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Orbitron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E90E06-FDDF-4D85-BDD4-8CE1FFDFE9B8}">
  <a:tblStyle styleId="{CFE90E06-FDDF-4D85-BDD4-8CE1FFDFE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Orbitron-bold.fntdata"/><Relationship Id="rId41" Type="http://schemas.openxmlformats.org/officeDocument/2006/relationships/font" Target="fonts/Orbitron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rbitron"/>
              <a:buNone/>
              <a:defRPr b="1" sz="52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rbitron"/>
              <a:buNone/>
              <a:defRPr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rbitron"/>
              <a:buNone/>
              <a:defRPr sz="4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Orbitron"/>
              <a:buNone/>
              <a:defRPr sz="42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Esec Layout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rbitron"/>
              <a:buChar char="●"/>
              <a:defRPr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937" y="3710075"/>
            <a:ext cx="3546125" cy="5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11700" y="3016888"/>
            <a:ext cx="8520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595959"/>
                </a:solidFill>
                <a:latin typeface="Orbitron"/>
                <a:ea typeface="Orbitron"/>
                <a:cs typeface="Orbitron"/>
                <a:sym typeface="Orbitron"/>
              </a:rPr>
              <a:t>Palestra 4 - 23/05</a:t>
            </a:r>
            <a:endParaRPr sz="2400">
              <a:solidFill>
                <a:srgbClr val="595959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11708" y="12419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Wi-Fi, Pt. 2</a:t>
            </a:r>
            <a:endParaRPr b="1" sz="52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363" y="300550"/>
            <a:ext cx="2179275" cy="20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4512300" y="1808325"/>
            <a:ext cx="921300" cy="349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426500"/>
            <a:ext cx="8520600" cy="42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Como inserir alguém no meio…</a:t>
            </a:r>
            <a:endParaRPr b="1" sz="30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3000"/>
              <a:t>em uma comunicação wireless?</a:t>
            </a:r>
            <a:endParaRPr b="1" sz="3000"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175" y="3608126"/>
            <a:ext cx="1167650" cy="12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075" y="1380150"/>
            <a:ext cx="889300" cy="8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525" y="456313"/>
            <a:ext cx="2446924" cy="24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5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Shape 174"/>
          <p:cNvCxnSpPr/>
          <p:nvPr/>
        </p:nvCxnSpPr>
        <p:spPr>
          <a:xfrm rot="10800000">
            <a:off x="3087700" y="2874475"/>
            <a:ext cx="938400" cy="1117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175" y="3608126"/>
            <a:ext cx="1167650" cy="12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075" y="1380150"/>
            <a:ext cx="889300" cy="8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525" y="456313"/>
            <a:ext cx="2446924" cy="24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Shape 183"/>
          <p:cNvCxnSpPr/>
          <p:nvPr/>
        </p:nvCxnSpPr>
        <p:spPr>
          <a:xfrm rot="10800000">
            <a:off x="3087700" y="2874475"/>
            <a:ext cx="938400" cy="1117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4" name="Shape 184"/>
          <p:cNvSpPr txBox="1"/>
          <p:nvPr>
            <p:ph idx="1" type="body"/>
          </p:nvPr>
        </p:nvSpPr>
        <p:spPr>
          <a:xfrm>
            <a:off x="159588" y="2745200"/>
            <a:ext cx="38508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EBC700"/>
                </a:solidFill>
              </a:rPr>
              <a:t>malicioso!</a:t>
            </a:r>
            <a:endParaRPr b="1">
              <a:solidFill>
                <a:srgbClr val="EBC7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510150"/>
            <a:ext cx="8520600" cy="4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/>
              <a:t>Mas o que </a:t>
            </a:r>
            <a:r>
              <a:rPr b="1" lang="pt-BR" sz="3600">
                <a:solidFill>
                  <a:srgbClr val="EBC700"/>
                </a:solidFill>
              </a:rPr>
              <a:t>dá pra fazer</a:t>
            </a:r>
            <a:r>
              <a:rPr b="1" lang="pt-BR" sz="3600"/>
              <a:t>?</a:t>
            </a:r>
            <a:endParaRPr b="1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115" y="508863"/>
            <a:ext cx="731177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62050"/>
            <a:ext cx="8520600" cy="35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000"/>
              <a:t>Case: USPnet</a:t>
            </a:r>
            <a:endParaRPr b="1" sz="3000"/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113" y="2327625"/>
            <a:ext cx="3805775" cy="11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188" y="1047750"/>
            <a:ext cx="23336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188" y="1047750"/>
            <a:ext cx="23336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5">
            <a:alphaModFix/>
          </a:blip>
          <a:srcRect b="19915" l="0" r="0" t="63852"/>
          <a:stretch/>
        </p:blipFill>
        <p:spPr>
          <a:xfrm>
            <a:off x="3405200" y="2993975"/>
            <a:ext cx="2333625" cy="4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idx="1" type="body"/>
          </p:nvPr>
        </p:nvSpPr>
        <p:spPr>
          <a:xfrm>
            <a:off x="5627925" y="2508488"/>
            <a:ext cx="2616900" cy="20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D9D9D9"/>
                </a:solidFill>
              </a:rPr>
              <a:t>(Ninguém nem sabia o que isso queria dizer)</a:t>
            </a:r>
            <a:endParaRPr b="1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366750"/>
            <a:ext cx="8520600" cy="44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pt-BR" sz="2400"/>
              <a:t>Copiar a página de login da USPnet</a:t>
            </a:r>
            <a:endParaRPr b="1" sz="2400"/>
          </a:p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pt-BR" sz="2400"/>
              <a:t>Começar um roteador no próprio computador</a:t>
            </a:r>
            <a:endParaRPr b="1" sz="2400"/>
          </a:p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pt-BR" sz="2400"/>
              <a:t>Esperar pessoas próximas a você se conectarem na USPnet</a:t>
            </a:r>
            <a:endParaRPr b="1" sz="2400"/>
          </a:p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pt-BR" sz="2400"/>
              <a:t>???</a:t>
            </a:r>
            <a:endParaRPr b="1" sz="2400"/>
          </a:p>
          <a:p>
            <a: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pt-BR" sz="2400"/>
              <a:t>Profit</a:t>
            </a:r>
            <a:endParaRPr b="1" sz="2400"/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443550"/>
            <a:ext cx="8520600" cy="4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Seria inútil se as pessoas</a:t>
            </a:r>
            <a:endParaRPr b="1"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/>
              <a:t>utilizassem </a:t>
            </a:r>
            <a:r>
              <a:rPr b="1" lang="pt-BR" sz="3000">
                <a:solidFill>
                  <a:srgbClr val="EBC700"/>
                </a:solidFill>
              </a:rPr>
              <a:t>senhas diferentes</a:t>
            </a:r>
            <a:endParaRPr b="1" sz="3000">
              <a:solidFill>
                <a:srgbClr val="EBC700"/>
              </a:solidFill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3000">
                <a:solidFill>
                  <a:srgbClr val="EBC700"/>
                </a:solidFill>
              </a:rPr>
              <a:t>em lugares diferentes</a:t>
            </a:r>
            <a:endParaRPr b="1" sz="3000">
              <a:solidFill>
                <a:srgbClr val="EBC700"/>
              </a:solidFill>
            </a:endParaRP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441150"/>
            <a:ext cx="8520600" cy="40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</a:rPr>
              <a:t>Cenário: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</a:rPr>
              <a:t>Usuário com poderes de editar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3000">
                <a:solidFill>
                  <a:schemeClr val="lt1"/>
                </a:solidFill>
              </a:rPr>
              <a:t>o roteador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443550"/>
            <a:ext cx="8520600" cy="4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/>
              <a:t>DNS Spoofing</a:t>
            </a:r>
            <a:endParaRPr b="1" sz="3600">
              <a:solidFill>
                <a:srgbClr val="EBC7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775" y="1459100"/>
            <a:ext cx="1484775" cy="14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281500"/>
            <a:ext cx="8520600" cy="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/>
              <a:t>DNS Spoofing</a:t>
            </a:r>
            <a:endParaRPr b="1" sz="3600">
              <a:solidFill>
                <a:srgbClr val="EBC700"/>
              </a:solidFill>
            </a:endParaRPr>
          </a:p>
        </p:txBody>
      </p:sp>
      <p:pic>
        <p:nvPicPr>
          <p:cNvPr id="241" name="Shape 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175" y="3608126"/>
            <a:ext cx="1167650" cy="1246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Shape 242"/>
          <p:cNvCxnSpPr/>
          <p:nvPr/>
        </p:nvCxnSpPr>
        <p:spPr>
          <a:xfrm rot="10800000">
            <a:off x="3096300" y="2789125"/>
            <a:ext cx="1040700" cy="946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3" name="Shape 243"/>
          <p:cNvCxnSpPr/>
          <p:nvPr/>
        </p:nvCxnSpPr>
        <p:spPr>
          <a:xfrm flipH="1" rot="10800000">
            <a:off x="5007050" y="2789125"/>
            <a:ext cx="1202700" cy="819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50" y="1544400"/>
            <a:ext cx="1484775" cy="14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1120706" y="3084825"/>
            <a:ext cx="2565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DNS: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www.google.com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5543475" y="3084825"/>
            <a:ext cx="26229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web: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172.217.30.100:80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775" y="1459100"/>
            <a:ext cx="1484775" cy="14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281500"/>
            <a:ext cx="8520600" cy="7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/>
              <a:t>DNS Spoofing</a:t>
            </a:r>
            <a:endParaRPr b="1" sz="3600">
              <a:solidFill>
                <a:srgbClr val="EBC700"/>
              </a:solidFill>
            </a:endParaRPr>
          </a:p>
        </p:txBody>
      </p:sp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175" y="3608126"/>
            <a:ext cx="1167650" cy="1246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 rot="10800000">
            <a:off x="3096300" y="2789125"/>
            <a:ext cx="1040700" cy="946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6" name="Shape 256"/>
          <p:cNvCxnSpPr/>
          <p:nvPr/>
        </p:nvCxnSpPr>
        <p:spPr>
          <a:xfrm flipH="1" rot="10800000">
            <a:off x="5007050" y="2789125"/>
            <a:ext cx="1202700" cy="819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57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50" y="1544400"/>
            <a:ext cx="1484775" cy="14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1120706" y="3084825"/>
            <a:ext cx="2565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DNS: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www.google.com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498188" y="3084825"/>
            <a:ext cx="27135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web: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BC700"/>
                </a:solidFill>
                <a:latin typeface="Orbitron"/>
                <a:ea typeface="Orbitron"/>
                <a:cs typeface="Orbitron"/>
                <a:sym typeface="Orbitron"/>
              </a:rPr>
              <a:t>62</a:t>
            </a:r>
            <a:r>
              <a:rPr b="1" lang="pt-BR" sz="1800">
                <a:solidFill>
                  <a:srgbClr val="EBC700"/>
                </a:solidFill>
                <a:latin typeface="Orbitron"/>
                <a:ea typeface="Orbitron"/>
                <a:cs typeface="Orbitron"/>
                <a:sym typeface="Orbitron"/>
              </a:rPr>
              <a:t>.21.78.180</a:t>
            </a: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:80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(servidor malicioso)</a:t>
            </a:r>
            <a:endParaRPr b="1"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443550"/>
            <a:ext cx="8520600" cy="4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/>
              <a:t>Configuração automática de DNS </a:t>
            </a:r>
            <a:r>
              <a:rPr b="1" lang="pt-BR" sz="3600">
                <a:solidFill>
                  <a:srgbClr val="EBC700"/>
                </a:solidFill>
              </a:rPr>
              <a:t>pelo roteador</a:t>
            </a:r>
            <a:endParaRPr b="1" sz="3600">
              <a:solidFill>
                <a:srgbClr val="EBC700"/>
              </a:solidFill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9736" l="12523" r="13892" t="18671"/>
          <a:stretch/>
        </p:blipFill>
        <p:spPr>
          <a:xfrm>
            <a:off x="696088" y="525975"/>
            <a:ext cx="7751825" cy="40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443550"/>
            <a:ext cx="8520600" cy="4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ARP Poisoning</a:t>
            </a:r>
            <a:endParaRPr b="1"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400"/>
              <a:t>(Address Resolution Protocol)</a:t>
            </a:r>
            <a:endParaRPr b="1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Shape 281"/>
          <p:cNvGraphicFramePr/>
          <p:nvPr/>
        </p:nvGraphicFramePr>
        <p:xfrm>
          <a:off x="952500" y="114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{CFE90E06-FDDF-4D85-BDD4-8CE1FFDFE9B8}</a:tableStyleId>
              </a:tblPr>
              <a:tblGrid>
                <a:gridCol w="3626600"/>
                <a:gridCol w="3612400"/>
              </a:tblGrid>
              <a:tr h="8703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IP-1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MAC1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/>
                </a:tc>
              </a:tr>
              <a:tr h="8703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IP-2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MAC2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/>
                </a:tc>
              </a:tr>
              <a:tr h="8703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IP-3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MAC3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/>
                </a:tc>
              </a:tr>
              <a:tr h="8703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82" name="Shape 282"/>
          <p:cNvSpPr txBox="1"/>
          <p:nvPr/>
        </p:nvSpPr>
        <p:spPr>
          <a:xfrm>
            <a:off x="3072000" y="278725"/>
            <a:ext cx="3000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ARP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50" y="592213"/>
            <a:ext cx="8230700" cy="395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2422500" y="1256950"/>
            <a:ext cx="4299000" cy="19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O MAC do roteador mudou!!!</a:t>
            </a:r>
            <a:endParaRPr b="1"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75" y="1746801"/>
            <a:ext cx="1167650" cy="1246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Shape 294"/>
          <p:cNvCxnSpPr/>
          <p:nvPr/>
        </p:nvCxnSpPr>
        <p:spPr>
          <a:xfrm>
            <a:off x="2556675" y="2337351"/>
            <a:ext cx="3908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9525" y="1619137"/>
            <a:ext cx="1436400" cy="143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Shape 296"/>
          <p:cNvCxnSpPr/>
          <p:nvPr/>
        </p:nvCxnSpPr>
        <p:spPr>
          <a:xfrm flipH="1" rot="10800000">
            <a:off x="2067025" y="1221975"/>
            <a:ext cx="1548900" cy="596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97" name="Shape 2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925" y="530900"/>
            <a:ext cx="889300" cy="8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75" y="1746801"/>
            <a:ext cx="1167650" cy="1246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Shape 303"/>
          <p:cNvCxnSpPr/>
          <p:nvPr/>
        </p:nvCxnSpPr>
        <p:spPr>
          <a:xfrm rot="10800000">
            <a:off x="1442250" y="1228251"/>
            <a:ext cx="312600" cy="43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9525" y="1619137"/>
            <a:ext cx="1436400" cy="14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925" y="530900"/>
            <a:ext cx="889300" cy="8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>
            <p:ph idx="1" type="body"/>
          </p:nvPr>
        </p:nvSpPr>
        <p:spPr>
          <a:xfrm>
            <a:off x="0" y="302575"/>
            <a:ext cx="3197100" cy="12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Alguém sabe onde fica o roteador?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593550"/>
            <a:ext cx="8520600" cy="40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chemeClr val="lt1"/>
                </a:solidFill>
              </a:rPr>
              <a:t>Mas </a:t>
            </a:r>
            <a:r>
              <a:rPr b="1" lang="pt-BR" sz="3600">
                <a:solidFill>
                  <a:srgbClr val="EBC700"/>
                </a:solidFill>
              </a:rPr>
              <a:t>como</a:t>
            </a:r>
            <a:r>
              <a:rPr b="1" lang="pt-BR" sz="3600">
                <a:solidFill>
                  <a:schemeClr val="lt1"/>
                </a:solidFill>
              </a:rPr>
              <a:t>?</a:t>
            </a:r>
            <a:endParaRPr b="1" sz="3600">
              <a:solidFill>
                <a:schemeClr val="lt1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75" y="1746801"/>
            <a:ext cx="1167650" cy="12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9525" y="1619137"/>
            <a:ext cx="1436400" cy="14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925" y="530900"/>
            <a:ext cx="889300" cy="88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Shape 314"/>
          <p:cNvCxnSpPr/>
          <p:nvPr/>
        </p:nvCxnSpPr>
        <p:spPr>
          <a:xfrm>
            <a:off x="2563775" y="2370051"/>
            <a:ext cx="3908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5" name="Shape 315"/>
          <p:cNvSpPr txBox="1"/>
          <p:nvPr>
            <p:ph idx="1" type="body"/>
          </p:nvPr>
        </p:nvSpPr>
        <p:spPr>
          <a:xfrm>
            <a:off x="2422500" y="1256950"/>
            <a:ext cx="4299000" cy="19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Fica aqui comigo!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75" y="1746801"/>
            <a:ext cx="1167650" cy="12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9525" y="1619137"/>
            <a:ext cx="1436400" cy="14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925" y="530900"/>
            <a:ext cx="889300" cy="88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Shape 323"/>
          <p:cNvCxnSpPr/>
          <p:nvPr/>
        </p:nvCxnSpPr>
        <p:spPr>
          <a:xfrm>
            <a:off x="2563775" y="2370051"/>
            <a:ext cx="3908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4" name="Shape 324"/>
          <p:cNvCxnSpPr/>
          <p:nvPr/>
        </p:nvCxnSpPr>
        <p:spPr>
          <a:xfrm>
            <a:off x="4788275" y="1356925"/>
            <a:ext cx="1712100" cy="639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509100"/>
            <a:ext cx="8520600" cy="4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Conclusão:</a:t>
            </a:r>
            <a:endParaRPr b="1"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3600"/>
              <a:t>como se defender de tudo isso?</a:t>
            </a:r>
            <a:endParaRPr b="1"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509100"/>
            <a:ext cx="8520600" cy="4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Coloque uma senha de administrador </a:t>
            </a:r>
            <a:r>
              <a:rPr b="1" lang="pt-BR" sz="2000">
                <a:solidFill>
                  <a:srgbClr val="EBC700"/>
                </a:solidFill>
              </a:rPr>
              <a:t>boa</a:t>
            </a:r>
            <a:r>
              <a:rPr b="1" lang="pt-BR" sz="2000"/>
              <a:t> no seu roteador.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/>
              <a:t>Instale um verificador de ARP poisoning, como o ArpON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/>
              <a:t>Tenha </a:t>
            </a:r>
            <a:r>
              <a:rPr b="1" lang="pt-BR" sz="2000">
                <a:solidFill>
                  <a:srgbClr val="EBC700"/>
                </a:solidFill>
              </a:rPr>
              <a:t>dupla certeza</a:t>
            </a:r>
            <a:r>
              <a:rPr b="1" lang="pt-BR" sz="2000"/>
              <a:t> na Wi-Fi que você está conectando!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000"/>
              <a:t>Configure </a:t>
            </a:r>
            <a:r>
              <a:rPr b="1" lang="pt-BR" sz="2000">
                <a:solidFill>
                  <a:srgbClr val="EBC700"/>
                </a:solidFill>
              </a:rPr>
              <a:t>você mesmo</a:t>
            </a:r>
            <a:r>
              <a:rPr b="1" lang="pt-BR" sz="2000"/>
              <a:t> o seu DNS.</a:t>
            </a:r>
            <a:endParaRPr b="1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37400"/>
            <a:ext cx="8520600" cy="42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Obrigado!</a:t>
            </a:r>
            <a:endParaRPr b="1" sz="4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25" y="4241525"/>
            <a:ext cx="687775" cy="6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445675"/>
            <a:ext cx="8520600" cy="4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/>
              <a:t>Acesso físico =&gt; </a:t>
            </a:r>
            <a:r>
              <a:rPr b="1" lang="pt-BR" sz="3600">
                <a:solidFill>
                  <a:srgbClr val="EBC700"/>
                </a:solidFill>
              </a:rPr>
              <a:t>Game Over</a:t>
            </a:r>
            <a:endParaRPr b="1" sz="3600">
              <a:solidFill>
                <a:srgbClr val="EBC700"/>
              </a:solidFill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88" y="292250"/>
            <a:ext cx="50768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538" y="2515063"/>
            <a:ext cx="38957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5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445675"/>
            <a:ext cx="8520600" cy="4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Sem acesso físico?</a:t>
            </a:r>
            <a:endParaRPr b="1"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3600"/>
              <a:t>Sem problema!</a:t>
            </a:r>
            <a:endParaRPr b="1" sz="3600"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49573" l="4031" r="32581" t="9657"/>
          <a:stretch/>
        </p:blipFill>
        <p:spPr>
          <a:xfrm>
            <a:off x="873150" y="1084963"/>
            <a:ext cx="7397699" cy="297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435025"/>
            <a:ext cx="8520600" cy="41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/>
              <a:t>admin, admin.</a:t>
            </a:r>
            <a:endParaRPr b="1" sz="3600"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306875"/>
            <a:ext cx="85206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000"/>
              <a:t>Man-In-The-Middle</a:t>
            </a:r>
            <a:endParaRPr b="1" sz="3000"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475" y="3420476"/>
            <a:ext cx="1167650" cy="12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5775" y="870550"/>
            <a:ext cx="1484775" cy="148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 flipH="1" rot="10800000">
            <a:off x="2712475" y="3275450"/>
            <a:ext cx="1211100" cy="827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4950" y="2247012"/>
            <a:ext cx="1110076" cy="1110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 flipH="1" rot="10800000">
            <a:off x="5261800" y="1893475"/>
            <a:ext cx="1238100" cy="792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MEse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