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2" r:id="rId3"/>
    <p:sldId id="269" r:id="rId4"/>
    <p:sldId id="267" r:id="rId5"/>
    <p:sldId id="268" r:id="rId6"/>
    <p:sldId id="260" r:id="rId7"/>
    <p:sldId id="263" r:id="rId8"/>
    <p:sldId id="264" r:id="rId9"/>
    <p:sldId id="265" r:id="rId10"/>
    <p:sldId id="261" r:id="rId11"/>
    <p:sldId id="270" r:id="rId12"/>
    <p:sldId id="271" r:id="rId13"/>
    <p:sldId id="272" r:id="rId14"/>
    <p:sldId id="273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572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0043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4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4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02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40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855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pu.chat/2017/05/15/c%E8%AA%9E%E8%A8%80-%E8%B6%85%E5%A5%BD%E6%87%82%E7%9A%84%E6%8C%87%E6%A8%99%EF%BC%8C%E5%88%9D%E5%AD%B8%E8%80%85%E8%AB%8B%E9%80%B2%EF%BD%9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指標 </a:t>
            </a:r>
            <a:r>
              <a:rPr lang="en-US" altLang="zh-TW" dirty="0"/>
              <a:t>&amp;&amp;</a:t>
            </a:r>
            <a:r>
              <a:rPr lang="zh-TW" altLang="en-US" dirty="0"/>
              <a:t> </a:t>
            </a:r>
            <a:r>
              <a:rPr lang="en-US" altLang="zh-TW" dirty="0" err="1"/>
              <a:t>Linkedlist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i="1" dirty="0">
                <a:solidFill>
                  <a:schemeClr val="tx2"/>
                </a:solidFill>
              </a:rPr>
              <a:t>資訊二甲</a:t>
            </a:r>
          </a:p>
        </p:txBody>
      </p:sp>
    </p:spTree>
    <p:extLst>
      <p:ext uri="{BB962C8B-B14F-4D97-AF65-F5344CB8AC3E}">
        <p14:creationId xmlns:p14="http://schemas.microsoft.com/office/powerpoint/2010/main" val="93687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鏈結串列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25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926"/>
          </a:xfrm>
        </p:spPr>
        <p:txBody>
          <a:bodyPr/>
          <a:lstStyle/>
          <a:p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使用 </a:t>
            </a:r>
            <a:r>
              <a:rPr lang="en-US" altLang="zh-TW" sz="2800" dirty="0"/>
              <a:t>Node (</a:t>
            </a:r>
            <a:r>
              <a:rPr lang="zh-TW" altLang="en-US" sz="2800" dirty="0"/>
              <a:t>節點</a:t>
            </a:r>
            <a:r>
              <a:rPr lang="en-US" altLang="zh-TW" sz="2800" dirty="0"/>
              <a:t>)</a:t>
            </a:r>
            <a:r>
              <a:rPr lang="zh-TW" altLang="en-US" sz="2800" dirty="0"/>
              <a:t> 做紀錄，並用 </a:t>
            </a:r>
            <a:r>
              <a:rPr lang="en-US" altLang="zh-TW" sz="2800" dirty="0"/>
              <a:t>pointer </a:t>
            </a:r>
            <a:r>
              <a:rPr lang="zh-TW" altLang="en-US" sz="2800" dirty="0"/>
              <a:t>指向下一個 </a:t>
            </a:r>
            <a:r>
              <a:rPr lang="en-US" altLang="zh-TW" sz="2800" dirty="0"/>
              <a:t>Node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dirty="0"/>
              <a:t>以 </a:t>
            </a:r>
            <a:r>
              <a:rPr lang="en-US" altLang="zh-TW" sz="2800" dirty="0"/>
              <a:t>NULL</a:t>
            </a:r>
            <a:r>
              <a:rPr lang="zh-TW" altLang="en-US" sz="2800" dirty="0"/>
              <a:t> 作為終點。</a:t>
            </a:r>
          </a:p>
        </p:txBody>
      </p:sp>
      <p:pic>
        <p:nvPicPr>
          <p:cNvPr id="1026" name="Picture 2" descr="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85706"/>
            <a:ext cx="9929008" cy="17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4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zh-TW" altLang="en-US" dirty="0"/>
              <a:t>串接步驟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80606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建立一個 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 </a:t>
            </a:r>
            <a:r>
              <a:rPr lang="zh-TW" altLang="en-US" sz="2400" dirty="0"/>
              <a:t>當作 </a:t>
            </a:r>
            <a:r>
              <a:rPr lang="en-US" altLang="zh-TW" sz="2400" dirty="0"/>
              <a:t>Node </a:t>
            </a:r>
            <a:r>
              <a:rPr lang="zh-TW" altLang="en-US" sz="2400" dirty="0"/>
              <a:t>的框架。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建立新節點，並另一流動指標指向頭節點 </a:t>
            </a:r>
            <a:r>
              <a:rPr lang="en-US" altLang="zh-TW" sz="2400" dirty="0"/>
              <a:t>( 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 = head 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建立另一個新節點，並把兩個節點串起來 </a:t>
            </a:r>
            <a:r>
              <a:rPr lang="en-US" altLang="zh-TW" sz="2400" dirty="0"/>
              <a:t>( 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 -&gt; next = </a:t>
            </a:r>
            <a:r>
              <a:rPr lang="en-US" altLang="zh-TW" sz="2400" dirty="0" err="1"/>
              <a:t>newnode</a:t>
            </a:r>
            <a:r>
              <a:rPr lang="en-US" altLang="zh-TW" sz="2400" dirty="0"/>
              <a:t> 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將流動指標指向剛剛建立的節點 </a:t>
            </a:r>
            <a:r>
              <a:rPr lang="en-US" altLang="zh-TW" sz="2400" dirty="0"/>
              <a:t>( 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 -&gt; next 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重複上面</a:t>
            </a:r>
            <a:r>
              <a:rPr lang="en-US" altLang="zh-TW" sz="2400" dirty="0"/>
              <a:t>2</a:t>
            </a:r>
            <a:r>
              <a:rPr lang="zh-TW" altLang="en-US" sz="2400" dirty="0"/>
              <a:t>和</a:t>
            </a:r>
            <a:r>
              <a:rPr lang="en-US" altLang="zh-TW" sz="2400" dirty="0"/>
              <a:t>3</a:t>
            </a:r>
            <a:r>
              <a:rPr lang="zh-TW" altLang="en-US" sz="2400" dirty="0"/>
              <a:t>的步驟。</a:t>
            </a:r>
          </a:p>
        </p:txBody>
      </p:sp>
    </p:spTree>
    <p:extLst>
      <p:ext uri="{BB962C8B-B14F-4D97-AF65-F5344CB8AC3E}">
        <p14:creationId xmlns:p14="http://schemas.microsoft.com/office/powerpoint/2010/main" val="54170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zh-TW" altLang="en-US" dirty="0"/>
              <a:t>新增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750423"/>
            <a:ext cx="9601200" cy="3581400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70" y="366230"/>
            <a:ext cx="6781664" cy="63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7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zh-TW" altLang="en-US" dirty="0"/>
              <a:t>刪除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750423"/>
            <a:ext cx="9601200" cy="3581400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2050" name="Picture 2" descr="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26" y="530002"/>
            <a:ext cx="6310540" cy="602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11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快去寫練習吧</a:t>
            </a:r>
          </a:p>
        </p:txBody>
      </p:sp>
    </p:spTree>
    <p:extLst>
      <p:ext uri="{BB962C8B-B14F-4D97-AF65-F5344CB8AC3E}">
        <p14:creationId xmlns:p14="http://schemas.microsoft.com/office/powerpoint/2010/main" val="57412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Pointer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42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kopu.chat/wp-content/uploads/2017/05/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99" y="613956"/>
            <a:ext cx="10834686" cy="53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68199" y="6163056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hlinkClick r:id="rId3"/>
              </a:rPr>
              <a:t>https://kopu.chat/2017/05/15/c%E8%AA%9E%E8%A8%80-%E8%B6%85%E5%A5%BD%E6%87%82%E7%9A%84%E6%8C%87%E6%A8%99%EF%BC%8C%E5%88%9D%E5%AD%B8%E8%80%85%E8%AB%8B%E9%80%B2%EF%BD%9E/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5163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/>
          <a:lstStyle/>
          <a:p>
            <a:r>
              <a:rPr lang="zh-TW" altLang="en-US" dirty="0"/>
              <a:t>指標 </a:t>
            </a:r>
            <a:r>
              <a:rPr lang="en-US" altLang="zh-TW" dirty="0"/>
              <a:t>vs </a:t>
            </a:r>
            <a:r>
              <a:rPr lang="zh-TW" altLang="en-US" dirty="0"/>
              <a:t>指標變數</a:t>
            </a:r>
          </a:p>
        </p:txBody>
      </p:sp>
      <p:pic>
        <p:nvPicPr>
          <p:cNvPr id="3074" name="Picture 2" descr="https://kopu.chat/wp-content/uploads/2017/05/poi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65" y="1907177"/>
            <a:ext cx="7867070" cy="446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9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zh-TW" altLang="en-US" dirty="0"/>
              <a:t>宣告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168434"/>
            <a:ext cx="9601200" cy="3581400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type* name;     /     type * name;     /     type *name;     </a:t>
            </a:r>
            <a:r>
              <a:rPr lang="zh-TW" altLang="en-US" sz="2400" dirty="0"/>
              <a:t>皆可以～</a:t>
            </a:r>
            <a:endParaRPr lang="en-US" altLang="zh-TW" sz="2400" dirty="0"/>
          </a:p>
          <a:p>
            <a:r>
              <a:rPr lang="zh-TW" altLang="en-US" sz="2400" dirty="0"/>
              <a:t>一個 * 跟著一個變數，若：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*a, b; </a:t>
            </a:r>
            <a:r>
              <a:rPr lang="zh-TW" altLang="en-US" sz="2400" dirty="0"/>
              <a:t>只有 </a:t>
            </a:r>
            <a:r>
              <a:rPr lang="en-US" altLang="zh-TW" sz="2400" dirty="0"/>
              <a:t>a </a:t>
            </a:r>
            <a:r>
              <a:rPr lang="zh-TW" altLang="en-US" sz="2400" dirty="0"/>
              <a:t>是指標變數，</a:t>
            </a:r>
            <a:r>
              <a:rPr lang="en-US" altLang="zh-TW" sz="2400" dirty="0"/>
              <a:t>b</a:t>
            </a:r>
            <a:r>
              <a:rPr lang="zh-TW" altLang="en-US" sz="2400" dirty="0"/>
              <a:t> 只是一般的整數變數。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透過 * 取值、</a:t>
            </a:r>
            <a:r>
              <a:rPr lang="en-US" altLang="zh-TW" sz="2400" dirty="0"/>
              <a:t>&amp;</a:t>
            </a:r>
            <a:r>
              <a:rPr lang="zh-TW" altLang="en-US" sz="2400" dirty="0"/>
              <a:t>取址，例如：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err="1"/>
              <a:t>int</a:t>
            </a:r>
            <a:r>
              <a:rPr lang="en-US" altLang="zh-TW" sz="2400" dirty="0"/>
              <a:t> a, *b;</a:t>
            </a:r>
          </a:p>
          <a:p>
            <a:pPr marL="0" indent="0">
              <a:buNone/>
            </a:pPr>
            <a:r>
              <a:rPr lang="en-US" altLang="zh-TW" sz="2400" dirty="0"/>
              <a:t>b = &amp;a;</a:t>
            </a:r>
          </a:p>
          <a:p>
            <a:pPr marL="0" indent="0">
              <a:buNone/>
            </a:pPr>
            <a:r>
              <a:rPr lang="en-US" altLang="zh-TW" sz="2400" dirty="0" err="1"/>
              <a:t>printf</a:t>
            </a:r>
            <a:r>
              <a:rPr lang="en-US" altLang="zh-TW" sz="2400" dirty="0"/>
              <a:t>(“%d %d %p</a:t>
            </a:r>
            <a:r>
              <a:rPr lang="zh-TW" altLang="en-US" sz="2400" dirty="0"/>
              <a:t> </a:t>
            </a:r>
            <a:r>
              <a:rPr lang="en-US" altLang="zh-TW" sz="2400" dirty="0"/>
              <a:t>%p”, a, *b, &amp;a, b); //</a:t>
            </a:r>
            <a:r>
              <a:rPr lang="zh-TW" altLang="en-US" sz="2400" dirty="0"/>
              <a:t>印出數值再印出位址</a:t>
            </a:r>
          </a:p>
        </p:txBody>
      </p:sp>
    </p:spTree>
    <p:extLst>
      <p:ext uri="{BB962C8B-B14F-4D97-AF65-F5344CB8AC3E}">
        <p14:creationId xmlns:p14="http://schemas.microsoft.com/office/powerpoint/2010/main" val="408782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Struct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315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85108"/>
            <a:ext cx="9601200" cy="4532811"/>
          </a:xfrm>
        </p:spPr>
        <p:txBody>
          <a:bodyPr>
            <a:normAutofit/>
          </a:bodyPr>
          <a:lstStyle/>
          <a:p>
            <a:r>
              <a:rPr lang="zh-TW" altLang="en-US" dirty="0"/>
              <a:t>可以將彼此相關聯的變數包起來，成為一個新的資料型態－結構。</a:t>
            </a:r>
            <a:endParaRPr lang="en-US" altLang="zh-TW" dirty="0"/>
          </a:p>
          <a:p>
            <a:r>
              <a:rPr lang="zh-TW" altLang="en-US" dirty="0"/>
              <a:t>內部可以儲存多種資料型態，例如：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struct</a:t>
            </a:r>
            <a:r>
              <a:rPr lang="en-US" altLang="zh-TW" dirty="0"/>
              <a:t> student{</a:t>
            </a:r>
          </a:p>
          <a:p>
            <a:pPr marL="0" indent="0">
              <a:buNone/>
            </a:pPr>
            <a:r>
              <a:rPr lang="en-US" altLang="zh-TW" dirty="0"/>
              <a:t>    char name[10];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age;</a:t>
            </a:r>
          </a:p>
          <a:p>
            <a:pPr marL="0" indent="0">
              <a:buNone/>
            </a:pPr>
            <a:r>
              <a:rPr lang="en-US" altLang="zh-TW" dirty="0"/>
              <a:t>    char class;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struct</a:t>
            </a:r>
            <a:r>
              <a:rPr lang="en-US" altLang="zh-TW" dirty="0"/>
              <a:t> student *next;</a:t>
            </a:r>
          </a:p>
          <a:p>
            <a:pPr marL="0" indent="0">
              <a:buNone/>
            </a:pPr>
            <a:r>
              <a:rPr lang="en-US" altLang="zh-TW" dirty="0"/>
              <a:t>}name1, name2, …</a:t>
            </a:r>
            <a:r>
              <a:rPr lang="en-US" altLang="zh-TW" b="1" u="sng" dirty="0">
                <a:solidFill>
                  <a:srgbClr val="FF0000"/>
                </a:solidFill>
              </a:rPr>
              <a:t>;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44975"/>
              </p:ext>
            </p:extLst>
          </p:nvPr>
        </p:nvGraphicFramePr>
        <p:xfrm>
          <a:off x="6505303" y="2587655"/>
          <a:ext cx="4164149" cy="36302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0606">
                  <a:extLst>
                    <a:ext uri="{9D8B030D-6E8A-4147-A177-3AD203B41FA5}">
                      <a16:colId xmlns:a16="http://schemas.microsoft.com/office/drawing/2014/main" val="1755052962"/>
                    </a:ext>
                  </a:extLst>
                </a:gridCol>
                <a:gridCol w="1267097">
                  <a:extLst>
                    <a:ext uri="{9D8B030D-6E8A-4147-A177-3AD203B41FA5}">
                      <a16:colId xmlns:a16="http://schemas.microsoft.com/office/drawing/2014/main" val="1293569791"/>
                    </a:ext>
                  </a:extLst>
                </a:gridCol>
                <a:gridCol w="1316446">
                  <a:extLst>
                    <a:ext uri="{9D8B030D-6E8A-4147-A177-3AD203B41FA5}">
                      <a16:colId xmlns:a16="http://schemas.microsoft.com/office/drawing/2014/main" val="3551362708"/>
                    </a:ext>
                  </a:extLst>
                </a:gridCol>
              </a:tblGrid>
              <a:tr h="90756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b="0" dirty="0" err="1"/>
                        <a:t>struct</a:t>
                      </a:r>
                      <a:r>
                        <a:rPr lang="en-US" altLang="zh-TW" b="0" baseline="0" dirty="0"/>
                        <a:t> student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char[10]</a:t>
                      </a:r>
                      <a:endParaRPr lang="zh-TW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433770"/>
                  </a:ext>
                </a:extLst>
              </a:tr>
              <a:tr h="90756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年齡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/>
                        <a:t>int</a:t>
                      </a:r>
                      <a:endParaRPr lang="zh-TW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042493"/>
                  </a:ext>
                </a:extLst>
              </a:tr>
              <a:tr h="90756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班級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char</a:t>
                      </a:r>
                      <a:endParaRPr lang="zh-TW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15843"/>
                  </a:ext>
                </a:extLst>
              </a:tr>
              <a:tr h="90756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下個人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/>
                        <a:t>struct</a:t>
                      </a:r>
                      <a:r>
                        <a:rPr lang="en-US" altLang="zh-TW" b="0" baseline="0" dirty="0"/>
                        <a:t> student*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725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0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存取方式（</a:t>
            </a:r>
            <a:r>
              <a:rPr lang="en-US" altLang="zh-TW" dirty="0"/>
              <a:t>. Vs -&gt;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一般是使用 </a:t>
            </a:r>
            <a:r>
              <a:rPr lang="en-US" altLang="zh-TW" sz="2800" dirty="0"/>
              <a:t>“.”</a:t>
            </a:r>
            <a:r>
              <a:rPr lang="zh-TW" altLang="en-US" sz="2800" dirty="0"/>
              <a:t> 去提取結構裡的變數。</a:t>
            </a:r>
            <a:endParaRPr lang="en-US" altLang="zh-TW" sz="2800" dirty="0"/>
          </a:p>
          <a:p>
            <a:r>
              <a:rPr lang="zh-TW" altLang="en-US" sz="2800" dirty="0"/>
              <a:t>例如：</a:t>
            </a:r>
            <a:r>
              <a:rPr lang="en-US" altLang="zh-TW" sz="2800" dirty="0"/>
              <a:t>name1.name, name1.age, name1.next, …</a:t>
            </a:r>
          </a:p>
          <a:p>
            <a:r>
              <a:rPr lang="zh-TW" altLang="en-US" sz="2800" dirty="0"/>
              <a:t>但 </a:t>
            </a:r>
            <a:r>
              <a:rPr lang="en-US" altLang="zh-TW" sz="2800" dirty="0"/>
              <a:t>“.”</a:t>
            </a:r>
            <a:r>
              <a:rPr lang="zh-TW" altLang="en-US" sz="2800" dirty="0"/>
              <a:t> 的前方必須為 </a:t>
            </a:r>
            <a:r>
              <a:rPr lang="zh-TW" altLang="en-US" sz="2800" b="1" u="sng" dirty="0">
                <a:solidFill>
                  <a:srgbClr val="FF0000"/>
                </a:solidFill>
              </a:rPr>
              <a:t>結構</a:t>
            </a:r>
            <a:r>
              <a:rPr lang="zh-TW" altLang="en-US" sz="2800" dirty="0"/>
              <a:t>，不能是 </a:t>
            </a:r>
            <a:r>
              <a:rPr lang="zh-TW" altLang="en-US" sz="2800" b="1" u="sng" dirty="0">
                <a:solidFill>
                  <a:srgbClr val="FF0000"/>
                </a:solidFill>
              </a:rPr>
              <a:t>指標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dirty="0"/>
              <a:t>若為指標，需使用 </a:t>
            </a:r>
            <a:r>
              <a:rPr lang="en-US" altLang="zh-TW" sz="2800" dirty="0"/>
              <a:t>-&gt;</a:t>
            </a:r>
            <a:r>
              <a:rPr lang="zh-TW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775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en-US" altLang="zh-TW" dirty="0"/>
              <a:t>-&gt; </a:t>
            </a:r>
            <a:r>
              <a:rPr lang="zh-TW" altLang="en-US" dirty="0"/>
              <a:t>範例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1" y="1761700"/>
            <a:ext cx="10685416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struct list {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int data;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struct list *next; // a pointer to struct list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};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struct list listOne, listTwo, listThree;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l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istOne.next = &amp;listTwo;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listTwo.next = &amp;listThree; // 以下想要由listOne設定到listThree的data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listOne.next.next.data = 0; // 不合法, 因.左邊必須是struct,不可</a:t>
            </a:r>
            <a:r>
              <a:rPr lang="zh-TW" altLang="en-US" sz="2400" b="1" dirty="0">
                <a:solidFill>
                  <a:srgbClr val="FF0000"/>
                </a:solidFill>
                <a:latin typeface="+mn-ea"/>
              </a:rPr>
              <a:t>為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pointer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(*(*listOne.next).next).data = 0; // 這樣寫才對</a:t>
            </a:r>
            <a:r>
              <a:rPr kumimoji="0" lang="zh-TW" altLang="zh-TW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</a:t>
            </a:r>
            <a:endParaRPr kumimoji="0" lang="en-US" altLang="zh-TW" sz="3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b="1" dirty="0" err="1">
                <a:solidFill>
                  <a:srgbClr val="FF0000"/>
                </a:solidFill>
                <a:latin typeface="+mn-ea"/>
              </a:rPr>
              <a:t>listOne.next</a:t>
            </a:r>
            <a:r>
              <a:rPr lang="en-US" altLang="zh-TW" sz="2400" b="1" dirty="0">
                <a:solidFill>
                  <a:srgbClr val="FF0000"/>
                </a:solidFill>
                <a:latin typeface="+mn-ea"/>
              </a:rPr>
              <a:t>-&gt;next-&gt;data = 0; // </a:t>
            </a:r>
            <a:r>
              <a:rPr lang="zh-TW" altLang="en-US" sz="2400" b="1" dirty="0">
                <a:solidFill>
                  <a:srgbClr val="FF0000"/>
                </a:solidFill>
                <a:latin typeface="+mn-ea"/>
              </a:rPr>
              <a:t>這樣寫更漂亮</a:t>
            </a:r>
            <a:endParaRPr kumimoji="0" lang="zh-TW" altLang="zh-TW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91500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417</TotalTime>
  <Words>808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微軟正黑體</vt:lpstr>
      <vt:lpstr>Franklin Gothic Book</vt:lpstr>
      <vt:lpstr>Crop</vt:lpstr>
      <vt:lpstr>指標 &amp;&amp; Linkedlist</vt:lpstr>
      <vt:lpstr>指標</vt:lpstr>
      <vt:lpstr>PowerPoint Presentation</vt:lpstr>
      <vt:lpstr>指標 vs 指標變數</vt:lpstr>
      <vt:lpstr>宣告</vt:lpstr>
      <vt:lpstr>結構</vt:lpstr>
      <vt:lpstr>結構</vt:lpstr>
      <vt:lpstr>存取方式（. Vs -&gt;）</vt:lpstr>
      <vt:lpstr>-&gt; 範例</vt:lpstr>
      <vt:lpstr>鏈結串列</vt:lpstr>
      <vt:lpstr>鏈結串列</vt:lpstr>
      <vt:lpstr>串接步驟</vt:lpstr>
      <vt:lpstr>新增</vt:lpstr>
      <vt:lpstr>刪除</vt:lpstr>
      <vt:lpstr>END</vt:lpstr>
    </vt:vector>
  </TitlesOfParts>
  <Company>大同世界科技股份有限公司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指標 &amp;&amp; Linkedlist</dc:title>
  <dc:creator>林品秀 Torrance Lin</dc:creator>
  <cp:lastModifiedBy>吳柏廷</cp:lastModifiedBy>
  <cp:revision>43</cp:revision>
  <dcterms:created xsi:type="dcterms:W3CDTF">2019-07-29T03:14:18Z</dcterms:created>
  <dcterms:modified xsi:type="dcterms:W3CDTF">2022-11-07T16:05:31Z</dcterms:modified>
</cp:coreProperties>
</file>