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333333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in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/>
        </p:nvSpPr>
        <p:spPr>
          <a:xfrm>
            <a:off x="-1" y="2998148"/>
            <a:ext cx="9144003" cy="3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510448" y="1257300"/>
            <a:ext cx="8354702" cy="1588502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412650" y="3182323"/>
            <a:ext cx="7452601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2" cy="48437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/>
          <p:nvPr>
            <p:ph type="sldNum" sz="quarter" idx="2"/>
          </p:nvPr>
        </p:nvSpPr>
        <p:spPr>
          <a:xfrm>
            <a:off x="6216392" y="4599639"/>
            <a:ext cx="336810" cy="33524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8" y="4236825"/>
            <a:ext cx="5998804" cy="598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311698" y="991475"/>
            <a:ext cx="8520602" cy="1917902"/>
          </a:xfrm>
          <a:prstGeom prst="rect">
            <a:avLst/>
          </a:prstGeom>
        </p:spPr>
        <p:txBody>
          <a:bodyPr anchor="ctr"/>
          <a:lstStyle>
            <a:lvl1pPr algn="ctr">
              <a:defRPr sz="140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/>
          <p:nvPr>
            <p:ph type="body" sz="quarter" idx="1"/>
          </p:nvPr>
        </p:nvSpPr>
        <p:spPr>
          <a:xfrm>
            <a:off x="311698" y="3071297"/>
            <a:ext cx="8520602" cy="9018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 1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5"/>
          <p:cNvSpPr/>
          <p:nvPr/>
        </p:nvSpPr>
        <p:spPr>
          <a:xfrm>
            <a:off x="-1" y="2998148"/>
            <a:ext cx="9144003" cy="3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/>
          <p:nvPr>
            <p:ph type="title"/>
          </p:nvPr>
        </p:nvSpPr>
        <p:spPr>
          <a:xfrm>
            <a:off x="510448" y="3171200"/>
            <a:ext cx="8123103" cy="778803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6216392" y="4599639"/>
            <a:ext cx="336810" cy="33524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8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8" y="1152475"/>
            <a:ext cx="3999901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8" y="555600"/>
            <a:ext cx="2808002" cy="75569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8" y="1389598"/>
            <a:ext cx="2808002" cy="317940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8"/>
            <a:ext cx="5797502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3" cy="3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5045700"/>
            <a:ext cx="9144000" cy="97803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311698" y="381650"/>
            <a:ext cx="8520602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311698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8684348" y="4692393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2"/>
          <p:cNvSpPr/>
          <p:nvPr>
            <p:ph type="ctrTitle"/>
          </p:nvPr>
        </p:nvSpPr>
        <p:spPr>
          <a:xfrm>
            <a:off x="510449" y="1257297"/>
            <a:ext cx="8354701" cy="1588505"/>
          </a:xfrm>
          <a:prstGeom prst="rect">
            <a:avLst/>
          </a:prstGeom>
        </p:spPr>
        <p:txBody>
          <a:bodyPr/>
          <a:lstStyle>
            <a:lvl1pPr defTabSz="877822">
              <a:defRPr sz="4600"/>
            </a:lvl1pPr>
          </a:lstStyle>
          <a:p>
            <a:pPr/>
            <a:r>
              <a:t>Self Service with FME Server: Part I</a:t>
            </a:r>
          </a:p>
        </p:txBody>
      </p:sp>
      <p:sp>
        <p:nvSpPr>
          <p:cNvPr id="123" name="Shape 63"/>
          <p:cNvSpPr/>
          <p:nvPr>
            <p:ph type="subTitle" sz="quarter" idx="1"/>
          </p:nvPr>
        </p:nvSpPr>
        <p:spPr>
          <a:xfrm>
            <a:off x="1412649" y="3182322"/>
            <a:ext cx="7452602" cy="630003"/>
          </a:xfrm>
          <a:prstGeom prst="rect">
            <a:avLst/>
          </a:prstGeom>
        </p:spPr>
        <p:txBody>
          <a:bodyPr/>
          <a:lstStyle/>
          <a:p>
            <a:pPr/>
            <a:r>
              <a:t>FME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34"/>
          <p:cNvSpPr/>
          <p:nvPr>
            <p:ph type="body" idx="1"/>
          </p:nvPr>
        </p:nvSpPr>
        <p:spPr>
          <a:xfrm>
            <a:off x="311696" y="1152474"/>
            <a:ext cx="5487689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Selecting Layers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Grouped Layers</a:t>
            </a:r>
          </a:p>
        </p:txBody>
      </p:sp>
      <p:grpSp>
        <p:nvGrpSpPr>
          <p:cNvPr id="176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74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5" name="Engines and Licensing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Layer Selection and Handling</a:t>
              </a:r>
            </a:p>
          </p:txBody>
        </p:sp>
      </p:grpSp>
      <p:pic>
        <p:nvPicPr>
          <p:cNvPr id="177" name="Img2.023.FeatureTypesToReadPublishing.png" descr="Img2.023.FeatureTypesToReadPublishing.png"/>
          <p:cNvPicPr>
            <a:picLocks noChangeAspect="1"/>
          </p:cNvPicPr>
          <p:nvPr/>
        </p:nvPicPr>
        <p:blipFill>
          <a:blip r:embed="rId2">
            <a:extLst/>
          </a:blip>
          <a:srcRect l="1541" t="7300" r="1541" b="33455"/>
          <a:stretch>
            <a:fillRect/>
          </a:stretch>
        </p:blipFill>
        <p:spPr>
          <a:xfrm>
            <a:off x="4539410" y="1558456"/>
            <a:ext cx="3366434" cy="2543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68"/>
          <p:cNvSpPr/>
          <p:nvPr>
            <p:ph type="body" sz="half" idx="1"/>
          </p:nvPr>
        </p:nvSpPr>
        <p:spPr>
          <a:xfrm>
            <a:off x="4572000" y="843253"/>
            <a:ext cx="4224900" cy="412764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In this Section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What is Self Serve?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FME Server Services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Implementing Self Serve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Self Serve and Parameters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Published Parameters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Key Parameter Types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Format and Coordinate System Selection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Layer Selection and Handling</a:t>
            </a:r>
          </a:p>
        </p:txBody>
      </p:sp>
      <p:grpSp>
        <p:nvGrpSpPr>
          <p:cNvPr id="128" name="Shape 69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26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Introduction to FME Server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Self Serve I</a:t>
              </a:r>
            </a:p>
          </p:txBody>
        </p:sp>
      </p:grpSp>
      <p:pic>
        <p:nvPicPr>
          <p:cNvPr id="129" name="Img2.000.SelfServeIntroImage.png" descr="Img2.000.SelfServeIntroImage.png"/>
          <p:cNvPicPr>
            <a:picLocks noChangeAspect="1"/>
          </p:cNvPicPr>
          <p:nvPr/>
        </p:nvPicPr>
        <p:blipFill>
          <a:blip r:embed="rId2">
            <a:extLst/>
          </a:blip>
          <a:srcRect l="160" t="0" r="33952" b="0"/>
          <a:stretch>
            <a:fillRect/>
          </a:stretch>
        </p:blipFill>
        <p:spPr>
          <a:xfrm>
            <a:off x="384803" y="1715692"/>
            <a:ext cx="3912443" cy="2382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75"/>
          <p:cNvSpPr/>
          <p:nvPr>
            <p:ph type="body" sz="quarter" idx="1"/>
          </p:nvPr>
        </p:nvSpPr>
        <p:spPr>
          <a:xfrm>
            <a:off x="271156" y="1023381"/>
            <a:ext cx="3999902" cy="1521278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Self-Serve Types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Data Uploads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Data Downloads</a:t>
            </a:r>
          </a:p>
        </p:txBody>
      </p:sp>
      <p:grpSp>
        <p:nvGrpSpPr>
          <p:cNvPr id="134" name="Shape 77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32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3" name="What is FME Server?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What is Self Serve?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75"/>
          <p:cNvSpPr/>
          <p:nvPr>
            <p:ph type="body" sz="half" idx="1"/>
          </p:nvPr>
        </p:nvSpPr>
        <p:spPr>
          <a:xfrm>
            <a:off x="271158" y="1023382"/>
            <a:ext cx="6608320" cy="1714289"/>
          </a:xfrm>
          <a:prstGeom prst="rect">
            <a:avLst/>
          </a:prstGeom>
        </p:spPr>
        <p:txBody>
          <a:bodyPr/>
          <a:lstStyle/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What is a Service?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Available Services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Workspaces and Services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500"/>
            </a:pPr>
            <a:r>
              <a:t>Administrator </a:t>
            </a:r>
          </a:p>
        </p:txBody>
      </p:sp>
      <p:grpSp>
        <p:nvGrpSpPr>
          <p:cNvPr id="139" name="Shape 77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37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8" name="FME Server Roles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FME Server Services</a:t>
              </a:r>
            </a:p>
          </p:txBody>
        </p:sp>
      </p:grpSp>
      <p:pic>
        <p:nvPicPr>
          <p:cNvPr id="140" name="Img2.001.WhatIsAService.png" descr="Img2.001.WhatIsAServi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0866" y="2456495"/>
            <a:ext cx="4605252" cy="925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g2.002.WhatIsAnFMEService.png" descr="Img2.002.WhatIsAnFMEService.png"/>
          <p:cNvPicPr>
            <a:picLocks noChangeAspect="1"/>
          </p:cNvPicPr>
          <p:nvPr/>
        </p:nvPicPr>
        <p:blipFill>
          <a:blip r:embed="rId3">
            <a:extLst/>
          </a:blip>
          <a:srcRect l="0" t="807" r="0" b="807"/>
          <a:stretch>
            <a:fillRect/>
          </a:stretch>
        </p:blipFill>
        <p:spPr>
          <a:xfrm>
            <a:off x="3723044" y="3751098"/>
            <a:ext cx="4680895" cy="925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4"/>
          <p:cNvSpPr/>
          <p:nvPr>
            <p:ph type="body" sz="half" idx="1"/>
          </p:nvPr>
        </p:nvSpPr>
        <p:spPr>
          <a:xfrm>
            <a:off x="311698" y="1152473"/>
            <a:ext cx="4360804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Data Download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Creating Data Upload</a:t>
            </a:r>
          </a:p>
        </p:txBody>
      </p:sp>
      <p:grpSp>
        <p:nvGrpSpPr>
          <p:cNvPr id="146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44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FME Server Architecture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Implementing Self Serve</a:t>
              </a:r>
            </a:p>
          </p:txBody>
        </p:sp>
      </p:grpSp>
      <p:pic>
        <p:nvPicPr>
          <p:cNvPr id="147" name="Img2.005.RegisterDataDownload.png" descr="Img2.005.RegisterData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527" y="2383320"/>
            <a:ext cx="5350004" cy="2263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4"/>
          <p:cNvSpPr/>
          <p:nvPr>
            <p:ph type="body" sz="half" idx="1"/>
          </p:nvPr>
        </p:nvSpPr>
        <p:spPr>
          <a:xfrm>
            <a:off x="311698" y="1152473"/>
            <a:ext cx="4360804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What are Parameters?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Published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Parameter Uses in FME Server</a:t>
            </a:r>
          </a:p>
        </p:txBody>
      </p:sp>
      <p:grpSp>
        <p:nvGrpSpPr>
          <p:cNvPr id="152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50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1" name="Deploying FME Server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Self Serve and Parameters</a:t>
              </a:r>
            </a:p>
          </p:txBody>
        </p:sp>
      </p:grpSp>
      <p:pic>
        <p:nvPicPr>
          <p:cNvPr id="153" name="Img2.008.WorkspaceComponentHierarchy.png" descr="Img2.008.WorkspaceComponentHierarc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2404" y="1165863"/>
            <a:ext cx="2365414" cy="3507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34"/>
          <p:cNvSpPr/>
          <p:nvPr>
            <p:ph type="body" sz="half" idx="1"/>
          </p:nvPr>
        </p:nvSpPr>
        <p:spPr>
          <a:xfrm>
            <a:off x="311698" y="1152473"/>
            <a:ext cx="4755297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Miscellaneous Published Parameters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Publishing a Parameter</a:t>
            </a:r>
          </a:p>
        </p:txBody>
      </p:sp>
      <p:grpSp>
        <p:nvGrpSpPr>
          <p:cNvPr id="158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56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Workbench and FME Server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Published Parameters</a:t>
              </a:r>
            </a:p>
          </p:txBody>
        </p:sp>
      </p:grpSp>
      <p:pic>
        <p:nvPicPr>
          <p:cNvPr id="159" name="Img2.011.PublishedParameterOnServer.png" descr="Img2.011.PublishedParameterOn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893" y="2770801"/>
            <a:ext cx="6045831" cy="1718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34"/>
          <p:cNvSpPr/>
          <p:nvPr>
            <p:ph type="body" sz="half" idx="1"/>
          </p:nvPr>
        </p:nvSpPr>
        <p:spPr>
          <a:xfrm>
            <a:off x="311698" y="1152473"/>
            <a:ext cx="4360804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Choice with Alias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Scripted</a:t>
            </a:r>
          </a:p>
        </p:txBody>
      </p:sp>
      <p:grpSp>
        <p:nvGrpSpPr>
          <p:cNvPr id="164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62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3" name="Publishing Workspaces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Key Parameter Types</a:t>
              </a:r>
            </a:p>
          </p:txBody>
        </p:sp>
      </p:grpSp>
      <p:pic>
        <p:nvPicPr>
          <p:cNvPr id="165" name="Img2.012.ChoiceWithAliasPublishedParameter.png" descr="Img2.012.ChoiceWithAliasPublishedParame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256" y="2447256"/>
            <a:ext cx="6233540" cy="1926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34"/>
          <p:cNvSpPr/>
          <p:nvPr>
            <p:ph type="body" idx="1"/>
          </p:nvPr>
        </p:nvSpPr>
        <p:spPr>
          <a:xfrm>
            <a:off x="311696" y="1152473"/>
            <a:ext cx="5487689" cy="3768004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Format Selection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Coordinate System Selection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Choice with Alias</a:t>
            </a:r>
          </a:p>
        </p:txBody>
      </p:sp>
      <p:grpSp>
        <p:nvGrpSpPr>
          <p:cNvPr id="170" name="Shape 136"/>
          <p:cNvGrpSpPr/>
          <p:nvPr/>
        </p:nvGrpSpPr>
        <p:grpSpPr>
          <a:xfrm>
            <a:off x="0" y="-8"/>
            <a:ext cx="9144000" cy="793207"/>
            <a:chOff x="0" y="-4"/>
            <a:chExt cx="9144000" cy="793205"/>
          </a:xfrm>
        </p:grpSpPr>
        <p:sp>
          <p:nvSpPr>
            <p:cNvPr id="168" name="Rectangle"/>
            <p:cNvSpPr/>
            <p:nvPr/>
          </p:nvSpPr>
          <p:spPr>
            <a:xfrm>
              <a:off x="0" y="-5"/>
              <a:ext cx="9144000" cy="793207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Web Interface Basics"/>
            <p:cNvSpPr/>
            <p:nvPr/>
          </p:nvSpPr>
          <p:spPr>
            <a:xfrm>
              <a:off x="0" y="32121"/>
              <a:ext cx="9144000" cy="728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Format and Coordinate System Selection</a:t>
              </a:r>
            </a:p>
          </p:txBody>
        </p:sp>
      </p:grpSp>
      <p:pic>
        <p:nvPicPr>
          <p:cNvPr id="171" name="Img2.019.ChoiceWithAliasFormatPick.png" descr="Img2.019.ChoiceWithAliasFormatPi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4320" y="2935690"/>
            <a:ext cx="5740734" cy="1864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