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02729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CCCCCD"/>
          </a:solidFill>
        </a:fill>
      </a:tcStyle>
    </a:wholeTbl>
    <a:band2H>
      <a:tcTxStyle b="def" i="def"/>
      <a:tcStyle>
        <a:tcBdr/>
        <a:fill>
          <a:solidFill>
            <a:srgbClr val="E7E7E8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FFFAD5"/>
          </a:solidFill>
        </a:fill>
      </a:tcStyle>
    </a:wholeTbl>
    <a:band2H>
      <a:tcTxStyle b="def" i="def"/>
      <a:tcStyle>
        <a:tcBdr/>
        <a:fill>
          <a:solidFill>
            <a:srgbClr val="FFFCEB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333333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3333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Col>
    <a:la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38100" cap="flat">
              <a:solidFill>
                <a:srgbClr val="333333"/>
              </a:solidFill>
              <a:prstDash val="solid"/>
              <a:round/>
            </a:ln>
          </a:top>
          <a:bottom>
            <a:ln w="127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lastRow>
    <a:firstRow>
      <a:tcTxStyle b="on" i="off">
        <a:fontRef idx="major">
          <a:srgbClr val="333333"/>
        </a:fontRef>
        <a:srgbClr val="333333"/>
      </a:tcTxStyle>
      <a:tcStyle>
        <a:tcBdr>
          <a:left>
            <a:ln w="12700" cap="flat">
              <a:solidFill>
                <a:srgbClr val="333333"/>
              </a:solidFill>
              <a:prstDash val="solid"/>
              <a:round/>
            </a:ln>
          </a:left>
          <a:right>
            <a:ln w="12700" cap="flat">
              <a:solidFill>
                <a:srgbClr val="333333"/>
              </a:solidFill>
              <a:prstDash val="solid"/>
              <a:round/>
            </a:ln>
          </a:right>
          <a:top>
            <a:ln w="12700" cap="flat">
              <a:solidFill>
                <a:srgbClr val="333333"/>
              </a:solidFill>
              <a:prstDash val="solid"/>
              <a:round/>
            </a:ln>
          </a:top>
          <a:bottom>
            <a:ln w="38100" cap="flat">
              <a:solidFill>
                <a:srgbClr val="333333"/>
              </a:solidFill>
              <a:prstDash val="solid"/>
              <a:round/>
            </a:ln>
          </a:bottom>
          <a:insideH>
            <a:ln w="12700" cap="flat">
              <a:solidFill>
                <a:srgbClr val="333333"/>
              </a:solidFill>
              <a:prstDash val="solid"/>
              <a:round/>
            </a:ln>
          </a:insideH>
          <a:insideV>
            <a:ln w="12700" cap="flat">
              <a:solidFill>
                <a:srgbClr val="333333"/>
              </a:solidFill>
              <a:prstDash val="solid"/>
              <a:round/>
            </a:ln>
          </a:insideV>
        </a:tcBdr>
        <a:fill>
          <a:solidFill>
            <a:srgbClr val="20272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solidFill>
            <a:srgbClr val="202729">
              <a:alpha val="20000"/>
            </a:srgbClr>
          </a:solidFill>
        </a:fill>
      </a:tcStyle>
    </a:firstCol>
    <a:la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50800" cap="flat">
              <a:solidFill>
                <a:srgbClr val="202729"/>
              </a:solidFill>
              <a:prstDash val="solid"/>
              <a:round/>
            </a:ln>
          </a:top>
          <a:bottom>
            <a:ln w="127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02729"/>
        </a:fontRef>
        <a:srgbClr val="202729"/>
      </a:tcTxStyle>
      <a:tcStyle>
        <a:tcBdr>
          <a:left>
            <a:ln w="12700" cap="flat">
              <a:solidFill>
                <a:srgbClr val="202729"/>
              </a:solidFill>
              <a:prstDash val="solid"/>
              <a:round/>
            </a:ln>
          </a:left>
          <a:right>
            <a:ln w="12700" cap="flat">
              <a:solidFill>
                <a:srgbClr val="202729"/>
              </a:solidFill>
              <a:prstDash val="solid"/>
              <a:round/>
            </a:ln>
          </a:right>
          <a:top>
            <a:ln w="12700" cap="flat">
              <a:solidFill>
                <a:srgbClr val="202729"/>
              </a:solidFill>
              <a:prstDash val="solid"/>
              <a:round/>
            </a:ln>
          </a:top>
          <a:bottom>
            <a:ln w="25400" cap="flat">
              <a:solidFill>
                <a:srgbClr val="202729"/>
              </a:solidFill>
              <a:prstDash val="solid"/>
              <a:round/>
            </a:ln>
          </a:bottom>
          <a:insideH>
            <a:ln w="12700" cap="flat">
              <a:solidFill>
                <a:srgbClr val="202729"/>
              </a:solidFill>
              <a:prstDash val="solid"/>
              <a:round/>
            </a:ln>
          </a:insideH>
          <a:insideV>
            <a:ln w="12700" cap="flat">
              <a:solidFill>
                <a:srgbClr val="2027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slide"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0"/>
          <p:cNvSpPr/>
          <p:nvPr/>
        </p:nvSpPr>
        <p:spPr>
          <a:xfrm>
            <a:off x="0" y="2998148"/>
            <a:ext cx="9144002" cy="2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" name="Title Text"/>
          <p:cNvSpPr/>
          <p:nvPr>
            <p:ph type="title"/>
          </p:nvPr>
        </p:nvSpPr>
        <p:spPr>
          <a:xfrm>
            <a:off x="510448" y="1257300"/>
            <a:ext cx="8354702" cy="1588502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/>
          <p:nvPr>
            <p:ph type="body" sz="quarter" idx="1"/>
          </p:nvPr>
        </p:nvSpPr>
        <p:spPr>
          <a:xfrm>
            <a:off x="1412650" y="3182323"/>
            <a:ext cx="7452601" cy="630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Shape 13" descr="Shap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599" y="3182315"/>
            <a:ext cx="712952" cy="48437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/>
          <p:nvPr>
            <p:ph type="sldNum" sz="quarter" idx="2"/>
          </p:nvPr>
        </p:nvSpPr>
        <p:spPr>
          <a:xfrm>
            <a:off x="6216389" y="4599638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/>
          <p:nvPr>
            <p:ph type="body" sz="quarter" idx="1"/>
          </p:nvPr>
        </p:nvSpPr>
        <p:spPr>
          <a:xfrm>
            <a:off x="311698" y="4236825"/>
            <a:ext cx="5998804" cy="5988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2100"/>
            </a:lvl1pPr>
            <a:lvl2pPr>
              <a:lnSpc>
                <a:spcPct val="100000"/>
              </a:lnSpc>
              <a:spcBef>
                <a:spcPts val="0"/>
              </a:spcBef>
              <a:defRPr sz="2100"/>
            </a:lvl2pPr>
            <a:lvl3pPr>
              <a:lnSpc>
                <a:spcPct val="100000"/>
              </a:lnSpc>
              <a:spcBef>
                <a:spcPts val="0"/>
              </a:spcBef>
              <a:defRPr sz="2100"/>
            </a:lvl3pPr>
            <a:lvl4pPr>
              <a:lnSpc>
                <a:spcPct val="100000"/>
              </a:lnSpc>
              <a:spcBef>
                <a:spcPts val="0"/>
              </a:spcBef>
              <a:defRPr sz="2100"/>
            </a:lvl4pPr>
            <a:lvl5pPr>
              <a:lnSpc>
                <a:spcPct val="100000"/>
              </a:lnSpc>
              <a:spcBef>
                <a:spcPts val="0"/>
              </a:spcBef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/>
          <p:nvPr>
            <p:ph type="title"/>
          </p:nvPr>
        </p:nvSpPr>
        <p:spPr>
          <a:xfrm>
            <a:off x="311698" y="991475"/>
            <a:ext cx="8520602" cy="1917901"/>
          </a:xfrm>
          <a:prstGeom prst="rect">
            <a:avLst/>
          </a:prstGeom>
        </p:spPr>
        <p:txBody>
          <a:bodyPr anchor="ctr"/>
          <a:lstStyle>
            <a:lvl1pPr algn="ctr">
              <a:defRPr sz="140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/>
          <p:nvPr>
            <p:ph type="body" sz="quarter" idx="1"/>
          </p:nvPr>
        </p:nvSpPr>
        <p:spPr>
          <a:xfrm>
            <a:off x="311698" y="3071298"/>
            <a:ext cx="8520602" cy="9018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 1"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15"/>
          <p:cNvSpPr/>
          <p:nvPr/>
        </p:nvSpPr>
        <p:spPr>
          <a:xfrm>
            <a:off x="0" y="2998148"/>
            <a:ext cx="9144002" cy="2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4" name="Shape 17" descr="Shape 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750" y="403062"/>
            <a:ext cx="3238500" cy="2200276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/>
          <p:nvPr>
            <p:ph type="title"/>
          </p:nvPr>
        </p:nvSpPr>
        <p:spPr>
          <a:xfrm>
            <a:off x="510448" y="3171200"/>
            <a:ext cx="8123103" cy="778802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xfrm>
            <a:off x="6216389" y="4599638"/>
            <a:ext cx="336812" cy="33524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/>
          <p:nvPr>
            <p:ph type="title"/>
          </p:nvPr>
        </p:nvSpPr>
        <p:spPr>
          <a:xfrm>
            <a:off x="311698" y="3725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half" idx="1"/>
          </p:nvPr>
        </p:nvSpPr>
        <p:spPr>
          <a:xfrm>
            <a:off x="311698" y="1152475"/>
            <a:ext cx="3999902" cy="34164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26"/>
          <p:cNvSpPr/>
          <p:nvPr>
            <p:ph type="body" sz="half" idx="13"/>
          </p:nvPr>
        </p:nvSpPr>
        <p:spPr>
          <a:xfrm>
            <a:off x="4832398" y="1152475"/>
            <a:ext cx="3999901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/>
          <p:nvPr>
            <p:ph type="title"/>
          </p:nvPr>
        </p:nvSpPr>
        <p:spPr>
          <a:xfrm>
            <a:off x="311698" y="372575"/>
            <a:ext cx="8520602" cy="5727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/>
          <p:nvPr>
            <p:ph type="title"/>
          </p:nvPr>
        </p:nvSpPr>
        <p:spPr>
          <a:xfrm>
            <a:off x="329800" y="597600"/>
            <a:ext cx="6289801" cy="3948301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/>
          <p:nvPr>
            <p:ph type="title"/>
          </p:nvPr>
        </p:nvSpPr>
        <p:spPr>
          <a:xfrm>
            <a:off x="311698" y="555600"/>
            <a:ext cx="2808001" cy="75569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9" name="Body Level One…"/>
          <p:cNvSpPr/>
          <p:nvPr>
            <p:ph type="body" sz="quarter" idx="1"/>
          </p:nvPr>
        </p:nvSpPr>
        <p:spPr>
          <a:xfrm>
            <a:off x="311698" y="1389598"/>
            <a:ext cx="2808001" cy="317940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 point">
    <p:bg>
      <p:bgPr>
        <a:solidFill>
          <a:srgbClr val="7AB8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/>
          <p:nvPr>
            <p:ph type="title"/>
          </p:nvPr>
        </p:nvSpPr>
        <p:spPr>
          <a:xfrm>
            <a:off x="490250" y="526348"/>
            <a:ext cx="5797502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42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86" name="Shape 43"/>
          <p:cNvSpPr/>
          <p:nvPr/>
        </p:nvSpPr>
        <p:spPr>
          <a:xfrm>
            <a:off x="5029675" y="4495500"/>
            <a:ext cx="468302" cy="2"/>
          </a:xfrm>
          <a:prstGeom prst="line">
            <a:avLst/>
          </a:prstGeom>
          <a:ln w="19050">
            <a:solidFill>
              <a:srgbClr val="7AB8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" name="Body Level One…"/>
          <p:cNvSpPr/>
          <p:nvPr>
            <p:ph type="body" sz="half" idx="1"/>
          </p:nvPr>
        </p:nvSpPr>
        <p:spPr>
          <a:xfrm>
            <a:off x="4939500" y="724199"/>
            <a:ext cx="3837000" cy="369510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itle Text"/>
          <p:cNvSpPr/>
          <p:nvPr>
            <p:ph type="title"/>
          </p:nvPr>
        </p:nvSpPr>
        <p:spPr>
          <a:xfrm>
            <a:off x="265500" y="1205825"/>
            <a:ext cx="4045199" cy="15096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"/>
          <p:cNvSpPr/>
          <p:nvPr/>
        </p:nvSpPr>
        <p:spPr>
          <a:xfrm>
            <a:off x="0" y="5045700"/>
            <a:ext cx="9144000" cy="97802"/>
          </a:xfrm>
          <a:prstGeom prst="rect">
            <a:avLst/>
          </a:prstGeom>
          <a:solidFill>
            <a:srgbClr val="7AB8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itle Text"/>
          <p:cNvSpPr/>
          <p:nvPr>
            <p:ph type="title"/>
          </p:nvPr>
        </p:nvSpPr>
        <p:spPr>
          <a:xfrm>
            <a:off x="311698" y="381650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311698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/>
          <p:nvPr>
            <p:ph type="sldNum" sz="quarter" idx="2"/>
          </p:nvPr>
        </p:nvSpPr>
        <p:spPr>
          <a:xfrm>
            <a:off x="8684346" y="4692392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spAutoFit/>
          </a:bodyPr>
          <a:lstStyle>
            <a:lvl1pPr algn="r">
              <a:defRPr sz="10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titleStyle>
    <p:bodyStyle>
      <a:lvl1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l" defTabSz="914400" rtl="0" latinLnBrk="0">
        <a:lnSpc>
          <a:spcPct val="115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rgbClr val="1A1A1A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roxima Nov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62"/>
          <p:cNvSpPr/>
          <p:nvPr>
            <p:ph type="ctrTitle"/>
          </p:nvPr>
        </p:nvSpPr>
        <p:spPr>
          <a:xfrm>
            <a:off x="510449" y="1257298"/>
            <a:ext cx="8354701" cy="1588504"/>
          </a:xfrm>
          <a:prstGeom prst="rect">
            <a:avLst/>
          </a:prstGeom>
        </p:spPr>
        <p:txBody>
          <a:bodyPr/>
          <a:lstStyle/>
          <a:p>
            <a:pPr/>
            <a:r>
              <a:t>Real Time with FME Server</a:t>
            </a:r>
          </a:p>
        </p:txBody>
      </p:sp>
      <p:sp>
        <p:nvSpPr>
          <p:cNvPr id="123" name="Shape 63"/>
          <p:cNvSpPr/>
          <p:nvPr>
            <p:ph type="subTitle" sz="quarter" idx="1"/>
          </p:nvPr>
        </p:nvSpPr>
        <p:spPr>
          <a:xfrm>
            <a:off x="1412649" y="3182323"/>
            <a:ext cx="7452602" cy="630001"/>
          </a:xfrm>
          <a:prstGeom prst="rect">
            <a:avLst/>
          </a:prstGeom>
        </p:spPr>
        <p:txBody>
          <a:bodyPr/>
          <a:lstStyle/>
          <a:p>
            <a:pPr/>
            <a:r>
              <a:t>FME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Email Protocols</a:t>
            </a:r>
          </a:p>
        </p:txBody>
      </p:sp>
      <p:grpSp>
        <p:nvGrpSpPr>
          <p:cNvPr id="175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73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4" name="Publishing Workspaces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Email Notifications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34"/>
          <p:cNvSpPr/>
          <p:nvPr>
            <p:ph type="body" idx="1"/>
          </p:nvPr>
        </p:nvSpPr>
        <p:spPr>
          <a:xfrm>
            <a:off x="311697" y="1152474"/>
            <a:ext cx="5487687" cy="3768002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Creating an SMTP Publication</a:t>
            </a:r>
          </a:p>
        </p:txBody>
      </p:sp>
      <p:grpSp>
        <p:nvGrpSpPr>
          <p:cNvPr id="180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78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9" name="Web Interface Basics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Email Publications: SMTP</a:t>
              </a:r>
            </a:p>
          </p:txBody>
        </p:sp>
      </p:grpSp>
      <p:pic>
        <p:nvPicPr>
          <p:cNvPr id="181" name="Img4.010.SMTPPublicationSettings.png" descr="Img4.010.SMTPPublication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87477" y="2265795"/>
            <a:ext cx="4699999" cy="23567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Creating an IMAP Publication</a:t>
            </a:r>
          </a:p>
        </p:txBody>
      </p:sp>
      <p:grpSp>
        <p:nvGrpSpPr>
          <p:cNvPr id="186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84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5" name="Engines and Licensing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Email Publications: IMAP</a:t>
              </a:r>
            </a:p>
          </p:txBody>
        </p:sp>
      </p:grpSp>
      <p:pic>
        <p:nvPicPr>
          <p:cNvPr id="187" name="Img4.011.IMAPPublicationSettings.png" descr="Img4.011.IMAPPublicationSetting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55246" y="1241861"/>
            <a:ext cx="3291527" cy="3142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Setting up an Email Subscription </a:t>
            </a:r>
          </a:p>
        </p:txBody>
      </p:sp>
      <p:grpSp>
        <p:nvGrpSpPr>
          <p:cNvPr id="192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90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91" name="Running a Workspace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Email Subscriptions</a:t>
              </a:r>
            </a:p>
          </p:txBody>
        </p:sp>
      </p:grpSp>
      <p:pic>
        <p:nvPicPr>
          <p:cNvPr id="193" name="Img4.012.EmailSubscriptionParameters.png" descr="Img4.012.EmailSubscriptionParamete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0579" y="1147011"/>
            <a:ext cx="2647387" cy="3544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Message Transformation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Partial Systems</a:t>
            </a:r>
          </a:p>
        </p:txBody>
      </p:sp>
      <p:grpSp>
        <p:nvGrpSpPr>
          <p:cNvPr id="198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96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97" name="Jobs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Notifications and Workspaces</a:t>
              </a:r>
            </a:p>
          </p:txBody>
        </p:sp>
      </p:grpSp>
      <p:pic>
        <p:nvPicPr>
          <p:cNvPr id="199" name="Img4.014.TransformativeNotificationLayout.png" descr="Img4.014.TransformativeNotificationLayou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627" y="3483896"/>
            <a:ext cx="7654944" cy="1270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Registering a Workspace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Passing Messages</a:t>
            </a:r>
          </a:p>
        </p:txBody>
      </p:sp>
      <p:grpSp>
        <p:nvGrpSpPr>
          <p:cNvPr id="204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202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03" name="Sharing in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Workspace Subscriptions</a:t>
              </a:r>
            </a:p>
          </p:txBody>
        </p:sp>
      </p:grpSp>
      <p:pic>
        <p:nvPicPr>
          <p:cNvPr id="205" name="Img4.017.WorkspaceSubscriber.png" descr="Img4.017.WorkspaceSubscrib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7020" y="2836194"/>
            <a:ext cx="5812325" cy="130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Message Content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Interpreting the Message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Using the Message</a:t>
            </a:r>
          </a:p>
        </p:txBody>
      </p:sp>
      <p:grpSp>
        <p:nvGrpSpPr>
          <p:cNvPr id="210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208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09" name="FME Server Scheduling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Incoming Message Handling</a:t>
              </a:r>
            </a:p>
          </p:txBody>
        </p:sp>
      </p:grpSp>
      <p:pic>
        <p:nvPicPr>
          <p:cNvPr id="211" name="Img4.021.WorkspaceSubscriberUsingTopicContent.png" descr="Img4.021.WorkspaceSubscriberUsingTopicContent.png"/>
          <p:cNvPicPr>
            <a:picLocks noChangeAspect="1"/>
          </p:cNvPicPr>
          <p:nvPr/>
        </p:nvPicPr>
        <p:blipFill>
          <a:blip r:embed="rId2">
            <a:extLst/>
          </a:blip>
          <a:srcRect l="0" t="43594" r="0" b="167"/>
          <a:stretch>
            <a:fillRect/>
          </a:stretch>
        </p:blipFill>
        <p:spPr>
          <a:xfrm>
            <a:off x="3956969" y="1552019"/>
            <a:ext cx="4551876" cy="3243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Workspaces as a Publisher</a:t>
            </a:r>
          </a:p>
        </p:txBody>
      </p:sp>
      <p:grpSp>
        <p:nvGrpSpPr>
          <p:cNvPr id="216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214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5" name="Source Data Management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Workspace Publications</a:t>
              </a:r>
            </a:p>
          </p:txBody>
        </p:sp>
      </p:grpSp>
      <p:pic>
        <p:nvPicPr>
          <p:cNvPr id="217" name="Img4.023.WorkspacePublisher.png" descr="Img4.023.WorkspacePublisher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17568" y="2205474"/>
            <a:ext cx="5503179" cy="12117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Registering a Workspace Publication</a:t>
            </a:r>
          </a:p>
        </p:txBody>
      </p:sp>
      <p:grpSp>
        <p:nvGrpSpPr>
          <p:cNvPr id="222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220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21" name="Database Connections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Registering Workspace Publications</a:t>
              </a:r>
            </a:p>
          </p:txBody>
        </p:sp>
      </p:grpSp>
      <p:pic>
        <p:nvPicPr>
          <p:cNvPr id="223" name="Img4.024.RegisteringWithTopics.png" descr="Img4.024.RegisteringWithTopics.png"/>
          <p:cNvPicPr>
            <a:picLocks noChangeAspect="1"/>
          </p:cNvPicPr>
          <p:nvPr/>
        </p:nvPicPr>
        <p:blipFill>
          <a:blip r:embed="rId2">
            <a:extLst/>
          </a:blip>
          <a:srcRect l="0" t="2080" r="0" b="0"/>
          <a:stretch>
            <a:fillRect/>
          </a:stretch>
        </p:blipFill>
        <p:spPr>
          <a:xfrm>
            <a:off x="4285848" y="1800556"/>
            <a:ext cx="4404087" cy="28889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FMEServerNotifier</a:t>
            </a:r>
          </a:p>
        </p:txBody>
      </p:sp>
      <p:grpSp>
        <p:nvGrpSpPr>
          <p:cNvPr id="228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226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27" name="Web Connections"/>
            <p:cNvSpPr/>
            <p:nvPr/>
          </p:nvSpPr>
          <p:spPr>
            <a:xfrm>
              <a:off x="0" y="44825"/>
              <a:ext cx="9144000" cy="7035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Workspace Publications with Transformers</a:t>
              </a:r>
            </a:p>
          </p:txBody>
        </p:sp>
      </p:grpSp>
      <p:pic>
        <p:nvPicPr>
          <p:cNvPr id="229" name="Img4.025.FMEServerNotifierOnCanvas.png" descr="Img4.025.FMEServerNotifierOnCanvas.png"/>
          <p:cNvPicPr>
            <a:picLocks noChangeAspect="1"/>
          </p:cNvPicPr>
          <p:nvPr/>
        </p:nvPicPr>
        <p:blipFill>
          <a:blip r:embed="rId2">
            <a:extLst/>
          </a:blip>
          <a:srcRect l="0" t="0" r="1616" b="0"/>
          <a:stretch>
            <a:fillRect/>
          </a:stretch>
        </p:blipFill>
        <p:spPr>
          <a:xfrm>
            <a:off x="809021" y="1982230"/>
            <a:ext cx="4974434" cy="1874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68"/>
          <p:cNvSpPr/>
          <p:nvPr>
            <p:ph type="body" sz="half" idx="1"/>
          </p:nvPr>
        </p:nvSpPr>
        <p:spPr>
          <a:xfrm>
            <a:off x="4572000" y="843254"/>
            <a:ext cx="4224900" cy="412764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 In this Section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The Notification Service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Publications and Subscriptions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Notification Topics and Protocols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Email Notifications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Notifications and Workspaces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Workspace Publications/Subscriptions</a:t>
            </a:r>
          </a:p>
          <a:p>
            <a:pPr marL="457200" indent="-342900">
              <a:lnSpc>
                <a:spcPct val="100000"/>
              </a:lnSpc>
              <a:buClr>
                <a:srgbClr val="1A1A1A"/>
              </a:buClr>
              <a:buSzPct val="100000"/>
              <a:buFont typeface="Arial"/>
              <a:buChar char="•"/>
              <a:defRPr sz="1400"/>
            </a:pPr>
            <a:r>
              <a:t>Message Streams</a:t>
            </a:r>
          </a:p>
        </p:txBody>
      </p:sp>
      <p:grpSp>
        <p:nvGrpSpPr>
          <p:cNvPr id="128" name="Shape 69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26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7" name="Introduction to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Real Time with FME Server</a:t>
              </a:r>
            </a:p>
          </p:txBody>
        </p:sp>
      </p:grpSp>
      <p:pic>
        <p:nvPicPr>
          <p:cNvPr id="129" name="Img4.000.RealTimeHeaderImage.png" descr="Img4.000.RealTimeHeaderImage.png"/>
          <p:cNvPicPr>
            <a:picLocks noChangeAspect="1"/>
          </p:cNvPicPr>
          <p:nvPr/>
        </p:nvPicPr>
        <p:blipFill>
          <a:blip r:embed="rId2">
            <a:extLst/>
          </a:blip>
          <a:srcRect l="17158" t="0" r="17158" b="0"/>
          <a:stretch>
            <a:fillRect/>
          </a:stretch>
        </p:blipFill>
        <p:spPr>
          <a:xfrm>
            <a:off x="384803" y="1715693"/>
            <a:ext cx="3912443" cy="238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Outgoing Message Content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Content Format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Email Content in a Workspace</a:t>
            </a:r>
          </a:p>
        </p:txBody>
      </p:sp>
      <p:grpSp>
        <p:nvGrpSpPr>
          <p:cNvPr id="234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232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33" name="Publishing Data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Outgoing Message Handling</a:t>
              </a:r>
            </a:p>
          </p:txBody>
        </p:sp>
      </p:grpSp>
      <p:pic>
        <p:nvPicPr>
          <p:cNvPr id="235" name="Img4.029.ConstructedNotificationMessage.png" descr="Img4.029.ConstructedNotificationMessag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188392" y="2961816"/>
            <a:ext cx="6423819" cy="1717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Workspace as Subscription AND Publication</a:t>
            </a:r>
          </a:p>
        </p:txBody>
      </p:sp>
      <p:grpSp>
        <p:nvGrpSpPr>
          <p:cNvPr id="240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238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39" name="Temporary Uploads"/>
            <p:cNvSpPr/>
            <p:nvPr/>
          </p:nvSpPr>
          <p:spPr>
            <a:xfrm>
              <a:off x="0" y="63875"/>
              <a:ext cx="9144000" cy="665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Workspace as Subscription AND Publication</a:t>
              </a:r>
            </a:p>
          </p:txBody>
        </p:sp>
      </p:grpSp>
      <p:pic>
        <p:nvPicPr>
          <p:cNvPr id="241" name="Img4.031.WorkspaceBothSubscriberPublisher.png" descr="Img4.031.WorkspaceBothSubscriberPublisher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58443" y="2062559"/>
            <a:ext cx="7426884" cy="1018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Why Use a Message Stream?</a:t>
            </a:r>
          </a:p>
        </p:txBody>
      </p:sp>
      <p:grpSp>
        <p:nvGrpSpPr>
          <p:cNvPr id="246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244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45" name="Resource Filesystem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Message Streams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Transformers and Protocols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Receivers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Senders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Python</a:t>
            </a:r>
          </a:p>
        </p:txBody>
      </p:sp>
      <p:grpSp>
        <p:nvGrpSpPr>
          <p:cNvPr id="251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249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50" name="Authoring for Resources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Elements of a Message Stream</a:t>
              </a:r>
            </a:p>
          </p:txBody>
        </p:sp>
      </p:grpSp>
      <p:pic>
        <p:nvPicPr>
          <p:cNvPr id="252" name="Img4.000.WhatIsRealTime.png" descr="Img4.000.WhatIsRealTi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2180" y="3351593"/>
            <a:ext cx="6293097" cy="1401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134"/>
          <p:cNvSpPr/>
          <p:nvPr>
            <p:ph type="body" idx="1"/>
          </p:nvPr>
        </p:nvSpPr>
        <p:spPr>
          <a:xfrm>
            <a:off x="311697" y="1152474"/>
            <a:ext cx="5487687" cy="3768001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Architecture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Databases</a:t>
            </a:r>
          </a:p>
        </p:txBody>
      </p:sp>
      <p:grpSp>
        <p:nvGrpSpPr>
          <p:cNvPr id="257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255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56" name="Running the JobSubmitter with a URL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Message Streaming Architecture</a:t>
              </a:r>
            </a:p>
          </p:txBody>
        </p:sp>
      </p:grpSp>
      <p:pic>
        <p:nvPicPr>
          <p:cNvPr id="258" name="Img4.033.MessageStreamingArchitecture.png" descr="Img4.033.MessageStreaming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7544" y="1494335"/>
            <a:ext cx="5637790" cy="3084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75"/>
          <p:cNvSpPr/>
          <p:nvPr>
            <p:ph type="body" sz="quarter" idx="1"/>
          </p:nvPr>
        </p:nvSpPr>
        <p:spPr>
          <a:xfrm>
            <a:off x="271156" y="1023381"/>
            <a:ext cx="3999902" cy="1521277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What is a Notification?</a:t>
            </a:r>
          </a:p>
          <a:p>
            <a:pPr marL="457200" indent="-342900"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When to use Notifications</a:t>
            </a:r>
          </a:p>
        </p:txBody>
      </p:sp>
      <p:grpSp>
        <p:nvGrpSpPr>
          <p:cNvPr id="134" name="Shape 77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32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3" name="What is FME Server?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The Notification Service</a:t>
              </a:r>
            </a:p>
          </p:txBody>
        </p:sp>
      </p:grpSp>
      <p:pic>
        <p:nvPicPr>
          <p:cNvPr id="135" name="Img4.000.WhatIsRealTime.png" descr="Img4.000.WhatIsRealTim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522" y="2351284"/>
            <a:ext cx="6210991" cy="1383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75"/>
          <p:cNvSpPr/>
          <p:nvPr>
            <p:ph type="body" idx="1"/>
          </p:nvPr>
        </p:nvSpPr>
        <p:spPr>
          <a:xfrm>
            <a:off x="271158" y="1023382"/>
            <a:ext cx="6608320" cy="3214724"/>
          </a:xfrm>
          <a:prstGeom prst="rect">
            <a:avLst/>
          </a:prstGeom>
        </p:spPr>
        <p:txBody>
          <a:bodyPr/>
          <a:lstStyle/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Clients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Publications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Subscriptions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Topics</a:t>
            </a:r>
          </a:p>
          <a:p>
            <a:pPr marL="384047" indent="-288035" defTabSz="768094">
              <a:spcBef>
                <a:spcPts val="1300"/>
              </a:spcBef>
              <a:buClr>
                <a:srgbClr val="1A1A1A"/>
              </a:buClr>
              <a:buSzPct val="100000"/>
              <a:buFont typeface="Helvetica"/>
              <a:buChar char="●"/>
              <a:defRPr sz="1800"/>
            </a:pPr>
            <a:r>
              <a:t>Protocols</a:t>
            </a:r>
          </a:p>
        </p:txBody>
      </p:sp>
      <p:grpSp>
        <p:nvGrpSpPr>
          <p:cNvPr id="140" name="Shape 77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38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FME Server Roles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Elements of the Notification Service</a:t>
              </a:r>
            </a:p>
          </p:txBody>
        </p:sp>
      </p:grpSp>
      <p:pic>
        <p:nvPicPr>
          <p:cNvPr id="141" name="Img4.001.ElementsOfNotification.png" descr="Img4.001.ElementsOfNotification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916347" y="2494065"/>
            <a:ext cx="5946069" cy="22595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Clients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Publishers vs Subscribers</a:t>
            </a:r>
          </a:p>
        </p:txBody>
      </p:sp>
      <p:grpSp>
        <p:nvGrpSpPr>
          <p:cNvPr id="146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44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45" name="FME Server Architecture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Notification Clients</a:t>
              </a:r>
            </a:p>
          </p:txBody>
        </p:sp>
      </p:grpSp>
      <p:pic>
        <p:nvPicPr>
          <p:cNvPr id="147" name="Img4.002.NotificationClients.png" descr="Img4.002.NotificationClients.png"/>
          <p:cNvPicPr>
            <a:picLocks noChangeAspect="1"/>
          </p:cNvPicPr>
          <p:nvPr/>
        </p:nvPicPr>
        <p:blipFill>
          <a:blip r:embed="rId2">
            <a:extLst/>
          </a:blip>
          <a:srcRect l="0" t="45" r="0" b="45"/>
          <a:stretch>
            <a:fillRect/>
          </a:stretch>
        </p:blipFill>
        <p:spPr>
          <a:xfrm>
            <a:off x="2916347" y="2481387"/>
            <a:ext cx="5946069" cy="2284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Publications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Subscriptions</a:t>
            </a:r>
          </a:p>
        </p:txBody>
      </p:sp>
      <p:grpSp>
        <p:nvGrpSpPr>
          <p:cNvPr id="152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50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1" name="Deploying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Publications and Subscriptions</a:t>
              </a:r>
            </a:p>
          </p:txBody>
        </p:sp>
      </p:grpSp>
      <p:pic>
        <p:nvPicPr>
          <p:cNvPr id="153" name="Img4.003.FMEServerPublications.png" descr="Img4.003.FMEServerPublications.png"/>
          <p:cNvPicPr>
            <a:picLocks noChangeAspect="1"/>
          </p:cNvPicPr>
          <p:nvPr/>
        </p:nvPicPr>
        <p:blipFill>
          <a:blip r:embed="rId2">
            <a:extLst/>
          </a:blip>
          <a:srcRect l="0" t="45" r="0" b="45"/>
          <a:stretch>
            <a:fillRect/>
          </a:stretch>
        </p:blipFill>
        <p:spPr>
          <a:xfrm>
            <a:off x="2916347" y="2481387"/>
            <a:ext cx="5946069" cy="2284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34"/>
          <p:cNvSpPr/>
          <p:nvPr>
            <p:ph type="body" sz="half" idx="1"/>
          </p:nvPr>
        </p:nvSpPr>
        <p:spPr>
          <a:xfrm>
            <a:off x="222798" y="1035450"/>
            <a:ext cx="4360804" cy="3768002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Topics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Publications and Topics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Subscriptions and Topics</a:t>
            </a:r>
          </a:p>
        </p:txBody>
      </p:sp>
      <p:grpSp>
        <p:nvGrpSpPr>
          <p:cNvPr id="158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56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57" name="Deploying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Notification Topics</a:t>
              </a:r>
            </a:p>
          </p:txBody>
        </p:sp>
      </p:grpSp>
      <p:pic>
        <p:nvPicPr>
          <p:cNvPr id="159" name="Img4.007.FMEServerTopics.png" descr="Img4.007.FMEServerTopics.png"/>
          <p:cNvPicPr>
            <a:picLocks noChangeAspect="1"/>
          </p:cNvPicPr>
          <p:nvPr/>
        </p:nvPicPr>
        <p:blipFill>
          <a:blip r:embed="rId2">
            <a:extLst/>
          </a:blip>
          <a:srcRect l="0" t="45" r="0" b="45"/>
          <a:stretch>
            <a:fillRect/>
          </a:stretch>
        </p:blipFill>
        <p:spPr>
          <a:xfrm>
            <a:off x="2916347" y="2481387"/>
            <a:ext cx="5946069" cy="2284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34"/>
          <p:cNvSpPr/>
          <p:nvPr>
            <p:ph type="body" sz="half" idx="1"/>
          </p:nvPr>
        </p:nvSpPr>
        <p:spPr>
          <a:xfrm>
            <a:off x="222798" y="1035450"/>
            <a:ext cx="4360804" cy="3768002"/>
          </a:xfrm>
          <a:prstGeom prst="rect">
            <a:avLst/>
          </a:prstGeom>
        </p:spPr>
        <p:txBody>
          <a:bodyPr/>
          <a:lstStyle>
            <a:lvl1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lvl1pPr>
          </a:lstStyle>
          <a:p>
            <a:pPr/>
            <a:r>
              <a:t>What is a Protocol?</a:t>
            </a:r>
          </a:p>
        </p:txBody>
      </p:sp>
      <p:grpSp>
        <p:nvGrpSpPr>
          <p:cNvPr id="164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62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3" name="Deploying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Notification Protocols</a:t>
              </a:r>
            </a:p>
          </p:txBody>
        </p:sp>
      </p:grpSp>
      <p:pic>
        <p:nvPicPr>
          <p:cNvPr id="165" name="Img4.009.SQSProticalSettings.png" descr="Img4.009.SQSProticalSettings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916347" y="1944255"/>
            <a:ext cx="5946069" cy="2859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34"/>
          <p:cNvSpPr/>
          <p:nvPr>
            <p:ph type="body" sz="half" idx="1"/>
          </p:nvPr>
        </p:nvSpPr>
        <p:spPr>
          <a:xfrm>
            <a:off x="311698" y="1152474"/>
            <a:ext cx="4360804" cy="3768002"/>
          </a:xfrm>
          <a:prstGeom prst="rect">
            <a:avLst/>
          </a:prstGeom>
        </p:spPr>
        <p:txBody>
          <a:bodyPr/>
          <a:lstStyle/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Watch Notifications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Mobile Notifications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Amazon Notifications</a:t>
            </a:r>
          </a:p>
          <a:p>
            <a:pPr marL="514350" indent="-285750">
              <a:buClr>
                <a:srgbClr val="1A1A1A"/>
              </a:buClr>
              <a:buSzPct val="100000"/>
              <a:buFont typeface="Arial"/>
              <a:buChar char="•"/>
              <a:defRPr sz="1800"/>
            </a:pPr>
            <a:r>
              <a:t>WebSocket Notifications</a:t>
            </a:r>
          </a:p>
        </p:txBody>
      </p:sp>
      <p:grpSp>
        <p:nvGrpSpPr>
          <p:cNvPr id="170" name="Shape 136"/>
          <p:cNvGrpSpPr/>
          <p:nvPr/>
        </p:nvGrpSpPr>
        <p:grpSpPr>
          <a:xfrm>
            <a:off x="0" y="-3"/>
            <a:ext cx="9144000" cy="793205"/>
            <a:chOff x="0" y="-1"/>
            <a:chExt cx="9144000" cy="793204"/>
          </a:xfrm>
        </p:grpSpPr>
        <p:sp>
          <p:nvSpPr>
            <p:cNvPr id="168" name="Rectangle"/>
            <p:cNvSpPr/>
            <p:nvPr/>
          </p:nvSpPr>
          <p:spPr>
            <a:xfrm>
              <a:off x="0" y="-2"/>
              <a:ext cx="9144000" cy="793205"/>
            </a:xfrm>
            <a:prstGeom prst="rect">
              <a:avLst/>
            </a:prstGeom>
            <a:solidFill>
              <a:srgbClr val="000000">
                <a:alpha val="7808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69" name="Workbench and FME Server"/>
            <p:cNvSpPr/>
            <p:nvPr/>
          </p:nvSpPr>
          <p:spPr>
            <a:xfrm>
              <a:off x="0" y="32123"/>
              <a:ext cx="9144000" cy="728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b="1" sz="3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Available Protocols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333333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0000FF"/>
      </a:hlink>
      <a:folHlink>
        <a:srgbClr val="FF00FF"/>
      </a:folHlink>
    </a:clrScheme>
    <a:fontScheme name="spearmin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pearm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33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02729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