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202729"/>
        </a:fontRef>
        <a:srgbClr val="202729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CCCCCD"/>
          </a:solidFill>
        </a:fill>
      </a:tcStyle>
    </a:wholeTbl>
    <a:band2H>
      <a:tcTxStyle b="def" i="def"/>
      <a:tcStyle>
        <a:tcBdr/>
        <a:fill>
          <a:solidFill>
            <a:srgbClr val="E7E7E8"/>
          </a:solidFill>
        </a:fill>
      </a:tcStyle>
    </a:band2H>
    <a:firstCol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381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381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02729"/>
        </a:fontRef>
        <a:srgbClr val="202729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381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381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02729"/>
        </a:fontRef>
        <a:srgbClr val="202729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FFFAD5"/>
          </a:solidFill>
        </a:fill>
      </a:tcStyle>
    </a:wholeTbl>
    <a:band2H>
      <a:tcTxStyle b="def" i="def"/>
      <a:tcStyle>
        <a:tcBdr/>
        <a:fill>
          <a:solidFill>
            <a:srgbClr val="FFFCEB"/>
          </a:solidFill>
        </a:fill>
      </a:tcStyle>
    </a:band2H>
    <a:firstCol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381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381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02729"/>
        </a:fontRef>
        <a:srgbClr val="2027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333333"/>
          </a:solidFill>
        </a:fill>
      </a:tcStyle>
    </a:band2H>
    <a:firstCol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02729"/>
        </a:fontRef>
        <a:srgbClr val="2027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02729"/>
              </a:solidFill>
              <a:prstDash val="solid"/>
              <a:round/>
            </a:ln>
          </a:top>
          <a:bottom>
            <a:ln w="254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3333"/>
          </a:solidFill>
        </a:fill>
      </a:tcStyle>
    </a:lastRow>
    <a:firstRow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02729"/>
              </a:solidFill>
              <a:prstDash val="solid"/>
              <a:round/>
            </a:ln>
          </a:top>
          <a:bottom>
            <a:ln w="254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02729"/>
        </a:fontRef>
        <a:srgbClr val="202729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202729"/>
          </a:solidFill>
        </a:fill>
      </a:tcStyle>
    </a:firstCol>
    <a:lastRow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381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202729"/>
          </a:solidFill>
        </a:fill>
      </a:tcStyle>
    </a:lastRow>
    <a:firstRow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381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202729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02729"/>
        </a:fontRef>
        <a:srgbClr val="202729"/>
      </a:tcTxStyle>
      <a:tcStyle>
        <a:tcBdr>
          <a:left>
            <a:ln w="12700" cap="flat">
              <a:solidFill>
                <a:srgbClr val="202729"/>
              </a:solidFill>
              <a:prstDash val="solid"/>
              <a:round/>
            </a:ln>
          </a:left>
          <a:right>
            <a:ln w="12700" cap="flat">
              <a:solidFill>
                <a:srgbClr val="202729"/>
              </a:solidFill>
              <a:prstDash val="solid"/>
              <a:round/>
            </a:ln>
          </a:right>
          <a:top>
            <a:ln w="12700" cap="flat">
              <a:solidFill>
                <a:srgbClr val="202729"/>
              </a:solidFill>
              <a:prstDash val="solid"/>
              <a:round/>
            </a:ln>
          </a:top>
          <a:bottom>
            <a:ln w="127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solidFill>
                <a:srgbClr val="202729"/>
              </a:solidFill>
              <a:prstDash val="solid"/>
              <a:round/>
            </a:ln>
          </a:insideH>
          <a:insideV>
            <a:ln w="12700" cap="flat">
              <a:solidFill>
                <a:srgbClr val="202729"/>
              </a:solidFill>
              <a:prstDash val="solid"/>
              <a:round/>
            </a:ln>
          </a:insideV>
        </a:tcBdr>
        <a:fill>
          <a:solidFill>
            <a:srgbClr val="2027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202729"/>
        </a:fontRef>
        <a:srgbClr val="202729"/>
      </a:tcTxStyle>
      <a:tcStyle>
        <a:tcBdr>
          <a:left>
            <a:ln w="12700" cap="flat">
              <a:solidFill>
                <a:srgbClr val="202729"/>
              </a:solidFill>
              <a:prstDash val="solid"/>
              <a:round/>
            </a:ln>
          </a:left>
          <a:right>
            <a:ln w="12700" cap="flat">
              <a:solidFill>
                <a:srgbClr val="202729"/>
              </a:solidFill>
              <a:prstDash val="solid"/>
              <a:round/>
            </a:ln>
          </a:right>
          <a:top>
            <a:ln w="12700" cap="flat">
              <a:solidFill>
                <a:srgbClr val="202729"/>
              </a:solidFill>
              <a:prstDash val="solid"/>
              <a:round/>
            </a:ln>
          </a:top>
          <a:bottom>
            <a:ln w="127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solidFill>
                <a:srgbClr val="202729"/>
              </a:solidFill>
              <a:prstDash val="solid"/>
              <a:round/>
            </a:ln>
          </a:insideH>
          <a:insideV>
            <a:ln w="12700" cap="flat">
              <a:solidFill>
                <a:srgbClr val="202729"/>
              </a:solidFill>
              <a:prstDash val="solid"/>
              <a:round/>
            </a:ln>
          </a:insideV>
        </a:tcBdr>
        <a:fill>
          <a:solidFill>
            <a:srgbClr val="202729">
              <a:alpha val="20000"/>
            </a:srgbClr>
          </a:solidFill>
        </a:fill>
      </a:tcStyle>
    </a:firstCol>
    <a:lastRow>
      <a:tcTxStyle b="on" i="off">
        <a:fontRef idx="major">
          <a:srgbClr val="202729"/>
        </a:fontRef>
        <a:srgbClr val="202729"/>
      </a:tcTxStyle>
      <a:tcStyle>
        <a:tcBdr>
          <a:left>
            <a:ln w="12700" cap="flat">
              <a:solidFill>
                <a:srgbClr val="202729"/>
              </a:solidFill>
              <a:prstDash val="solid"/>
              <a:round/>
            </a:ln>
          </a:left>
          <a:right>
            <a:ln w="12700" cap="flat">
              <a:solidFill>
                <a:srgbClr val="202729"/>
              </a:solidFill>
              <a:prstDash val="solid"/>
              <a:round/>
            </a:ln>
          </a:right>
          <a:top>
            <a:ln w="50800" cap="flat">
              <a:solidFill>
                <a:srgbClr val="202729"/>
              </a:solidFill>
              <a:prstDash val="solid"/>
              <a:round/>
            </a:ln>
          </a:top>
          <a:bottom>
            <a:ln w="127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solidFill>
                <a:srgbClr val="202729"/>
              </a:solidFill>
              <a:prstDash val="solid"/>
              <a:round/>
            </a:ln>
          </a:insideH>
          <a:insideV>
            <a:ln w="12700" cap="flat">
              <a:solidFill>
                <a:srgbClr val="2027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202729"/>
        </a:fontRef>
        <a:srgbClr val="202729"/>
      </a:tcTxStyle>
      <a:tcStyle>
        <a:tcBdr>
          <a:left>
            <a:ln w="12700" cap="flat">
              <a:solidFill>
                <a:srgbClr val="202729"/>
              </a:solidFill>
              <a:prstDash val="solid"/>
              <a:round/>
            </a:ln>
          </a:left>
          <a:right>
            <a:ln w="12700" cap="flat">
              <a:solidFill>
                <a:srgbClr val="202729"/>
              </a:solidFill>
              <a:prstDash val="solid"/>
              <a:round/>
            </a:ln>
          </a:right>
          <a:top>
            <a:ln w="12700" cap="flat">
              <a:solidFill>
                <a:srgbClr val="202729"/>
              </a:solidFill>
              <a:prstDash val="solid"/>
              <a:round/>
            </a:ln>
          </a:top>
          <a:bottom>
            <a:ln w="254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solidFill>
                <a:srgbClr val="202729"/>
              </a:solidFill>
              <a:prstDash val="solid"/>
              <a:round/>
            </a:ln>
          </a:insideH>
          <a:insideV>
            <a:ln w="12700" cap="flat">
              <a:solidFill>
                <a:srgbClr val="2027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0"/>
          <p:cNvSpPr/>
          <p:nvPr/>
        </p:nvSpPr>
        <p:spPr>
          <a:xfrm>
            <a:off x="-1" y="2998148"/>
            <a:ext cx="9144003" cy="3"/>
          </a:xfrm>
          <a:prstGeom prst="line">
            <a:avLst/>
          </a:prstGeom>
          <a:ln w="19050">
            <a:solidFill>
              <a:srgbClr val="7AB8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" name="Title Text"/>
          <p:cNvSpPr/>
          <p:nvPr>
            <p:ph type="title"/>
          </p:nvPr>
        </p:nvSpPr>
        <p:spPr>
          <a:xfrm>
            <a:off x="510448" y="1257300"/>
            <a:ext cx="8354702" cy="1588502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/>
          <p:nvPr>
            <p:ph type="body" sz="quarter" idx="1"/>
          </p:nvPr>
        </p:nvSpPr>
        <p:spPr>
          <a:xfrm>
            <a:off x="1412650" y="3182323"/>
            <a:ext cx="7452601" cy="6300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5" name="Shape 13" descr="Shap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7599" y="3182315"/>
            <a:ext cx="712952" cy="484378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lide Number"/>
          <p:cNvSpPr/>
          <p:nvPr>
            <p:ph type="sldNum" sz="quarter" idx="2"/>
          </p:nvPr>
        </p:nvSpPr>
        <p:spPr>
          <a:xfrm>
            <a:off x="6216392" y="4599639"/>
            <a:ext cx="336810" cy="33524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Body Level One…"/>
          <p:cNvSpPr/>
          <p:nvPr>
            <p:ph type="body" sz="quarter" idx="1"/>
          </p:nvPr>
        </p:nvSpPr>
        <p:spPr>
          <a:xfrm>
            <a:off x="311698" y="4236825"/>
            <a:ext cx="5998804" cy="59880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2100"/>
            </a:lvl1pPr>
            <a:lvl2pPr>
              <a:lnSpc>
                <a:spcPct val="100000"/>
              </a:lnSpc>
              <a:spcBef>
                <a:spcPts val="0"/>
              </a:spcBef>
              <a:defRPr sz="2100"/>
            </a:lvl2pPr>
            <a:lvl3pPr>
              <a:lnSpc>
                <a:spcPct val="100000"/>
              </a:lnSpc>
              <a:spcBef>
                <a:spcPts val="0"/>
              </a:spcBef>
              <a:defRPr sz="2100"/>
            </a:lvl3pPr>
            <a:lvl4pPr>
              <a:lnSpc>
                <a:spcPct val="100000"/>
              </a:lnSpc>
              <a:spcBef>
                <a:spcPts val="0"/>
              </a:spcBef>
              <a:defRPr sz="2100"/>
            </a:lvl4pPr>
            <a:lvl5pPr>
              <a:lnSpc>
                <a:spcPct val="100000"/>
              </a:lnSpc>
              <a:spcBef>
                <a:spcPts val="0"/>
              </a:spcBef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/>
          <p:nvPr>
            <p:ph type="title"/>
          </p:nvPr>
        </p:nvSpPr>
        <p:spPr>
          <a:xfrm>
            <a:off x="311698" y="991475"/>
            <a:ext cx="8520602" cy="1917902"/>
          </a:xfrm>
          <a:prstGeom prst="rect">
            <a:avLst/>
          </a:prstGeom>
        </p:spPr>
        <p:txBody>
          <a:bodyPr anchor="ctr"/>
          <a:lstStyle>
            <a:lvl1pPr algn="ctr">
              <a:defRPr sz="14000"/>
            </a:lvl1pPr>
          </a:lstStyle>
          <a:p>
            <a:pPr/>
            <a:r>
              <a:t>Title Text</a:t>
            </a:r>
          </a:p>
        </p:txBody>
      </p:sp>
      <p:sp>
        <p:nvSpPr>
          <p:cNvPr id="105" name="Body Level One…"/>
          <p:cNvSpPr/>
          <p:nvPr>
            <p:ph type="body" sz="quarter" idx="1"/>
          </p:nvPr>
        </p:nvSpPr>
        <p:spPr>
          <a:xfrm>
            <a:off x="311698" y="3071297"/>
            <a:ext cx="8520602" cy="901802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 1"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5"/>
          <p:cNvSpPr/>
          <p:nvPr/>
        </p:nvSpPr>
        <p:spPr>
          <a:xfrm>
            <a:off x="-1" y="2998148"/>
            <a:ext cx="9144003" cy="3"/>
          </a:xfrm>
          <a:prstGeom prst="line">
            <a:avLst/>
          </a:prstGeom>
          <a:ln w="19050">
            <a:solidFill>
              <a:srgbClr val="7AB8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4" name="Shape 17" descr="Shap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2750" y="403062"/>
            <a:ext cx="3238500" cy="2200276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itle Text"/>
          <p:cNvSpPr/>
          <p:nvPr>
            <p:ph type="title"/>
          </p:nvPr>
        </p:nvSpPr>
        <p:spPr>
          <a:xfrm>
            <a:off x="510448" y="3171200"/>
            <a:ext cx="8123103" cy="778803"/>
          </a:xfrm>
          <a:prstGeom prst="rect">
            <a:avLst/>
          </a:prstGeom>
        </p:spPr>
        <p:txBody>
          <a:bodyPr anchor="b"/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" name="Slide Number"/>
          <p:cNvSpPr/>
          <p:nvPr>
            <p:ph type="sldNum" sz="quarter" idx="2"/>
          </p:nvPr>
        </p:nvSpPr>
        <p:spPr>
          <a:xfrm>
            <a:off x="6216392" y="4599639"/>
            <a:ext cx="336810" cy="33524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/>
          <p:nvPr>
            <p:ph type="title"/>
          </p:nvPr>
        </p:nvSpPr>
        <p:spPr>
          <a:xfrm>
            <a:off x="311698" y="372575"/>
            <a:ext cx="8520602" cy="5727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/>
          <p:nvPr>
            <p:ph type="body" sz="half" idx="1"/>
          </p:nvPr>
        </p:nvSpPr>
        <p:spPr>
          <a:xfrm>
            <a:off x="311698" y="1152475"/>
            <a:ext cx="3999902" cy="3416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26"/>
          <p:cNvSpPr/>
          <p:nvPr>
            <p:ph type="body" sz="half" idx="13"/>
          </p:nvPr>
        </p:nvSpPr>
        <p:spPr>
          <a:xfrm>
            <a:off x="4832398" y="1152475"/>
            <a:ext cx="3999901" cy="3416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/>
          <p:nvPr>
            <p:ph type="title"/>
          </p:nvPr>
        </p:nvSpPr>
        <p:spPr>
          <a:xfrm>
            <a:off x="311698" y="372575"/>
            <a:ext cx="8520602" cy="5727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/>
          <p:nvPr>
            <p:ph type="title"/>
          </p:nvPr>
        </p:nvSpPr>
        <p:spPr>
          <a:xfrm>
            <a:off x="329800" y="597600"/>
            <a:ext cx="6289801" cy="3948301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Title Text</a:t>
            </a:r>
          </a:p>
        </p:txBody>
      </p:sp>
      <p:sp>
        <p:nvSpPr>
          <p:cNvPr id="6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Text"/>
          <p:cNvSpPr/>
          <p:nvPr>
            <p:ph type="title"/>
          </p:nvPr>
        </p:nvSpPr>
        <p:spPr>
          <a:xfrm>
            <a:off x="311698" y="555600"/>
            <a:ext cx="2808002" cy="755699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69" name="Body Level One…"/>
          <p:cNvSpPr/>
          <p:nvPr>
            <p:ph type="body" sz="quarter" idx="1"/>
          </p:nvPr>
        </p:nvSpPr>
        <p:spPr>
          <a:xfrm>
            <a:off x="311698" y="1389598"/>
            <a:ext cx="2808002" cy="317940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Main point">
    <p:bg>
      <p:bgPr>
        <a:solidFill>
          <a:srgbClr val="7AB8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/>
          <p:nvPr>
            <p:ph type="title"/>
          </p:nvPr>
        </p:nvSpPr>
        <p:spPr>
          <a:xfrm>
            <a:off x="490250" y="526348"/>
            <a:ext cx="5797502" cy="4090804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7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42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86" name="Shape 43"/>
          <p:cNvSpPr/>
          <p:nvPr/>
        </p:nvSpPr>
        <p:spPr>
          <a:xfrm>
            <a:off x="5029675" y="4495500"/>
            <a:ext cx="468303" cy="3"/>
          </a:xfrm>
          <a:prstGeom prst="line">
            <a:avLst/>
          </a:prstGeom>
          <a:ln w="19050">
            <a:solidFill>
              <a:srgbClr val="7AB8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7" name="Body Level One…"/>
          <p:cNvSpPr/>
          <p:nvPr>
            <p:ph type="body" sz="half" idx="1"/>
          </p:nvPr>
        </p:nvSpPr>
        <p:spPr>
          <a:xfrm>
            <a:off x="4939500" y="724199"/>
            <a:ext cx="3837000" cy="369510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Title Text"/>
          <p:cNvSpPr/>
          <p:nvPr>
            <p:ph type="title"/>
          </p:nvPr>
        </p:nvSpPr>
        <p:spPr>
          <a:xfrm>
            <a:off x="265500" y="1205825"/>
            <a:ext cx="4045199" cy="15096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8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9"/>
          <p:cNvSpPr/>
          <p:nvPr/>
        </p:nvSpPr>
        <p:spPr>
          <a:xfrm>
            <a:off x="0" y="5045700"/>
            <a:ext cx="9144000" cy="97803"/>
          </a:xfrm>
          <a:prstGeom prst="rect">
            <a:avLst/>
          </a:prstGeom>
          <a:solidFill>
            <a:srgbClr val="7AB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" name="Title Text"/>
          <p:cNvSpPr/>
          <p:nvPr>
            <p:ph type="title"/>
          </p:nvPr>
        </p:nvSpPr>
        <p:spPr>
          <a:xfrm>
            <a:off x="311698" y="381650"/>
            <a:ext cx="8520602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/>
          <p:nvPr>
            <p:ph type="body" idx="1"/>
          </p:nvPr>
        </p:nvSpPr>
        <p:spPr>
          <a:xfrm>
            <a:off x="311698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/>
          <p:nvPr>
            <p:ph type="sldNum" sz="quarter" idx="2"/>
          </p:nvPr>
        </p:nvSpPr>
        <p:spPr>
          <a:xfrm>
            <a:off x="8684348" y="4692393"/>
            <a:ext cx="336809" cy="335247"/>
          </a:xfrm>
          <a:prstGeom prst="rect">
            <a:avLst/>
          </a:prstGeom>
          <a:ln w="12700">
            <a:miter lim="400000"/>
          </a:ln>
        </p:spPr>
        <p:txBody>
          <a:bodyPr wrap="none" lIns="91422" tIns="91422" rIns="91422" bIns="91422" anchor="ctr">
            <a:spAutoFit/>
          </a:bodyPr>
          <a:lstStyle>
            <a:lvl1pPr algn="r">
              <a:defRPr sz="100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9pPr>
    </p:titleStyle>
    <p:bodyStyle>
      <a:lvl1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62"/>
          <p:cNvSpPr/>
          <p:nvPr>
            <p:ph type="ctrTitle"/>
          </p:nvPr>
        </p:nvSpPr>
        <p:spPr>
          <a:xfrm>
            <a:off x="510449" y="1257297"/>
            <a:ext cx="8354701" cy="1588505"/>
          </a:xfrm>
          <a:prstGeom prst="rect">
            <a:avLst/>
          </a:prstGeom>
        </p:spPr>
        <p:txBody>
          <a:bodyPr/>
          <a:lstStyle>
            <a:lvl1pPr defTabSz="877822">
              <a:defRPr sz="4600"/>
            </a:lvl1pPr>
          </a:lstStyle>
          <a:p>
            <a:pPr/>
            <a:r>
              <a:t>Self Service with FME Server: Part II</a:t>
            </a:r>
          </a:p>
        </p:txBody>
      </p:sp>
      <p:sp>
        <p:nvSpPr>
          <p:cNvPr id="123" name="Shape 63"/>
          <p:cNvSpPr/>
          <p:nvPr>
            <p:ph type="subTitle" sz="quarter" idx="1"/>
          </p:nvPr>
        </p:nvSpPr>
        <p:spPr>
          <a:xfrm>
            <a:off x="1412649" y="3182322"/>
            <a:ext cx="7452602" cy="630003"/>
          </a:xfrm>
          <a:prstGeom prst="rect">
            <a:avLst/>
          </a:prstGeom>
        </p:spPr>
        <p:txBody>
          <a:bodyPr/>
          <a:lstStyle/>
          <a:p>
            <a:pPr/>
            <a:r>
              <a:t>FME 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68"/>
          <p:cNvSpPr/>
          <p:nvPr>
            <p:ph type="body" sz="half" idx="1"/>
          </p:nvPr>
        </p:nvSpPr>
        <p:spPr>
          <a:xfrm>
            <a:off x="4572000" y="843253"/>
            <a:ext cx="4224900" cy="4127648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 In this Section</a:t>
            </a:r>
          </a:p>
          <a:p>
            <a:pPr marL="457200" indent="-342900">
              <a:lnSpc>
                <a:spcPct val="100000"/>
              </a:lnSpc>
              <a:buClr>
                <a:srgbClr val="1A1A1A"/>
              </a:buClr>
              <a:buSzPct val="100000"/>
              <a:buFont typeface="Arial"/>
              <a:buChar char="•"/>
              <a:defRPr sz="1400"/>
            </a:pPr>
            <a:r>
              <a:t>Geographic Selection</a:t>
            </a:r>
          </a:p>
          <a:p>
            <a:pPr marL="457200" indent="-342900">
              <a:lnSpc>
                <a:spcPct val="100000"/>
              </a:lnSpc>
              <a:buClr>
                <a:srgbClr val="1A1A1A"/>
              </a:buClr>
              <a:buSzPct val="100000"/>
              <a:buFont typeface="Arial"/>
              <a:buChar char="•"/>
              <a:defRPr sz="1400"/>
            </a:pPr>
            <a:r>
              <a:t>Selection by Bounding Box</a:t>
            </a:r>
          </a:p>
          <a:p>
            <a:pPr marL="457200" indent="-342900">
              <a:lnSpc>
                <a:spcPct val="100000"/>
              </a:lnSpc>
              <a:buClr>
                <a:srgbClr val="1A1A1A"/>
              </a:buClr>
              <a:buSzPct val="100000"/>
              <a:buFont typeface="Arial"/>
              <a:buChar char="•"/>
              <a:defRPr sz="1400"/>
            </a:pPr>
            <a:r>
              <a:t>Selection by Existing Geographic Area</a:t>
            </a:r>
          </a:p>
          <a:p>
            <a:pPr marL="457200" indent="-342900">
              <a:lnSpc>
                <a:spcPct val="100000"/>
              </a:lnSpc>
              <a:buClr>
                <a:srgbClr val="1A1A1A"/>
              </a:buClr>
              <a:buSzPct val="100000"/>
              <a:buFont typeface="Arial"/>
              <a:buChar char="•"/>
              <a:defRPr sz="1400"/>
            </a:pPr>
            <a:r>
              <a:t>Selection by Ad-Hoc Geographic Area</a:t>
            </a:r>
          </a:p>
          <a:p>
            <a:pPr marL="457200" indent="-342900">
              <a:lnSpc>
                <a:spcPct val="100000"/>
              </a:lnSpc>
              <a:buClr>
                <a:srgbClr val="1A1A1A"/>
              </a:buClr>
              <a:buSzPct val="100000"/>
              <a:buFont typeface="Arial"/>
              <a:buChar char="•"/>
              <a:defRPr sz="1400"/>
            </a:pPr>
            <a:r>
              <a:t>Other Self-Serve Services</a:t>
            </a:r>
          </a:p>
        </p:txBody>
      </p:sp>
      <p:grpSp>
        <p:nvGrpSpPr>
          <p:cNvPr id="128" name="Shape 69"/>
          <p:cNvGrpSpPr/>
          <p:nvPr/>
        </p:nvGrpSpPr>
        <p:grpSpPr>
          <a:xfrm>
            <a:off x="0" y="-8"/>
            <a:ext cx="9144000" cy="793207"/>
            <a:chOff x="0" y="-4"/>
            <a:chExt cx="9144000" cy="793205"/>
          </a:xfrm>
        </p:grpSpPr>
        <p:sp>
          <p:nvSpPr>
            <p:cNvPr id="126" name="Rectangle"/>
            <p:cNvSpPr/>
            <p:nvPr/>
          </p:nvSpPr>
          <p:spPr>
            <a:xfrm>
              <a:off x="0" y="-5"/>
              <a:ext cx="9144000" cy="793207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27" name="Introduction to FME Server"/>
            <p:cNvSpPr/>
            <p:nvPr/>
          </p:nvSpPr>
          <p:spPr>
            <a:xfrm>
              <a:off x="0" y="32121"/>
              <a:ext cx="9144000" cy="7289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Self Serve: II</a:t>
              </a:r>
            </a:p>
          </p:txBody>
        </p:sp>
      </p:grpSp>
      <p:pic>
        <p:nvPicPr>
          <p:cNvPr id="129" name="Img2.000.SelfServeIntroImage.png" descr="Img2.000.SelfServeIntroImage.png"/>
          <p:cNvPicPr>
            <a:picLocks noChangeAspect="1"/>
          </p:cNvPicPr>
          <p:nvPr/>
        </p:nvPicPr>
        <p:blipFill>
          <a:blip r:embed="rId2">
            <a:extLst/>
          </a:blip>
          <a:srcRect l="160" t="0" r="33952" b="0"/>
          <a:stretch>
            <a:fillRect/>
          </a:stretch>
        </p:blipFill>
        <p:spPr>
          <a:xfrm>
            <a:off x="384803" y="1715692"/>
            <a:ext cx="3912443" cy="23826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75"/>
          <p:cNvSpPr/>
          <p:nvPr>
            <p:ph type="body" sz="quarter" idx="1"/>
          </p:nvPr>
        </p:nvSpPr>
        <p:spPr>
          <a:xfrm>
            <a:off x="271156" y="1023381"/>
            <a:ext cx="3999902" cy="1521278"/>
          </a:xfrm>
          <a:prstGeom prst="rect">
            <a:avLst/>
          </a:prstGeom>
        </p:spPr>
        <p:txBody>
          <a:bodyPr/>
          <a:lstStyle>
            <a:lvl1pPr marL="457200" indent="-342900">
              <a:buClr>
                <a:srgbClr val="1A1A1A"/>
              </a:buClr>
              <a:buSzPct val="100000"/>
              <a:buFont typeface="Helvetica"/>
              <a:buChar char="●"/>
              <a:defRPr sz="1800"/>
            </a:lvl1pPr>
          </a:lstStyle>
          <a:p>
            <a:pPr/>
            <a:r>
              <a:t>Geographic Selection Methods</a:t>
            </a:r>
          </a:p>
        </p:txBody>
      </p:sp>
      <p:grpSp>
        <p:nvGrpSpPr>
          <p:cNvPr id="134" name="Shape 77"/>
          <p:cNvGrpSpPr/>
          <p:nvPr/>
        </p:nvGrpSpPr>
        <p:grpSpPr>
          <a:xfrm>
            <a:off x="0" y="-8"/>
            <a:ext cx="9144000" cy="793207"/>
            <a:chOff x="0" y="-4"/>
            <a:chExt cx="9144000" cy="793205"/>
          </a:xfrm>
        </p:grpSpPr>
        <p:sp>
          <p:nvSpPr>
            <p:cNvPr id="132" name="Rectangle"/>
            <p:cNvSpPr/>
            <p:nvPr/>
          </p:nvSpPr>
          <p:spPr>
            <a:xfrm>
              <a:off x="0" y="-5"/>
              <a:ext cx="9144000" cy="793207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33" name="What is FME Server?"/>
            <p:cNvSpPr/>
            <p:nvPr/>
          </p:nvSpPr>
          <p:spPr>
            <a:xfrm>
              <a:off x="0" y="32121"/>
              <a:ext cx="9144000" cy="7289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Geographic Selection</a:t>
              </a:r>
            </a:p>
          </p:txBody>
        </p:sp>
      </p:grpSp>
      <p:pic>
        <p:nvPicPr>
          <p:cNvPr id="135" name="Img3.001.SelfServeGeogSelectImage.png" descr="Img3.001.SelfServeGeogSelect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6383" y="2065548"/>
            <a:ext cx="4604935" cy="25459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75"/>
          <p:cNvSpPr/>
          <p:nvPr>
            <p:ph type="body" sz="half" idx="1"/>
          </p:nvPr>
        </p:nvSpPr>
        <p:spPr>
          <a:xfrm>
            <a:off x="271158" y="1023382"/>
            <a:ext cx="6608320" cy="1714289"/>
          </a:xfrm>
          <a:prstGeom prst="rect">
            <a:avLst/>
          </a:prstGeom>
        </p:spPr>
        <p:txBody>
          <a:bodyPr/>
          <a:lstStyle/>
          <a:p>
            <a:pPr marL="384047" indent="-288035" defTabSz="768094">
              <a:spcBef>
                <a:spcPts val="1300"/>
              </a:spcBef>
              <a:buClr>
                <a:srgbClr val="1A1A1A"/>
              </a:buClr>
              <a:buSzPct val="100000"/>
              <a:buFont typeface="Helvetica"/>
              <a:buChar char="●"/>
              <a:defRPr sz="1500"/>
            </a:pPr>
            <a:r>
              <a:t>Bounding Boxes</a:t>
            </a:r>
          </a:p>
          <a:p>
            <a:pPr marL="384047" indent="-288035" defTabSz="768094">
              <a:spcBef>
                <a:spcPts val="1300"/>
              </a:spcBef>
              <a:buClr>
                <a:srgbClr val="1A1A1A"/>
              </a:buClr>
              <a:buSzPct val="100000"/>
              <a:buFont typeface="Helvetica"/>
              <a:buChar char="●"/>
              <a:defRPr sz="1500"/>
            </a:pPr>
            <a:r>
              <a:t>Web Mapping and Bounding Boxes</a:t>
            </a:r>
          </a:p>
        </p:txBody>
      </p:sp>
      <p:grpSp>
        <p:nvGrpSpPr>
          <p:cNvPr id="140" name="Shape 77"/>
          <p:cNvGrpSpPr/>
          <p:nvPr/>
        </p:nvGrpSpPr>
        <p:grpSpPr>
          <a:xfrm>
            <a:off x="0" y="-8"/>
            <a:ext cx="9144000" cy="793207"/>
            <a:chOff x="0" y="-4"/>
            <a:chExt cx="9144000" cy="793205"/>
          </a:xfrm>
        </p:grpSpPr>
        <p:sp>
          <p:nvSpPr>
            <p:cNvPr id="138" name="Rectangle"/>
            <p:cNvSpPr/>
            <p:nvPr/>
          </p:nvSpPr>
          <p:spPr>
            <a:xfrm>
              <a:off x="0" y="-5"/>
              <a:ext cx="9144000" cy="793207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39" name="FME Server Roles"/>
            <p:cNvSpPr/>
            <p:nvPr/>
          </p:nvSpPr>
          <p:spPr>
            <a:xfrm>
              <a:off x="0" y="32121"/>
              <a:ext cx="9144000" cy="7289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Selection by Bounding Box</a:t>
              </a:r>
            </a:p>
          </p:txBody>
        </p:sp>
      </p:grpSp>
      <p:pic>
        <p:nvPicPr>
          <p:cNvPr id="141" name="Img3.002.ReaderSearchEnvParams.png" descr="Img3.002.ReaderSearchEnvParams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966866" y="2115127"/>
            <a:ext cx="4605252" cy="2573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34"/>
          <p:cNvSpPr/>
          <p:nvPr>
            <p:ph type="body" sz="half" idx="1"/>
          </p:nvPr>
        </p:nvSpPr>
        <p:spPr>
          <a:xfrm>
            <a:off x="311698" y="1152473"/>
            <a:ext cx="4360804" cy="3768004"/>
          </a:xfrm>
          <a:prstGeom prst="rect">
            <a:avLst/>
          </a:prstGeom>
        </p:spPr>
        <p:txBody>
          <a:bodyPr/>
          <a:lstStyle/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Selecting the Existing Area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FeatureReader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Clipper</a:t>
            </a:r>
          </a:p>
        </p:txBody>
      </p:sp>
      <p:grpSp>
        <p:nvGrpSpPr>
          <p:cNvPr id="146" name="Shape 136"/>
          <p:cNvGrpSpPr/>
          <p:nvPr/>
        </p:nvGrpSpPr>
        <p:grpSpPr>
          <a:xfrm>
            <a:off x="0" y="-8"/>
            <a:ext cx="9144000" cy="793207"/>
            <a:chOff x="0" y="-4"/>
            <a:chExt cx="9144000" cy="793205"/>
          </a:xfrm>
        </p:grpSpPr>
        <p:sp>
          <p:nvSpPr>
            <p:cNvPr id="144" name="Rectangle"/>
            <p:cNvSpPr/>
            <p:nvPr/>
          </p:nvSpPr>
          <p:spPr>
            <a:xfrm>
              <a:off x="0" y="-5"/>
              <a:ext cx="9144000" cy="793207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45" name="FME Server Architecture"/>
            <p:cNvSpPr/>
            <p:nvPr/>
          </p:nvSpPr>
          <p:spPr>
            <a:xfrm>
              <a:off x="0" y="32121"/>
              <a:ext cx="9144000" cy="7289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Selection by Existing Geographic Area</a:t>
              </a:r>
            </a:p>
          </p:txBody>
        </p:sp>
      </p:grpSp>
      <p:pic>
        <p:nvPicPr>
          <p:cNvPr id="147" name="Img3.005.TesterNotWhereClause.png" descr="Img3.005.TesterNotWhereClaus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039699" y="2510320"/>
            <a:ext cx="5875661" cy="22638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34"/>
          <p:cNvSpPr/>
          <p:nvPr>
            <p:ph type="body" sz="half" idx="1"/>
          </p:nvPr>
        </p:nvSpPr>
        <p:spPr>
          <a:xfrm>
            <a:off x="311698" y="1152473"/>
            <a:ext cx="4684406" cy="3768004"/>
          </a:xfrm>
          <a:prstGeom prst="rect">
            <a:avLst/>
          </a:prstGeom>
        </p:spPr>
        <p:txBody>
          <a:bodyPr/>
          <a:lstStyle/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An Ad-Hoc Boundary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Passing an Ad-Hoc Boundary to FME</a:t>
            </a:r>
          </a:p>
        </p:txBody>
      </p:sp>
      <p:grpSp>
        <p:nvGrpSpPr>
          <p:cNvPr id="152" name="Shape 136"/>
          <p:cNvGrpSpPr/>
          <p:nvPr/>
        </p:nvGrpSpPr>
        <p:grpSpPr>
          <a:xfrm>
            <a:off x="0" y="-8"/>
            <a:ext cx="9144000" cy="793207"/>
            <a:chOff x="0" y="-4"/>
            <a:chExt cx="9144000" cy="793205"/>
          </a:xfrm>
        </p:grpSpPr>
        <p:sp>
          <p:nvSpPr>
            <p:cNvPr id="150" name="Rectangle"/>
            <p:cNvSpPr/>
            <p:nvPr/>
          </p:nvSpPr>
          <p:spPr>
            <a:xfrm>
              <a:off x="0" y="-5"/>
              <a:ext cx="9144000" cy="793207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51" name="Deploying FME Server"/>
            <p:cNvSpPr/>
            <p:nvPr/>
          </p:nvSpPr>
          <p:spPr>
            <a:xfrm>
              <a:off x="0" y="32121"/>
              <a:ext cx="9144000" cy="7289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Selection by Ad-Hoc Geographic Area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34"/>
          <p:cNvSpPr/>
          <p:nvPr>
            <p:ph type="body" sz="half" idx="1"/>
          </p:nvPr>
        </p:nvSpPr>
        <p:spPr>
          <a:xfrm>
            <a:off x="311698" y="1152473"/>
            <a:ext cx="4755297" cy="3768004"/>
          </a:xfrm>
          <a:prstGeom prst="rect">
            <a:avLst/>
          </a:prstGeom>
        </p:spPr>
        <p:txBody>
          <a:bodyPr/>
          <a:lstStyle/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Data Streaming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KML Network Link</a:t>
            </a:r>
          </a:p>
        </p:txBody>
      </p:sp>
      <p:grpSp>
        <p:nvGrpSpPr>
          <p:cNvPr id="157" name="Shape 136"/>
          <p:cNvGrpSpPr/>
          <p:nvPr/>
        </p:nvGrpSpPr>
        <p:grpSpPr>
          <a:xfrm>
            <a:off x="0" y="-8"/>
            <a:ext cx="9144000" cy="793207"/>
            <a:chOff x="0" y="-4"/>
            <a:chExt cx="9144000" cy="793205"/>
          </a:xfrm>
        </p:grpSpPr>
        <p:sp>
          <p:nvSpPr>
            <p:cNvPr id="155" name="Rectangle"/>
            <p:cNvSpPr/>
            <p:nvPr/>
          </p:nvSpPr>
          <p:spPr>
            <a:xfrm>
              <a:off x="0" y="-5"/>
              <a:ext cx="9144000" cy="793207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56" name="Workbench and FME Server"/>
            <p:cNvSpPr/>
            <p:nvPr/>
          </p:nvSpPr>
          <p:spPr>
            <a:xfrm>
              <a:off x="0" y="32121"/>
              <a:ext cx="9144000" cy="7289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Other Self-Serve Services</a:t>
              </a:r>
            </a:p>
          </p:txBody>
        </p:sp>
      </p:grpSp>
      <p:pic>
        <p:nvPicPr>
          <p:cNvPr id="158" name="Img3.015.KMLLinkInGE.png" descr="Img3.015.KMLLinkInGE.png"/>
          <p:cNvPicPr>
            <a:picLocks noChangeAspect="1"/>
          </p:cNvPicPr>
          <p:nvPr/>
        </p:nvPicPr>
        <p:blipFill>
          <a:blip r:embed="rId2">
            <a:extLst/>
          </a:blip>
          <a:srcRect l="37678" t="0" r="0" b="0"/>
          <a:stretch>
            <a:fillRect/>
          </a:stretch>
        </p:blipFill>
        <p:spPr>
          <a:xfrm>
            <a:off x="3594196" y="2402501"/>
            <a:ext cx="4817354" cy="17187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333333"/>
      </a:lt1>
      <a:dk2>
        <a:srgbClr val="A7A7A7"/>
      </a:dk2>
      <a:lt2>
        <a:srgbClr val="535353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0000FF"/>
      </a:hlink>
      <a:folHlink>
        <a:srgbClr val="FF00FF"/>
      </a:folHlink>
    </a:clrScheme>
    <a:fontScheme name="spearmin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pearm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3333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02729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02729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0000FF"/>
      </a:hlink>
      <a:folHlink>
        <a:srgbClr val="FF00FF"/>
      </a:folHlink>
    </a:clrScheme>
    <a:fontScheme name="spearmin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pearm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3333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02729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02729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