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/>
          <p:nvPr>
            <p:ph type="title"/>
          </p:nvPr>
        </p:nvSpPr>
        <p:spPr>
          <a:xfrm>
            <a:off x="510449" y="1257300"/>
            <a:ext cx="8354701" cy="1588501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/>
          <p:nvPr>
            <p:ph type="body" sz="quarter" idx="1"/>
          </p:nvPr>
        </p:nvSpPr>
        <p:spPr>
          <a:xfrm>
            <a:off x="1412650" y="3182324"/>
            <a:ext cx="7452601" cy="630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599" y="3182315"/>
            <a:ext cx="712951" cy="48437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311699" y="4236825"/>
            <a:ext cx="5998802" cy="598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  <a:lvl2pPr>
              <a:lnSpc>
                <a:spcPct val="100000"/>
              </a:lnSpc>
              <a:spcBef>
                <a:spcPts val="0"/>
              </a:spcBef>
              <a:defRPr sz="2100"/>
            </a:lvl2pPr>
            <a:lvl3pPr>
              <a:lnSpc>
                <a:spcPct val="100000"/>
              </a:lnSpc>
              <a:spcBef>
                <a:spcPts val="0"/>
              </a:spcBef>
              <a:defRPr sz="2100"/>
            </a:lvl3pPr>
            <a:lvl4pPr>
              <a:lnSpc>
                <a:spcPct val="100000"/>
              </a:lnSpc>
              <a:spcBef>
                <a:spcPts val="0"/>
              </a:spcBef>
              <a:defRPr sz="2100"/>
            </a:lvl4pPr>
            <a:lvl5pPr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numb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52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" name="Title Text"/>
          <p:cNvSpPr/>
          <p:nvPr>
            <p:ph type="title"/>
          </p:nvPr>
        </p:nvSpPr>
        <p:spPr>
          <a:xfrm>
            <a:off x="311699" y="991475"/>
            <a:ext cx="8520601" cy="1917900"/>
          </a:xfrm>
          <a:prstGeom prst="rect">
            <a:avLst/>
          </a:prstGeom>
        </p:spPr>
        <p:txBody>
          <a:bodyPr anchor="ctr"/>
          <a:lstStyle>
            <a:lvl1pPr>
              <a:defRPr sz="140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sz="quarter" idx="1"/>
          </p:nvPr>
        </p:nvSpPr>
        <p:spPr>
          <a:xfrm>
            <a:off x="311699" y="3071299"/>
            <a:ext cx="8520601" cy="901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19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" name="Title Text"/>
          <p:cNvSpPr/>
          <p:nvPr>
            <p:ph type="title"/>
          </p:nvPr>
        </p:nvSpPr>
        <p:spPr>
          <a:xfrm>
            <a:off x="311699" y="381650"/>
            <a:ext cx="8520601" cy="572700"/>
          </a:xfrm>
          <a:prstGeom prst="rect">
            <a:avLst/>
          </a:prstGeom>
        </p:spPr>
        <p:txBody>
          <a:bodyPr anchor="t"/>
          <a:lstStyle>
            <a:lvl1pPr algn="l">
              <a:defRPr sz="3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idx="1"/>
          </p:nvPr>
        </p:nvSpPr>
        <p:spPr>
          <a:xfrm>
            <a:off x="311699" y="1152475"/>
            <a:ext cx="8520601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/>
          <p:nvPr>
            <p:ph type="title"/>
          </p:nvPr>
        </p:nvSpPr>
        <p:spPr>
          <a:xfrm>
            <a:off x="311699" y="372575"/>
            <a:ext cx="8520601" cy="572700"/>
          </a:xfrm>
          <a:prstGeom prst="rect">
            <a:avLst/>
          </a:prstGeom>
        </p:spPr>
        <p:txBody>
          <a:bodyPr anchor="t"/>
          <a:lstStyle>
            <a:lvl1pPr algn="l">
              <a:defRPr sz="3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half" idx="1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6"/>
          <p:cNvSpPr/>
          <p:nvPr>
            <p:ph type="body" sz="half" idx="13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400"/>
            </a:pP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311699" y="372575"/>
            <a:ext cx="8520601" cy="572700"/>
          </a:xfrm>
          <a:prstGeom prst="rect">
            <a:avLst/>
          </a:prstGeom>
        </p:spPr>
        <p:txBody>
          <a:bodyPr anchor="t"/>
          <a:lstStyle>
            <a:lvl1pPr algn="l">
              <a:defRPr sz="3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xfrm>
            <a:off x="329800" y="597600"/>
            <a:ext cx="6289801" cy="3948301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/>
          <p:nvPr>
            <p:ph type="title"/>
          </p:nvPr>
        </p:nvSpPr>
        <p:spPr>
          <a:xfrm>
            <a:off x="311699" y="555600"/>
            <a:ext cx="2808000" cy="755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/>
          <p:nvPr>
            <p:ph type="body" sz="quarter" idx="1"/>
          </p:nvPr>
        </p:nvSpPr>
        <p:spPr>
          <a:xfrm>
            <a:off x="311699" y="1389599"/>
            <a:ext cx="2808000" cy="3179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rgbClr val="7AB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490250" y="526349"/>
            <a:ext cx="5797501" cy="4090801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Shape 43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Body Level One…"/>
          <p:cNvSpPr/>
          <p:nvPr>
            <p:ph type="body" sz="half" idx="1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265500" y="1205825"/>
            <a:ext cx="4045199" cy="150960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510449" y="3171200"/>
            <a:ext cx="8123102" cy="77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0" y="403062"/>
            <a:ext cx="3238500" cy="220027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ody Level One…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62"/>
          <p:cNvSpPr/>
          <p:nvPr>
            <p:ph type="ctrTitle"/>
          </p:nvPr>
        </p:nvSpPr>
        <p:spPr>
          <a:xfrm>
            <a:off x="510449" y="1257299"/>
            <a:ext cx="8354701" cy="158850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FME Server</a:t>
            </a:r>
          </a:p>
        </p:txBody>
      </p:sp>
      <p:sp>
        <p:nvSpPr>
          <p:cNvPr id="124" name="Shape 63"/>
          <p:cNvSpPr/>
          <p:nvPr>
            <p:ph type="subTitle" sz="quarter" idx="1"/>
          </p:nvPr>
        </p:nvSpPr>
        <p:spPr>
          <a:xfrm>
            <a:off x="1412649" y="3182324"/>
            <a:ext cx="7452602" cy="630000"/>
          </a:xfrm>
          <a:prstGeom prst="rect">
            <a:avLst/>
          </a:prstGeom>
        </p:spPr>
        <p:txBody>
          <a:bodyPr/>
          <a:lstStyle/>
          <a:p>
            <a:pPr/>
            <a:r>
              <a:t>FME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Licensing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Engines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Hosts</a:t>
            </a:r>
          </a:p>
        </p:txBody>
      </p:sp>
      <p:grpSp>
        <p:nvGrpSpPr>
          <p:cNvPr id="176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74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5" name="Engines and Licensing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Engines and Licensing</a:t>
              </a:r>
            </a:p>
          </p:txBody>
        </p:sp>
      </p:grpSp>
      <p:pic>
        <p:nvPicPr>
          <p:cNvPr id="177" name="Img1.022.EngineManagement.png" descr="Img1.022.EngineManagement.png"/>
          <p:cNvPicPr>
            <a:picLocks noChangeAspect="1"/>
          </p:cNvPicPr>
          <p:nvPr/>
        </p:nvPicPr>
        <p:blipFill>
          <a:blip r:embed="rId2">
            <a:extLst/>
          </a:blip>
          <a:srcRect l="129" t="0" r="129" b="0"/>
          <a:stretch>
            <a:fillRect/>
          </a:stretch>
        </p:blipFill>
        <p:spPr>
          <a:xfrm>
            <a:off x="2197431" y="2783718"/>
            <a:ext cx="6574741" cy="1775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Run Workspace</a:t>
            </a:r>
          </a:p>
        </p:txBody>
      </p:sp>
      <p:grpSp>
        <p:nvGrpSpPr>
          <p:cNvPr id="182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80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1" name="Running a Workspace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Running a Workspace</a:t>
              </a:r>
            </a:p>
          </p:txBody>
        </p:sp>
      </p:grpSp>
      <p:pic>
        <p:nvPicPr>
          <p:cNvPr id="183" name="Img1.027.RunWorkspaceRunning.png" descr="Img1.027.RunWorkspaceRun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73" y="1936154"/>
            <a:ext cx="5487493" cy="1271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Completed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Queued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Running</a:t>
            </a:r>
          </a:p>
        </p:txBody>
      </p:sp>
      <p:grpSp>
        <p:nvGrpSpPr>
          <p:cNvPr id="188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86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7" name="Job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Jobs</a:t>
              </a:r>
            </a:p>
          </p:txBody>
        </p:sp>
      </p:grpSp>
      <p:pic>
        <p:nvPicPr>
          <p:cNvPr id="189" name="Img1.032.JobMenuExpanded.png" descr="Img1.032.JobMenuExpand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9874" y="1214815"/>
            <a:ext cx="2925798" cy="2713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Sharing a Repository</a:t>
            </a:r>
          </a:p>
        </p:txBody>
      </p:sp>
      <p:grpSp>
        <p:nvGrpSpPr>
          <p:cNvPr id="194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92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3" name="Sharing in FME Server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Sharing in FME Server</a:t>
              </a:r>
            </a:p>
          </p:txBody>
        </p:sp>
      </p:grpSp>
      <p:pic>
        <p:nvPicPr>
          <p:cNvPr id="195" name="Img1.034.RepositoryShareOptions.png" descr="Img1.034.RepositoryShareOp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243" y="2207265"/>
            <a:ext cx="4671762" cy="2034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Managing Scheduled Tasks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Creating Scheduled Tasks</a:t>
            </a:r>
          </a:p>
        </p:txBody>
      </p:sp>
      <p:grpSp>
        <p:nvGrpSpPr>
          <p:cNvPr id="200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98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9" name="FME Server Scheduling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FME Server Scheduling</a:t>
              </a:r>
            </a:p>
          </p:txBody>
        </p:sp>
      </p:grpSp>
      <p:pic>
        <p:nvPicPr>
          <p:cNvPr id="201" name="Img1.038.SchedulingNewGeneral.png" descr="Img1.038.SchedulingNewGeneral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107435" y="2527191"/>
            <a:ext cx="4551875" cy="2268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Web-Based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Local File-System</a:t>
            </a:r>
          </a:p>
        </p:txBody>
      </p:sp>
      <p:grpSp>
        <p:nvGrpSpPr>
          <p:cNvPr id="206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204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05" name="Source Data Management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Source Data Management</a:t>
              </a:r>
            </a:p>
          </p:txBody>
        </p:sp>
      </p:grpSp>
      <p:pic>
        <p:nvPicPr>
          <p:cNvPr id="207" name="Img1.041.SourceDataIntro.png" descr="Img1.041.SourceDataIntr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2335" y="1515949"/>
            <a:ext cx="4551875" cy="2806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Creating Database Connections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Managing Database Connections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Using Database Connections</a:t>
            </a:r>
          </a:p>
        </p:txBody>
      </p:sp>
      <p:grpSp>
        <p:nvGrpSpPr>
          <p:cNvPr id="212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210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1" name="Database Connection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Database Connections</a:t>
              </a:r>
            </a:p>
          </p:txBody>
        </p:sp>
      </p:grpSp>
      <p:pic>
        <p:nvPicPr>
          <p:cNvPr id="213" name="Img1.043.DatabaseConnectionInWiz.png" descr="Img1.043.DatabaseConnectionInWiz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425549" y="2676240"/>
            <a:ext cx="4404086" cy="1947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Creating Web Connections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Managing Web Connections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Using Web Connections</a:t>
            </a:r>
          </a:p>
        </p:txBody>
      </p:sp>
      <p:grpSp>
        <p:nvGrpSpPr>
          <p:cNvPr id="218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216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7" name="Web Connection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Web Connections</a:t>
              </a:r>
            </a:p>
          </p:txBody>
        </p:sp>
      </p:grpSp>
      <p:pic>
        <p:nvPicPr>
          <p:cNvPr id="219" name="Img1.048.WebConnectionInWiz.png" descr="Img1.048.WebConnectionInWi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0517" y="2496688"/>
            <a:ext cx="4544549" cy="2281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Publishing Source Data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Using Published Source Data</a:t>
            </a:r>
          </a:p>
        </p:txBody>
      </p:sp>
      <p:grpSp>
        <p:nvGrpSpPr>
          <p:cNvPr id="224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222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23" name="Publishing Data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Publishing Data</a:t>
              </a:r>
            </a:p>
          </p:txBody>
        </p:sp>
      </p:grpSp>
      <p:pic>
        <p:nvPicPr>
          <p:cNvPr id="225" name="Img1.057.PublishDataSourceSelectFiles.png" descr="Img1.057.PublishDataSourceSelectFil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2348" y="2122250"/>
            <a:ext cx="3897018" cy="2543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Uploading Source Data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Cautions and Limitations</a:t>
            </a:r>
          </a:p>
        </p:txBody>
      </p:sp>
      <p:grpSp>
        <p:nvGrpSpPr>
          <p:cNvPr id="230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228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29" name="Temporary Upload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Temporary Uploads</a:t>
              </a:r>
            </a:p>
          </p:txBody>
        </p:sp>
      </p:grpSp>
      <p:pic>
        <p:nvPicPr>
          <p:cNvPr id="231" name="Img1.060.TempUploadBrowseButton.png" descr="Img1.060.TempUploadBrowseButt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5373" y="2965241"/>
            <a:ext cx="5397613" cy="1234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68"/>
          <p:cNvSpPr/>
          <p:nvPr>
            <p:ph type="body" sz="half" idx="1"/>
          </p:nvPr>
        </p:nvSpPr>
        <p:spPr>
          <a:xfrm>
            <a:off x="4572000" y="843255"/>
            <a:ext cx="4224900" cy="412764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In this Section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What is FME Server?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FME Server Roles and Architecture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Workbench and Publishing Workspaces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Web Interface Basics and Licensing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Running a Workspace and Job History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Source Data Management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Web Connections and Publishing Data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Resource Filesystem</a:t>
            </a:r>
          </a:p>
        </p:txBody>
      </p:sp>
      <p:grpSp>
        <p:nvGrpSpPr>
          <p:cNvPr id="129" name="Shape 69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27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8" name="Introduction to FME Server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Introduction to FME Server</a:t>
              </a:r>
            </a:p>
          </p:txBody>
        </p:sp>
      </p:grpSp>
      <p:pic>
        <p:nvPicPr>
          <p:cNvPr id="130" name="Img1.000.IntroGraphic.png" descr="Img1.000.IntroGraphic.png"/>
          <p:cNvPicPr>
            <a:picLocks noChangeAspect="1"/>
          </p:cNvPicPr>
          <p:nvPr/>
        </p:nvPicPr>
        <p:blipFill>
          <a:blip r:embed="rId2">
            <a:extLst/>
          </a:blip>
          <a:srcRect l="19794" t="0" r="14318" b="0"/>
          <a:stretch>
            <a:fillRect/>
          </a:stretch>
        </p:blipFill>
        <p:spPr>
          <a:xfrm>
            <a:off x="384804" y="1715694"/>
            <a:ext cx="3912441" cy="2382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What are Resources?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Other Upload Methods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Using Uploaded Data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Benefits for Data Management</a:t>
            </a:r>
          </a:p>
        </p:txBody>
      </p:sp>
      <p:grpSp>
        <p:nvGrpSpPr>
          <p:cNvPr id="236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234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35" name="Resource Filesystem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Resource Filesystem</a:t>
              </a:r>
            </a:p>
          </p:txBody>
        </p:sp>
      </p:grpSp>
      <p:pic>
        <p:nvPicPr>
          <p:cNvPr id="237" name="Img1.064.ResourcesHome.png" descr="Img1.064.ResourcesHo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9305" y="1174999"/>
            <a:ext cx="3560070" cy="3488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FME Server Parameters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FME_SHAREDRESOURCE_DATA 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Shortcuts to Resource Paths</a:t>
            </a:r>
          </a:p>
        </p:txBody>
      </p:sp>
      <p:grpSp>
        <p:nvGrpSpPr>
          <p:cNvPr id="242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41" name="Authoring for Resource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Authoring for Resources</a:t>
              </a:r>
            </a:p>
          </p:txBody>
        </p:sp>
      </p:grpSp>
      <p:pic>
        <p:nvPicPr>
          <p:cNvPr id="243" name="Img1.074.ResourceProperties.png" descr="Img1.074.ResourcePropert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6117" y="2762849"/>
            <a:ext cx="4455683" cy="2126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HTTP Request</a:t>
            </a:r>
          </a:p>
        </p:txBody>
      </p:sp>
      <p:grpSp>
        <p:nvGrpSpPr>
          <p:cNvPr id="248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246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47" name="Running the JobSubmitter with a URL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Running the JobSubmitter with a URL</a:t>
              </a:r>
            </a:p>
          </p:txBody>
        </p:sp>
      </p:grpSp>
      <p:pic>
        <p:nvPicPr>
          <p:cNvPr id="249" name="Img1.075.FMEServerDevInfoURL.png" descr="Img1.075.FMEServerDevInfoUR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0010" y="2229449"/>
            <a:ext cx="6104124" cy="2126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134"/>
          <p:cNvSpPr/>
          <p:nvPr>
            <p:ph type="body" idx="1"/>
          </p:nvPr>
        </p:nvSpPr>
        <p:spPr>
          <a:xfrm>
            <a:off x="311698" y="1152475"/>
            <a:ext cx="5487685" cy="3768000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What are Job Chains?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The FeatureWriter Transformer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A Simple Chain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A Parent-Child Approach 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Conditional Processing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FMEServerJobSubmitter and Portability </a:t>
            </a:r>
          </a:p>
        </p:txBody>
      </p:sp>
      <p:grpSp>
        <p:nvGrpSpPr>
          <p:cNvPr id="254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252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53" name="Authoring Job Chain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Authoring Job Chains</a:t>
              </a:r>
            </a:p>
          </p:txBody>
        </p:sp>
      </p:grpSp>
      <p:pic>
        <p:nvPicPr>
          <p:cNvPr id="255" name="Img1.079.ChainingWithJobSubmitterMasterTests.png" descr="Img1.079.ChainingWithJobSubmitterMasterTests.png"/>
          <p:cNvPicPr>
            <a:picLocks noChangeAspect="1"/>
          </p:cNvPicPr>
          <p:nvPr/>
        </p:nvPicPr>
        <p:blipFill>
          <a:blip r:embed="rId2">
            <a:extLst/>
          </a:blip>
          <a:srcRect l="745" t="0" r="745" b="0"/>
          <a:stretch>
            <a:fillRect/>
          </a:stretch>
        </p:blipFill>
        <p:spPr>
          <a:xfrm>
            <a:off x="4388874" y="1896764"/>
            <a:ext cx="4403635" cy="1759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75"/>
          <p:cNvSpPr/>
          <p:nvPr>
            <p:ph type="body" sz="quarter" idx="1"/>
          </p:nvPr>
        </p:nvSpPr>
        <p:spPr>
          <a:xfrm>
            <a:off x="271157" y="1023382"/>
            <a:ext cx="3999900" cy="1521275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Self-Serve</a:t>
            </a:r>
          </a:p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Real-Time</a:t>
            </a:r>
          </a:p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Automation</a:t>
            </a:r>
          </a:p>
        </p:txBody>
      </p:sp>
      <p:grpSp>
        <p:nvGrpSpPr>
          <p:cNvPr id="135" name="Shape 77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33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4" name="What is FME Server?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What is FME Server?</a:t>
              </a:r>
            </a:p>
          </p:txBody>
        </p:sp>
      </p:grpSp>
      <p:pic>
        <p:nvPicPr>
          <p:cNvPr id="136" name="Img1.001.NetworkGraphic.png" descr="Img1.001.NetworkGraphic.png"/>
          <p:cNvPicPr>
            <a:picLocks noChangeAspect="1"/>
          </p:cNvPicPr>
          <p:nvPr/>
        </p:nvPicPr>
        <p:blipFill>
          <a:blip r:embed="rId2">
            <a:extLst/>
          </a:blip>
          <a:srcRect l="0" t="981" r="0" b="33567"/>
          <a:stretch>
            <a:fillRect/>
          </a:stretch>
        </p:blipFill>
        <p:spPr>
          <a:xfrm>
            <a:off x="3444198" y="1992554"/>
            <a:ext cx="4842858" cy="2377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75"/>
          <p:cNvSpPr/>
          <p:nvPr>
            <p:ph type="body" sz="half" idx="1"/>
          </p:nvPr>
        </p:nvSpPr>
        <p:spPr>
          <a:xfrm>
            <a:off x="271158" y="1023382"/>
            <a:ext cx="6608320" cy="1714288"/>
          </a:xfrm>
          <a:prstGeom prst="rect">
            <a:avLst/>
          </a:prstGeom>
        </p:spPr>
        <p:txBody>
          <a:bodyPr/>
          <a:lstStyle/>
          <a:p>
            <a:pPr marL="384047" indent="-288035" defTabSz="768095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12"/>
            </a:pPr>
            <a:r>
              <a:t>Author</a:t>
            </a:r>
          </a:p>
          <a:p>
            <a:pPr marL="384047" indent="-288035" defTabSz="768095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12"/>
            </a:pPr>
            <a:r>
              <a:t>User</a:t>
            </a:r>
          </a:p>
          <a:p>
            <a:pPr marL="384047" indent="-288035" defTabSz="768095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12"/>
            </a:pPr>
            <a:r>
              <a:t>Developer</a:t>
            </a:r>
          </a:p>
          <a:p>
            <a:pPr marL="384047" indent="-288035" defTabSz="768095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12"/>
            </a:pPr>
            <a:r>
              <a:t>Administrator </a:t>
            </a:r>
          </a:p>
        </p:txBody>
      </p:sp>
      <p:grpSp>
        <p:nvGrpSpPr>
          <p:cNvPr id="141" name="Shape 77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39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0" name="FME Server Role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FME Server Roles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34"/>
          <p:cNvSpPr/>
          <p:nvPr>
            <p:ph type="body" sz="half" idx="1"/>
          </p:nvPr>
        </p:nvSpPr>
        <p:spPr>
          <a:xfrm>
            <a:off x="311699" y="1152474"/>
            <a:ext cx="4360802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Engines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Core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Web Services</a:t>
            </a:r>
          </a:p>
        </p:txBody>
      </p:sp>
      <p:grpSp>
        <p:nvGrpSpPr>
          <p:cNvPr id="146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44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5" name="FME Server Architecture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FME Server Architecture</a:t>
              </a:r>
            </a:p>
          </p:txBody>
        </p:sp>
      </p:grpSp>
      <p:pic>
        <p:nvPicPr>
          <p:cNvPr id="147" name="Img1.003.ServerEnginesGraphic.png" descr="Img1.003.ServerEnginesGraphic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807228" y="3047946"/>
            <a:ext cx="5350002" cy="1772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34"/>
          <p:cNvSpPr/>
          <p:nvPr>
            <p:ph type="body" sz="half" idx="1"/>
          </p:nvPr>
        </p:nvSpPr>
        <p:spPr>
          <a:xfrm>
            <a:off x="311699" y="1152474"/>
            <a:ext cx="4360802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Platforms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Distributed Systems</a:t>
            </a:r>
          </a:p>
        </p:txBody>
      </p:sp>
      <p:grpSp>
        <p:nvGrpSpPr>
          <p:cNvPr id="152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50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1" name="Deploying FME Server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Deploying FME Server</a:t>
              </a:r>
            </a:p>
          </p:txBody>
        </p:sp>
      </p:grpSp>
      <p:pic>
        <p:nvPicPr>
          <p:cNvPr id="153" name="Img1.006.DistributedSetup.png" descr="Img1.006.DistributedSetup.png"/>
          <p:cNvPicPr>
            <a:picLocks noChangeAspect="1"/>
          </p:cNvPicPr>
          <p:nvPr/>
        </p:nvPicPr>
        <p:blipFill>
          <a:blip r:embed="rId2">
            <a:extLst/>
          </a:blip>
          <a:srcRect l="15974" t="0" r="0" b="13685"/>
          <a:stretch>
            <a:fillRect/>
          </a:stretch>
        </p:blipFill>
        <p:spPr>
          <a:xfrm>
            <a:off x="4570432" y="1117505"/>
            <a:ext cx="3945086" cy="3603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34"/>
          <p:cNvSpPr/>
          <p:nvPr>
            <p:ph type="body" sz="half" idx="1"/>
          </p:nvPr>
        </p:nvSpPr>
        <p:spPr>
          <a:xfrm>
            <a:off x="311699" y="1152474"/>
            <a:ext cx="4360802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Shared Parameters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Embedded Parameters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Scripted Parameters</a:t>
            </a:r>
          </a:p>
        </p:txBody>
      </p:sp>
      <p:grpSp>
        <p:nvGrpSpPr>
          <p:cNvPr id="158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56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7" name="Workbench and FME Server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Workbench and FME Server</a:t>
              </a:r>
            </a:p>
          </p:txBody>
        </p:sp>
      </p:grpSp>
      <p:pic>
        <p:nvPicPr>
          <p:cNvPr id="159" name="Img1.007.CoreAndRepositories.png" descr="Img1.007.CoreAndRepositorie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92880" y="972184"/>
            <a:ext cx="2277657" cy="3834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34"/>
          <p:cNvSpPr/>
          <p:nvPr>
            <p:ph type="body" sz="half" idx="1"/>
          </p:nvPr>
        </p:nvSpPr>
        <p:spPr>
          <a:xfrm>
            <a:off x="311699" y="1152474"/>
            <a:ext cx="4360802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Connecting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Repositories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Connections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Registration</a:t>
            </a:r>
          </a:p>
        </p:txBody>
      </p:sp>
      <p:grpSp>
        <p:nvGrpSpPr>
          <p:cNvPr id="164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62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3" name="Publishing Workspace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Publishing Workspaces</a:t>
              </a:r>
            </a:p>
          </p:txBody>
        </p:sp>
      </p:grpSp>
      <p:pic>
        <p:nvPicPr>
          <p:cNvPr id="165" name="Img1.010.PublishToServerConnect.png" descr="Img1.010.PublishToServerConne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1080" y="1410358"/>
            <a:ext cx="4360826" cy="2658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34"/>
          <p:cNvSpPr/>
          <p:nvPr>
            <p:ph type="body" idx="1"/>
          </p:nvPr>
        </p:nvSpPr>
        <p:spPr>
          <a:xfrm>
            <a:off x="311698" y="1152474"/>
            <a:ext cx="5487685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Menus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Getting Started</a:t>
            </a:r>
          </a:p>
        </p:txBody>
      </p:sp>
      <p:grpSp>
        <p:nvGrpSpPr>
          <p:cNvPr id="170" name="Shape 136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68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9" name="Web Interface Basic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Web Interface Basics</a:t>
              </a:r>
            </a:p>
          </p:txBody>
        </p:sp>
      </p:grpSp>
      <p:pic>
        <p:nvPicPr>
          <p:cNvPr id="171" name="Img1.018.ServerInterfaceMenu.png" descr="Img1.018.ServerInterfaceMenu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67309" y="1066628"/>
            <a:ext cx="3057991" cy="379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333333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