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4" r:id="rId3"/>
    <p:sldId id="263" r:id="rId4"/>
    <p:sldId id="283" r:id="rId5"/>
    <p:sldId id="259" r:id="rId6"/>
    <p:sldId id="286" r:id="rId7"/>
    <p:sldId id="289" r:id="rId8"/>
    <p:sldId id="290" r:id="rId9"/>
    <p:sldId id="277" r:id="rId10"/>
    <p:sldId id="288" r:id="rId11"/>
    <p:sldId id="270" r:id="rId12"/>
    <p:sldId id="267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Fira Sans Extra Condensed" panose="020B0604020202020204" charset="0"/>
      <p:regular r:id="rId19"/>
      <p:bold r:id="rId20"/>
      <p:italic r:id="rId21"/>
      <p:boldItalic r:id="rId22"/>
    </p:embeddedFont>
    <p:embeddedFont>
      <p:font typeface="Fira Sans Extra Condensed SemiBol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AF1F9F-4CF7-4689-9BC3-4C23C6DB87E7}">
  <a:tblStyle styleId="{75AF1F9F-4CF7-4689-9BC3-4C23C6DB87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66176" autoAdjust="0"/>
  </p:normalViewPr>
  <p:slideViewPr>
    <p:cSldViewPr snapToGrid="0">
      <p:cViewPr varScale="1">
        <p:scale>
          <a:sx n="77" d="100"/>
          <a:sy n="77" d="100"/>
        </p:scale>
        <p:origin x="16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imhamed</a:t>
            </a:r>
            <a:r>
              <a:rPr lang="en-GB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endParaRPr lang="fr-F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GB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Good morning everyone,</a:t>
            </a:r>
            <a:endParaRPr lang="fr-F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I’m </a:t>
            </a:r>
            <a:r>
              <a:rPr lang="en-GB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Imhamed</a:t>
            </a:r>
            <a:r>
              <a:rPr lang="en-GB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 am here today with my partner </a:t>
            </a:r>
            <a:r>
              <a:rPr lang="en-GB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Hassen</a:t>
            </a:r>
            <a:r>
              <a:rPr lang="en-GB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Fatnassi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present our project on the development of a French level evaluation software with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Matlab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based on fuzzy logic.</a:t>
            </a: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 many of you may know, French is an important language in many countries and it is essential for individuals to know their level of mastery of this language. </a:t>
            </a:r>
            <a:endParaRPr lang="fr-F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fr-F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BTW (“The centroid method is a method of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defuzzification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fuzzy logic.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is used to convert the fuzzy output of a fuzzy system into a crisp value.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centroid method calculates the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of gravity of the fuzzy output set and the crisp value is the value that corresponds to the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of gravity.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centroid method is considered to be one of the most accurate methods of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defuzzification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because it takes into account the entire fuzzy output set and not just the maximum value.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is also computationally efficient and easy to implement”).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0456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We also created a set of rules based on expert knowledge to map the input scores to the corresponding level and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also made the code available on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anyone who wishes to use or improve upon our application.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conclusion, we are proud to have developed an application that can accurately evaluate a user's proficiency in the French language.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hope that our application will be useful for anyone who wants to improve their French language skills.</a:t>
            </a:r>
            <a:endParaRPr lang="fr-F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Thank you for listening and we would be happy to answer any questions you may have.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GB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Hassen</a:t>
            </a:r>
            <a:r>
              <a:rPr lang="en-GB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  <a:endParaRPr lang="fr-F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Thank you.</a:t>
            </a:r>
            <a:endParaRPr lang="fr-F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First, we would like to give a brief overview of the project.</a:t>
            </a:r>
          </a:p>
          <a:p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Our goal was to create an application that could accurately evaluate a user's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profichiency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the French language. The application takes into account the user's scores on oral, written, and comprehension exams and uses fuzzy logic to determine their level of mastery.</a:t>
            </a:r>
            <a:endParaRPr lang="fr-F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GB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Hassen</a:t>
            </a:r>
            <a:r>
              <a:rPr lang="en-GB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will now explain the methodology we used to develop the application. </a:t>
            </a:r>
            <a:endParaRPr lang="fr-F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Thank you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Imhamed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methodology used to create the French level evaluation software with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Matlab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based on fuzzy logic involved several steps.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First,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we did research and selected standard tests and evaluation criteria for French language </a:t>
            </a:r>
            <a:r>
              <a:rPr lang="en-GB" sz="1100" b="1" i="0" u="sng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profichiency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then developed fuzzy rules for mapping test scores to language proficiency levels by defining linguistic variables and fuzzy sets for each </a:t>
            </a:r>
            <a:r>
              <a:rPr lang="en-GB" sz="1100" b="1" i="0" u="sng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profichiency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level, and creating rules to determine the membership of a test score to a particular level.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Finally, we coded and tested the application in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Matlab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and fine-tuned it based on the results of user testing.</a:t>
            </a:r>
            <a:endParaRPr lang="fr-F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Imhamed</a:t>
            </a:r>
            <a:r>
              <a:rPr lang="en-GB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endParaRPr lang="fr-F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Thank you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Hassen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Now, I would like to give a more detailed explanation of the fuzzy logic system used in the application.</a:t>
            </a:r>
          </a:p>
          <a:p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rule base is created based on the expert knowledge.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/>
          </a:p>
          <a:p>
            <a:endParaRPr lang="en-GB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system is based on the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Mamdani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type, where the inputs are the oral, written, and comprehension scores and the output is the level of proficiency in the French language. </a:t>
            </a:r>
          </a:p>
          <a:p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inputs are transformed into fuzzy sets using the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fuzzification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process and the output is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defuzzified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using the centroid method.</a:t>
            </a:r>
          </a:p>
          <a:p>
            <a:endParaRPr lang="en-GB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also added an interface for the user to make it easy for them to use the application. </a:t>
            </a:r>
            <a:endParaRPr lang="fr-F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user interface of our software is designed to be user-friendly and easy to understand.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have created three input fields for the user to enter their oral, written, and comprehension exam scores. Additionally, we have included a section to display the user's proficiency level, the closest level to the user's score, and a section to show the user's level class (beginner, intermediate, advanced).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We have also added a section for advice and motivation for the user, as well as two buttons for the user to view their results and reset the information</a:t>
            </a:r>
            <a:r>
              <a:rPr lang="en-GB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And We can see here the interface clearly,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smtClean="0"/>
              <a:t>The inputs</a:t>
            </a:r>
            <a:r>
              <a:rPr lang="en-GB" baseline="0" dirty="0" smtClean="0"/>
              <a:t> Section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aseline="0" dirty="0" smtClean="0"/>
              <a:t>- the outputs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aseline="0" dirty="0" smtClean="0"/>
              <a:t>Advice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aseline="0" dirty="0" smtClean="0"/>
              <a:t>And finally, the two button for manipulation,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703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e96fd5876e_0_5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e96fd5876e_0_5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terms of the integration of our fuzzy logic system with the user interface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have used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callback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functions in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Matlab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link the two. </a:t>
            </a:r>
          </a:p>
          <a:p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have used the get and set handles functions to transfer data between the interface and the fuzzy logic system. </a:t>
            </a:r>
          </a:p>
          <a:p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allows for seamless communication between the two, ensuring accurate and efficient results for the user.</a:t>
            </a:r>
          </a:p>
          <a:p>
            <a:endParaRPr lang="en-GB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I'll now pass the floor to my colleague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Imhamed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who will further explain the fuzzy logic system.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5089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 will explain the details of the fuzzy logic system that we used in our application.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We used 3 inputs corresponding to the scores of the oral, written, and comprehension exams.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We then created 4 membership functions for each input based on the evaluation criteria set by experts.  And 3 membership functions</a:t>
            </a:r>
            <a:r>
              <a:rPr lang="en-GB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each class outputs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Also based on the evaluation criteria set by experts,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outputs of our system are the level, class and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close_to_level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Level ranges from A1 to C2,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class ranges from beginner to advanced, and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close_to_level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the nearest level to the one obtained.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used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Mamdani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type fuzzy logic and the centroid method for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defuzzification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887706" y="123914"/>
            <a:ext cx="3746741" cy="1936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rgbClr val="FF0000"/>
                </a:solidFill>
              </a:rPr>
              <a:t>Evaluating French Language Proficiency with Fuzzy Logic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480191" y="4142040"/>
            <a:ext cx="2581200" cy="885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rgbClr val="FF0000"/>
                </a:solidFill>
              </a:rPr>
              <a:t>Created By 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 smtClean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rgbClr val="FF0000"/>
                </a:solidFill>
              </a:rPr>
              <a:t>IMHAMED&amp;HASSAN</a:t>
            </a:r>
            <a:endParaRPr sz="1400" dirty="0">
              <a:solidFill>
                <a:srgbClr val="FF0000"/>
              </a:solidFill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162213" y="403520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4547830" y="185997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/>
              <a:t>Master Class 1: Advanced Artificial Intelligence and Robotics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547830" y="2711271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1200" b="1" dirty="0"/>
              <a:t>Abstract </a:t>
            </a:r>
            <a:endParaRPr lang="en-GB" sz="1200" b="1" dirty="0" smtClean="0"/>
          </a:p>
          <a:p>
            <a:pPr algn="ctr"/>
            <a:r>
              <a:rPr lang="en-GB" sz="1200" dirty="0" smtClean="0"/>
              <a:t>The </a:t>
            </a:r>
            <a:r>
              <a:rPr lang="en-GB" sz="1200" dirty="0"/>
              <a:t>aim of this project is to create an application on </a:t>
            </a:r>
            <a:r>
              <a:rPr lang="en-GB" sz="1200" dirty="0" smtClean="0"/>
              <a:t>Mat lab </a:t>
            </a:r>
            <a:r>
              <a:rPr lang="en-GB" sz="1200" dirty="0"/>
              <a:t>to evaluate the French language level of a user. The brain of the application is based on fuzzy logic and the inputs of the user are his/her oral, written, and comprehension exam scores. 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build="p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Centroid Method</a:t>
            </a: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Centroid method </a:t>
            </a:r>
            <a:endParaRPr dirty="0"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18"/>
          <p:cNvSpPr txBox="1"/>
          <p:nvPr/>
        </p:nvSpPr>
        <p:spPr>
          <a:xfrm>
            <a:off x="3852412" y="1420975"/>
            <a:ext cx="2410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Method of defuzzification in fuzzy logic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18"/>
          <p:cNvSpPr txBox="1"/>
          <p:nvPr/>
        </p:nvSpPr>
        <p:spPr>
          <a:xfrm>
            <a:off x="4122280" y="3397025"/>
            <a:ext cx="456452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1800" b="1" dirty="0">
                <a:solidFill>
                  <a:schemeClr val="bg1"/>
                </a:solidFill>
              </a:rPr>
              <a:t>one of the most accurate methods of </a:t>
            </a:r>
            <a:r>
              <a:rPr lang="en-GB" sz="1800" b="1" dirty="0" err="1">
                <a:solidFill>
                  <a:schemeClr val="bg1"/>
                </a:solidFill>
              </a:rPr>
              <a:t>defuzzification</a:t>
            </a:r>
            <a:r>
              <a:rPr lang="en-GB" sz="1800" b="1" dirty="0">
                <a:solidFill>
                  <a:schemeClr val="bg1"/>
                </a:solidFill>
              </a:rPr>
              <a:t> 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18"/>
          <p:cNvSpPr txBox="1"/>
          <p:nvPr/>
        </p:nvSpPr>
        <p:spPr>
          <a:xfrm>
            <a:off x="4134997" y="2393875"/>
            <a:ext cx="1769583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Convert Foutput to crips value 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18"/>
          <p:cNvSpPr txBox="1"/>
          <p:nvPr/>
        </p:nvSpPr>
        <p:spPr>
          <a:xfrm>
            <a:off x="3961063" y="4397025"/>
            <a:ext cx="226836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1800" b="1" dirty="0">
                <a:solidFill>
                  <a:schemeClr val="bg1"/>
                </a:solidFill>
              </a:rPr>
              <a:t>easy to implement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89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 animBg="1"/>
      <p:bldP spid="361" grpId="0"/>
      <p:bldP spid="412" grpId="0"/>
      <p:bldP spid="423" grpId="0"/>
      <p:bldP spid="431" grpId="0"/>
      <p:bldP spid="437" grpId="0"/>
      <p:bldP spid="444" grpId="0"/>
      <p:bldP spid="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Rules</a:t>
            </a:r>
            <a:endParaRPr dirty="0"/>
          </a:p>
        </p:txBody>
      </p:sp>
      <p:grpSp>
        <p:nvGrpSpPr>
          <p:cNvPr id="1186" name="Google Shape;1186;p29"/>
          <p:cNvGrpSpPr/>
          <p:nvPr/>
        </p:nvGrpSpPr>
        <p:grpSpPr>
          <a:xfrm>
            <a:off x="6634480" y="782875"/>
            <a:ext cx="2326625" cy="2203382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75" y="993411"/>
            <a:ext cx="5492284" cy="29635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8113" y="4479169"/>
            <a:ext cx="70836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https</a:t>
            </a:r>
            <a:r>
              <a:rPr lang="fr-FR" dirty="0">
                <a:solidFill>
                  <a:schemeClr val="accent6"/>
                </a:solidFill>
              </a:rPr>
              <a:t>://github.com/IMHAMEDBOUJEMAA/French_Language_Evaluater/tree/master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1"/>
            <a:ext cx="9144000" cy="512935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666240" y="213360"/>
            <a:ext cx="581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Thank you for Listening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"/>
          <p:cNvSpPr/>
          <p:nvPr/>
        </p:nvSpPr>
        <p:spPr>
          <a:xfrm>
            <a:off x="4894950" y="1363850"/>
            <a:ext cx="807900" cy="8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3"/>
          <p:cNvSpPr/>
          <p:nvPr/>
        </p:nvSpPr>
        <p:spPr>
          <a:xfrm>
            <a:off x="4894950" y="2501163"/>
            <a:ext cx="807900" cy="80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3"/>
          <p:cNvSpPr/>
          <p:nvPr/>
        </p:nvSpPr>
        <p:spPr>
          <a:xfrm>
            <a:off x="4894950" y="3638488"/>
            <a:ext cx="807900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</a:t>
            </a:r>
            <a:endParaRPr dirty="0"/>
          </a:p>
        </p:txBody>
      </p:sp>
      <p:sp>
        <p:nvSpPr>
          <p:cNvPr id="744" name="Google Shape;744;p23"/>
          <p:cNvSpPr/>
          <p:nvPr/>
        </p:nvSpPr>
        <p:spPr>
          <a:xfrm>
            <a:off x="457188" y="1076325"/>
            <a:ext cx="3657600" cy="36576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3"/>
          <p:cNvSpPr/>
          <p:nvPr/>
        </p:nvSpPr>
        <p:spPr>
          <a:xfrm>
            <a:off x="919113" y="2000325"/>
            <a:ext cx="2733900" cy="27339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3"/>
          <p:cNvSpPr txBox="1"/>
          <p:nvPr/>
        </p:nvSpPr>
        <p:spPr>
          <a:xfrm>
            <a:off x="1609863" y="1342125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Interface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7" name="Google Shape;747;p23"/>
          <p:cNvSpPr txBox="1"/>
          <p:nvPr/>
        </p:nvSpPr>
        <p:spPr>
          <a:xfrm>
            <a:off x="1609863" y="247631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Transfer Data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8" name="Google Shape;748;p23"/>
          <p:cNvSpPr/>
          <p:nvPr/>
        </p:nvSpPr>
        <p:spPr>
          <a:xfrm>
            <a:off x="1504948" y="3171975"/>
            <a:ext cx="1562100" cy="15621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3"/>
          <p:cNvSpPr txBox="1"/>
          <p:nvPr/>
        </p:nvSpPr>
        <p:spPr>
          <a:xfrm>
            <a:off x="1609863" y="361676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Fuzzy Logic System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50" name="Google Shape;750;p23"/>
          <p:cNvGrpSpPr/>
          <p:nvPr/>
        </p:nvGrpSpPr>
        <p:grpSpPr>
          <a:xfrm>
            <a:off x="5062920" y="1531801"/>
            <a:ext cx="472011" cy="472011"/>
            <a:chOff x="1190625" y="238125"/>
            <a:chExt cx="5238750" cy="5238750"/>
          </a:xfrm>
        </p:grpSpPr>
        <p:sp>
          <p:nvSpPr>
            <p:cNvPr id="751" name="Google Shape;751;p23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3"/>
          <p:cNvGrpSpPr/>
          <p:nvPr/>
        </p:nvGrpSpPr>
        <p:grpSpPr>
          <a:xfrm>
            <a:off x="5062859" y="2669057"/>
            <a:ext cx="472142" cy="472112"/>
            <a:chOff x="-44512325" y="3176075"/>
            <a:chExt cx="300900" cy="300900"/>
          </a:xfrm>
        </p:grpSpPr>
        <p:sp>
          <p:nvSpPr>
            <p:cNvPr id="759" name="Google Shape;759;p23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5062791" y="3806432"/>
            <a:ext cx="472143" cy="459719"/>
            <a:chOff x="3204349" y="4054012"/>
            <a:chExt cx="370978" cy="361187"/>
          </a:xfrm>
        </p:grpSpPr>
        <p:sp>
          <p:nvSpPr>
            <p:cNvPr id="763" name="Google Shape;763;p23"/>
            <p:cNvSpPr/>
            <p:nvPr/>
          </p:nvSpPr>
          <p:spPr>
            <a:xfrm>
              <a:off x="3204349" y="4054012"/>
              <a:ext cx="118239" cy="279645"/>
            </a:xfrm>
            <a:custGeom>
              <a:avLst/>
              <a:gdLst/>
              <a:ahLst/>
              <a:cxnLst/>
              <a:rect l="l" t="t" r="r" b="b"/>
              <a:pathLst>
                <a:path w="3454" h="8169" extrusionOk="0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451371" y="4303464"/>
              <a:ext cx="41627" cy="35568"/>
            </a:xfrm>
            <a:custGeom>
              <a:avLst/>
              <a:gdLst/>
              <a:ahLst/>
              <a:cxnLst/>
              <a:rect l="l" t="t" r="r" b="b"/>
              <a:pathLst>
                <a:path w="1216" h="1039" extrusionOk="0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381263" y="4227639"/>
              <a:ext cx="194064" cy="187560"/>
            </a:xfrm>
            <a:custGeom>
              <a:avLst/>
              <a:gdLst/>
              <a:ahLst/>
              <a:cxnLst/>
              <a:rect l="l" t="t" r="r" b="b"/>
              <a:pathLst>
                <a:path w="5669" h="5479" extrusionOk="0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343744" y="4054012"/>
              <a:ext cx="114987" cy="278036"/>
            </a:xfrm>
            <a:custGeom>
              <a:avLst/>
              <a:gdLst/>
              <a:ahLst/>
              <a:cxnLst/>
              <a:rect l="l" t="t" r="r" b="b"/>
              <a:pathLst>
                <a:path w="3359" h="8122" extrusionOk="0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67" name="Google Shape;767;p23"/>
          <p:cNvCxnSpPr>
            <a:stCxn id="746" idx="3"/>
            <a:endCxn id="740" idx="2"/>
          </p:cNvCxnSpPr>
          <p:nvPr/>
        </p:nvCxnSpPr>
        <p:spPr>
          <a:xfrm>
            <a:off x="2962263" y="1579875"/>
            <a:ext cx="1932600" cy="187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23"/>
          <p:cNvCxnSpPr>
            <a:stCxn id="740" idx="6"/>
            <a:endCxn id="769" idx="1"/>
          </p:cNvCxnSpPr>
          <p:nvPr/>
        </p:nvCxnSpPr>
        <p:spPr>
          <a:xfrm>
            <a:off x="5702850" y="1767800"/>
            <a:ext cx="78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0" name="Google Shape;770;p23"/>
          <p:cNvGrpSpPr/>
          <p:nvPr/>
        </p:nvGrpSpPr>
        <p:grpSpPr>
          <a:xfrm>
            <a:off x="6483000" y="1526288"/>
            <a:ext cx="2203788" cy="483000"/>
            <a:chOff x="6483000" y="1338363"/>
            <a:chExt cx="2203788" cy="483000"/>
          </a:xfrm>
        </p:grpSpPr>
        <p:sp>
          <p:nvSpPr>
            <p:cNvPr id="771" name="Google Shape;771;p23"/>
            <p:cNvSpPr txBox="1"/>
            <p:nvPr/>
          </p:nvSpPr>
          <p:spPr>
            <a:xfrm>
              <a:off x="6625788" y="13383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GUI interface 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483000" y="1379175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6483000" y="2660488"/>
            <a:ext cx="2203788" cy="483000"/>
            <a:chOff x="6483000" y="2472563"/>
            <a:chExt cx="2203788" cy="483000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6625788" y="24725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Coding On Matlab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483000" y="2513363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6483000" y="3800938"/>
            <a:ext cx="2203788" cy="483000"/>
            <a:chOff x="6483000" y="3613013"/>
            <a:chExt cx="2203788" cy="483000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6625788" y="361301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Make Decision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483000" y="3653813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78" name="Google Shape;778;p23"/>
          <p:cNvCxnSpPr>
            <a:stCxn id="747" idx="3"/>
            <a:endCxn id="741" idx="2"/>
          </p:cNvCxnSpPr>
          <p:nvPr/>
        </p:nvCxnSpPr>
        <p:spPr>
          <a:xfrm>
            <a:off x="2962263" y="2714063"/>
            <a:ext cx="1932600" cy="191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23"/>
          <p:cNvCxnSpPr>
            <a:stCxn id="741" idx="6"/>
            <a:endCxn id="774" idx="1"/>
          </p:cNvCxnSpPr>
          <p:nvPr/>
        </p:nvCxnSpPr>
        <p:spPr>
          <a:xfrm rot="10800000" flipH="1">
            <a:off x="5702850" y="2902113"/>
            <a:ext cx="780300" cy="3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Google Shape;780;p23"/>
          <p:cNvCxnSpPr>
            <a:stCxn id="749" idx="3"/>
            <a:endCxn id="742" idx="2"/>
          </p:cNvCxnSpPr>
          <p:nvPr/>
        </p:nvCxnSpPr>
        <p:spPr>
          <a:xfrm>
            <a:off x="2962263" y="3854513"/>
            <a:ext cx="1932600" cy="187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23"/>
          <p:cNvCxnSpPr>
            <a:stCxn id="742" idx="6"/>
            <a:endCxn id="777" idx="1"/>
          </p:cNvCxnSpPr>
          <p:nvPr/>
        </p:nvCxnSpPr>
        <p:spPr>
          <a:xfrm>
            <a:off x="5702850" y="4042438"/>
            <a:ext cx="7803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Connecteur droit avec flèche 2"/>
          <p:cNvCxnSpPr/>
          <p:nvPr/>
        </p:nvCxnSpPr>
        <p:spPr>
          <a:xfrm>
            <a:off x="1645512" y="1804082"/>
            <a:ext cx="15447" cy="1518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2880207" y="1792685"/>
            <a:ext cx="15447" cy="1518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" grpId="0" animBg="1"/>
      <p:bldP spid="741" grpId="0" animBg="1"/>
      <p:bldP spid="742" grpId="0" animBg="1"/>
      <p:bldP spid="743" grpId="0"/>
      <p:bldP spid="744" grpId="0" animBg="1"/>
      <p:bldP spid="745" grpId="0" animBg="1"/>
      <p:bldP spid="746" grpId="0"/>
      <p:bldP spid="747" grpId="0"/>
      <p:bldP spid="748" grpId="0" animBg="1"/>
      <p:bldP spid="7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>
            <a:spLocks noGrp="1"/>
          </p:cNvSpPr>
          <p:nvPr>
            <p:ph type="title"/>
          </p:nvPr>
        </p:nvSpPr>
        <p:spPr>
          <a:xfrm>
            <a:off x="457200" y="19296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Methodology</a:t>
            </a:r>
            <a:endParaRPr dirty="0"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3213883" y="1981186"/>
            <a:ext cx="2716242" cy="228480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avLst/>
              <a:gdLst/>
              <a:ahLst/>
              <a:cxnLst/>
              <a:rect l="l" t="t" r="r" b="b"/>
              <a:pathLst>
                <a:path w="47517" h="4292" extrusionOk="0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avLst/>
              <a:gdLst/>
              <a:ahLst/>
              <a:cxnLst/>
              <a:rect l="l" t="t" r="r" b="b"/>
              <a:pathLst>
                <a:path w="10326" h="1246" extrusionOk="0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avLst/>
              <a:gdLst/>
              <a:ahLst/>
              <a:cxnLst/>
              <a:rect l="l" t="t" r="r" b="b"/>
              <a:pathLst>
                <a:path w="3813" h="1246" extrusionOk="0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avLst/>
              <a:gdLst/>
              <a:ahLst/>
              <a:cxnLst/>
              <a:rect l="l" t="t" r="r" b="b"/>
              <a:pathLst>
                <a:path w="2089" h="2750" extrusionOk="0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avLst/>
              <a:gdLst/>
              <a:ahLst/>
              <a:cxnLst/>
              <a:rect l="l" t="t" r="r" b="b"/>
              <a:pathLst>
                <a:path w="12711" h="12711" extrusionOk="0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avLst/>
              <a:gdLst/>
              <a:ahLst/>
              <a:cxnLst/>
              <a:rect l="l" t="t" r="r" b="b"/>
              <a:pathLst>
                <a:path w="9272" h="7242" extrusionOk="0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avLst/>
              <a:gdLst/>
              <a:ahLst/>
              <a:cxnLst/>
              <a:rect l="l" t="t" r="r" b="b"/>
              <a:pathLst>
                <a:path w="5278" h="1696" extrusionOk="0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avLst/>
              <a:gdLst/>
              <a:ahLst/>
              <a:cxnLst/>
              <a:rect l="l" t="t" r="r" b="b"/>
              <a:pathLst>
                <a:path w="24722" h="24119" extrusionOk="0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avLst/>
              <a:gdLst/>
              <a:ahLst/>
              <a:cxnLst/>
              <a:rect l="l" t="t" r="r" b="b"/>
              <a:pathLst>
                <a:path w="1485" h="21485" extrusionOk="0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avLst/>
              <a:gdLst/>
              <a:ahLst/>
              <a:cxnLst/>
              <a:rect l="l" t="t" r="r" b="b"/>
              <a:pathLst>
                <a:path w="14167" h="3822" extrusionOk="0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avLst/>
              <a:gdLst/>
              <a:ahLst/>
              <a:cxnLst/>
              <a:rect l="l" t="t" r="r" b="b"/>
              <a:pathLst>
                <a:path w="3209" h="4991" extrusionOk="0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avLst/>
              <a:gdLst/>
              <a:ahLst/>
              <a:cxnLst/>
              <a:rect l="l" t="t" r="r" b="b"/>
              <a:pathLst>
                <a:path w="20661" h="1696" extrusionOk="0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avLst/>
              <a:gdLst/>
              <a:ahLst/>
              <a:cxnLst/>
              <a:rect l="l" t="t" r="r" b="b"/>
              <a:pathLst>
                <a:path w="22155" h="3286" extrusionOk="0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avLst/>
              <a:gdLst/>
              <a:ahLst/>
              <a:cxnLst/>
              <a:rect l="l" t="t" r="r" b="b"/>
              <a:pathLst>
                <a:path w="12529" h="1495" extrusionOk="0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avLst/>
              <a:gdLst/>
              <a:ahLst/>
              <a:cxnLst/>
              <a:rect l="l" t="t" r="r" b="b"/>
              <a:pathLst>
                <a:path w="4205" h="7778" extrusionOk="0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avLst/>
              <a:gdLst/>
              <a:ahLst/>
              <a:cxnLst/>
              <a:rect l="l" t="t" r="r" b="b"/>
              <a:pathLst>
                <a:path w="27960" h="13161" extrusionOk="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avLst/>
              <a:gdLst/>
              <a:ahLst/>
              <a:cxnLst/>
              <a:rect l="l" t="t" r="r" b="b"/>
              <a:pathLst>
                <a:path w="17098" h="18401" extrusionOk="0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avLst/>
              <a:gdLst/>
              <a:ahLst/>
              <a:cxnLst/>
              <a:rect l="l" t="t" r="r" b="b"/>
              <a:pathLst>
                <a:path w="9378" h="16102" extrusionOk="0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avLst/>
              <a:gdLst/>
              <a:ahLst/>
              <a:cxnLst/>
              <a:rect l="l" t="t" r="r" b="b"/>
              <a:pathLst>
                <a:path w="17692" h="25824" extrusionOk="0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avLst/>
              <a:gdLst/>
              <a:ahLst/>
              <a:cxnLst/>
              <a:rect l="l" t="t" r="r" b="b"/>
              <a:pathLst>
                <a:path w="5805" h="11207" extrusionOk="0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avLst/>
              <a:gdLst/>
              <a:ahLst/>
              <a:cxnLst/>
              <a:rect l="l" t="t" r="r" b="b"/>
              <a:pathLst>
                <a:path w="8133" h="11782" extrusionOk="0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avLst/>
              <a:gdLst/>
              <a:ahLst/>
              <a:cxnLst/>
              <a:rect l="l" t="t" r="r" b="b"/>
              <a:pathLst>
                <a:path w="949" h="2539" extrusionOk="0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avLst/>
              <a:gdLst/>
              <a:ahLst/>
              <a:cxnLst/>
              <a:rect l="l" t="t" r="r" b="b"/>
              <a:pathLst>
                <a:path w="1255" h="681" extrusionOk="0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avLst/>
              <a:gdLst/>
              <a:ahLst/>
              <a:cxnLst/>
              <a:rect l="l" t="t" r="r" b="b"/>
              <a:pathLst>
                <a:path w="1323" h="614" extrusionOk="0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avLst/>
              <a:gdLst/>
              <a:ahLst/>
              <a:cxnLst/>
              <a:rect l="l" t="t" r="r" b="b"/>
              <a:pathLst>
                <a:path w="1850" h="969" extrusionOk="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avLst/>
              <a:gdLst/>
              <a:ahLst/>
              <a:cxnLst/>
              <a:rect l="l" t="t" r="r" b="b"/>
              <a:pathLst>
                <a:path w="13200" h="10739" extrusionOk="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avLst/>
              <a:gdLst/>
              <a:ahLst/>
              <a:cxnLst/>
              <a:rect l="l" t="t" r="r" b="b"/>
              <a:pathLst>
                <a:path w="2127" h="3066" extrusionOk="0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avLst/>
              <a:gdLst/>
              <a:ahLst/>
              <a:cxnLst/>
              <a:rect l="l" t="t" r="r" b="b"/>
              <a:pathLst>
                <a:path w="6783" h="11974" extrusionOk="0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avLst/>
              <a:gdLst/>
              <a:ahLst/>
              <a:cxnLst/>
              <a:rect l="l" t="t" r="r" b="b"/>
              <a:pathLst>
                <a:path w="4445" h="2281" extrusionOk="0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avLst/>
              <a:gdLst/>
              <a:ahLst/>
              <a:cxnLst/>
              <a:rect l="l" t="t" r="r" b="b"/>
              <a:pathLst>
                <a:path w="4896" h="7740" extrusionOk="0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avLst/>
              <a:gdLst/>
              <a:ahLst/>
              <a:cxnLst/>
              <a:rect l="l" t="t" r="r" b="b"/>
              <a:pathLst>
                <a:path w="22605" h="21399" extrusionOk="0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avLst/>
              <a:gdLst/>
              <a:ahLst/>
              <a:cxnLst/>
              <a:rect l="l" t="t" r="r" b="b"/>
              <a:pathLst>
                <a:path w="31245" h="27213" extrusionOk="0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avLst/>
              <a:gdLst/>
              <a:ahLst/>
              <a:cxnLst/>
              <a:rect l="l" t="t" r="r" b="b"/>
              <a:pathLst>
                <a:path w="5336" h="1409" extrusionOk="0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avLst/>
              <a:gdLst/>
              <a:ahLst/>
              <a:cxnLst/>
              <a:rect l="l" t="t" r="r" b="b"/>
              <a:pathLst>
                <a:path w="7693" h="14224" extrusionOk="0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avLst/>
              <a:gdLst/>
              <a:ahLst/>
              <a:cxnLst/>
              <a:rect l="l" t="t" r="r" b="b"/>
              <a:pathLst>
                <a:path w="10566" h="2166" extrusionOk="0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avLst/>
              <a:gdLst/>
              <a:ahLst/>
              <a:cxnLst/>
              <a:rect l="l" t="t" r="r" b="b"/>
              <a:pathLst>
                <a:path w="7989" h="7539" extrusionOk="0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avLst/>
              <a:gdLst/>
              <a:ahLst/>
              <a:cxnLst/>
              <a:rect l="l" t="t" r="r" b="b"/>
              <a:pathLst>
                <a:path w="33209" h="21446" extrusionOk="0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avLst/>
              <a:gdLst/>
              <a:ahLst/>
              <a:cxnLst/>
              <a:rect l="l" t="t" r="r" b="b"/>
              <a:pathLst>
                <a:path w="5250" h="21446" extrusionOk="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avLst/>
              <a:gdLst/>
              <a:ahLst/>
              <a:cxnLst/>
              <a:rect l="l" t="t" r="r" b="b"/>
              <a:pathLst>
                <a:path w="55688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avLst/>
              <a:gdLst/>
              <a:ahLst/>
              <a:cxnLst/>
              <a:rect l="l" t="t" r="r" b="b"/>
              <a:pathLst>
                <a:path w="14425" h="39760" extrusionOk="0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avLst/>
              <a:gdLst/>
              <a:ahLst/>
              <a:cxnLst/>
              <a:rect l="l" t="t" r="r" b="b"/>
              <a:pathLst>
                <a:path w="14426" h="39760" extrusionOk="0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avLst/>
              <a:gdLst/>
              <a:ahLst/>
              <a:cxnLst/>
              <a:rect l="l" t="t" r="r" b="b"/>
              <a:pathLst>
                <a:path w="61367" h="3085" extrusionOk="0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avLst/>
              <a:gdLst/>
              <a:ahLst/>
              <a:cxnLst/>
              <a:rect l="l" t="t" r="r" b="b"/>
              <a:pathLst>
                <a:path w="5758" h="1284" extrusionOk="0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avLst/>
              <a:gdLst/>
              <a:ahLst/>
              <a:cxnLst/>
              <a:rect l="l" t="t" r="r" b="b"/>
              <a:pathLst>
                <a:path w="2223" h="4302" extrusionOk="0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4095750" y="788911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</a:t>
            </a:r>
            <a:endParaRPr sz="4800" b="1" dirty="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491787" y="1304846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HASSAN’s MacBook 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5" name="Google Shape;695;p22"/>
          <p:cNvCxnSpPr>
            <a:stCxn id="690" idx="2"/>
            <a:endCxn id="692" idx="0"/>
          </p:cNvCxnSpPr>
          <p:nvPr/>
        </p:nvCxnSpPr>
        <p:spPr>
          <a:xfrm rot="5400000">
            <a:off x="4077742" y="1990679"/>
            <a:ext cx="765579" cy="2465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oval" w="med" len="med"/>
            <a:tailEnd type="none" w="med" len="med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961538"/>
            <a:ext cx="2518200" cy="824600"/>
            <a:chOff x="457200" y="959300"/>
            <a:chExt cx="2518200" cy="82460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smtClean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Research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rgbClr val="FF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Evaluation criteria, Tests, Expert</a:t>
                </a:r>
                <a:endParaRPr dirty="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57200" y="3802769"/>
            <a:ext cx="2518200" cy="331800"/>
            <a:chOff x="457200" y="2970300"/>
            <a:chExt cx="2518200" cy="331800"/>
          </a:xfrm>
        </p:grpSpPr>
        <p:sp>
          <p:nvSpPr>
            <p:cNvPr id="703" name="Google Shape;703;p22"/>
            <p:cNvSpPr txBox="1"/>
            <p:nvPr/>
          </p:nvSpPr>
          <p:spPr>
            <a:xfrm>
              <a:off x="914400" y="2970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Coding and testing with </a:t>
              </a:r>
              <a:r>
                <a:rPr lang="en-GB" sz="1800" b="1" dirty="0" err="1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Matlab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57200" y="2186019"/>
            <a:ext cx="2528406" cy="1080970"/>
            <a:chOff x="457200" y="1964800"/>
            <a:chExt cx="2528406" cy="1080970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71206" cy="1080970"/>
              <a:chOff x="457200" y="2087425"/>
              <a:chExt cx="2071206" cy="1080970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GB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development of fuzzy logic system</a:t>
                </a: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67406" y="268539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 smtClean="0">
                    <a:solidFill>
                      <a:srgbClr val="FF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Fuzzy </a:t>
                </a:r>
                <a:r>
                  <a:rPr lang="en-GB" dirty="0" err="1" smtClean="0">
                    <a:solidFill>
                      <a:srgbClr val="FF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rules,memberships</a:t>
                </a:r>
                <a:r>
                  <a:rPr lang="en-GB" dirty="0" smtClean="0">
                    <a:solidFill>
                      <a:srgbClr val="FF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GB" dirty="0" err="1" smtClean="0">
                    <a:solidFill>
                      <a:srgbClr val="FF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functions,test</a:t>
                </a:r>
                <a:r>
                  <a:rPr lang="en-GB" dirty="0" smtClean="0">
                    <a:solidFill>
                      <a:srgbClr val="FF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,</a:t>
                </a:r>
                <a:endParaRPr dirty="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824600"/>
            <a:chOff x="6168600" y="959300"/>
            <a:chExt cx="2518200" cy="82460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168600" y="959300"/>
              <a:ext cx="2061000" cy="824600"/>
              <a:chOff x="6625825" y="959300"/>
              <a:chExt cx="2061000" cy="82460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fr-FR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User interface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625825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GB" dirty="0">
                    <a:solidFill>
                      <a:srgbClr val="FF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Designing the </a:t>
                </a:r>
                <a:r>
                  <a:rPr lang="en-GB" dirty="0" err="1" smtClean="0">
                    <a:solidFill>
                      <a:srgbClr val="FF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layout,creating</a:t>
                </a:r>
                <a:r>
                  <a:rPr lang="en-GB" dirty="0" smtClean="0">
                    <a:solidFill>
                      <a:srgbClr val="FF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GB" dirty="0">
                    <a:solidFill>
                      <a:srgbClr val="FF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input fields, adding sections</a:t>
                </a:r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94000" y="3814635"/>
            <a:ext cx="2518200" cy="331800"/>
            <a:chOff x="6168600" y="2970300"/>
            <a:chExt cx="2518200" cy="331800"/>
          </a:xfrm>
        </p:grpSpPr>
        <p:sp>
          <p:nvSpPr>
            <p:cNvPr id="723" name="Google Shape;723;p22"/>
            <p:cNvSpPr txBox="1"/>
            <p:nvPr/>
          </p:nvSpPr>
          <p:spPr>
            <a:xfrm>
              <a:off x="6168600" y="2970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Fine-tuning and optimization of the application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208328" y="2544282"/>
            <a:ext cx="2518200" cy="331800"/>
            <a:chOff x="6168600" y="1964800"/>
            <a:chExt cx="2518200" cy="331800"/>
          </a:xfrm>
        </p:grpSpPr>
        <p:sp>
          <p:nvSpPr>
            <p:cNvPr id="728" name="Google Shape;728;p22"/>
            <p:cNvSpPr txBox="1"/>
            <p:nvPr/>
          </p:nvSpPr>
          <p:spPr>
            <a:xfrm>
              <a:off x="6168600" y="19648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Integration of the fuzzy logic system with the user interface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" name="Étoile à 32 branches 2"/>
          <p:cNvSpPr/>
          <p:nvPr/>
        </p:nvSpPr>
        <p:spPr>
          <a:xfrm>
            <a:off x="5374774" y="964274"/>
            <a:ext cx="512996" cy="426300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" grpId="0"/>
      <p:bldP spid="689" grpId="0"/>
      <p:bldP spid="690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533430" y="1066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Specifications of the experts</a:t>
            </a:r>
            <a:endParaRPr dirty="0"/>
          </a:p>
        </p:txBody>
      </p:sp>
      <p:graphicFrame>
        <p:nvGraphicFramePr>
          <p:cNvPr id="2194" name="Google Shape;2194;p42"/>
          <p:cNvGraphicFramePr/>
          <p:nvPr>
            <p:extLst>
              <p:ext uri="{D42A27DB-BD31-4B8C-83A1-F6EECF244321}">
                <p14:modId xmlns:p14="http://schemas.microsoft.com/office/powerpoint/2010/main" val="4250723413"/>
              </p:ext>
            </p:extLst>
          </p:nvPr>
        </p:nvGraphicFramePr>
        <p:xfrm>
          <a:off x="533430" y="597175"/>
          <a:ext cx="8153370" cy="4375008"/>
        </p:xfrm>
        <a:graphic>
          <a:graphicData uri="http://schemas.openxmlformats.org/drawingml/2006/table">
            <a:tbl>
              <a:tblPr>
                <a:noFill/>
                <a:tableStyleId>{75AF1F9F-4CF7-4689-9BC3-4C23C6DB87E7}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8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9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0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Ranking &amp; Level Outputs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smtClean="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A1</a:t>
                      </a:r>
                      <a:endParaRPr sz="1600" b="1" dirty="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 smtClean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Beginner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0&lt;Scores&lt;1 / map10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4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smtClean="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A2</a:t>
                      </a:r>
                      <a:endParaRPr sz="1600" b="1" dirty="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smtClean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Beginner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1&lt;Scores&lt;3 / map10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4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smtClean="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B1</a:t>
                      </a:r>
                      <a:endParaRPr sz="1600" b="1" dirty="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smtClean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intermediate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2&lt;Scores&lt;5 / map10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4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smtClean="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B2</a:t>
                      </a:r>
                      <a:endParaRPr sz="1600" b="1" dirty="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smtClean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intermediate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4&lt;Scores&lt;7/ map10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4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smtClean="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C1</a:t>
                      </a:r>
                      <a:endParaRPr sz="1600" b="1" dirty="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smtClean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Advanced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6&lt;Scores&lt;9/ map10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4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smtClean="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C2</a:t>
                      </a:r>
                      <a:endParaRPr sz="1600" b="1" dirty="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smtClean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Adcanced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9&lt;Scores&lt;10/ map10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 smtClean="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Level</a:t>
                      </a:r>
                      <a:endParaRPr sz="1600" b="1" dirty="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 smtClean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Class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Scores(</a:t>
                      </a:r>
                      <a:r>
                        <a:rPr lang="en-GB" b="0" u="sng" dirty="0" err="1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Spoken,Written,Comprehension</a:t>
                      </a:r>
                      <a:r>
                        <a:rPr lang="en-GB" b="1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373732" y="1567305"/>
            <a:ext cx="2308507" cy="2890499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188714" y="164845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 Look</a:t>
            </a: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414233" y="264150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518160" y="175181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Fuzzy System</a:t>
            </a:r>
            <a:endParaRPr dirty="0"/>
          </a:p>
        </p:txBody>
      </p:sp>
      <p:sp>
        <p:nvSpPr>
          <p:cNvPr id="413" name="Google Shape;413;p18"/>
          <p:cNvSpPr/>
          <p:nvPr/>
        </p:nvSpPr>
        <p:spPr>
          <a:xfrm>
            <a:off x="1359458" y="322708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359458" y="322708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359458" y="322708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359458" y="322708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477645" y="111158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4" name="Google Shape;424;p18"/>
          <p:cNvSpPr/>
          <p:nvPr/>
        </p:nvSpPr>
        <p:spPr>
          <a:xfrm>
            <a:off x="1487170" y="208788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515745" y="305943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38" name="Google Shape;438;p18"/>
          <p:cNvSpPr/>
          <p:nvPr/>
        </p:nvSpPr>
        <p:spPr>
          <a:xfrm>
            <a:off x="1510995" y="3345180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45" name="Google Shape;445;p18"/>
          <p:cNvSpPr/>
          <p:nvPr/>
        </p:nvSpPr>
        <p:spPr>
          <a:xfrm>
            <a:off x="1359470" y="322690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15" y="975360"/>
            <a:ext cx="4635432" cy="15544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333" y="2641505"/>
            <a:ext cx="4657414" cy="183614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32" y="894033"/>
            <a:ext cx="5151120" cy="16916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677" y="2611167"/>
            <a:ext cx="5157076" cy="2166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 animBg="1"/>
      <p:bldP spid="361" grpId="0"/>
      <p:bldP spid="4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5"/>
          <p:cNvSpPr/>
          <p:nvPr/>
        </p:nvSpPr>
        <p:spPr>
          <a:xfrm>
            <a:off x="3543300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45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Spoken,Written,Comprehension</a:t>
            </a:r>
            <a:r>
              <a:rPr lang="en-GB" dirty="0" smtClean="0"/>
              <a:t> score</a:t>
            </a:r>
            <a:endParaRPr dirty="0"/>
          </a:p>
        </p:txBody>
      </p:sp>
      <p:sp>
        <p:nvSpPr>
          <p:cNvPr id="2314" name="Google Shape;2314;p45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User interface design</a:t>
            </a:r>
            <a:endParaRPr dirty="0"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629400" y="934075"/>
            <a:ext cx="2057400" cy="738675"/>
            <a:chOff x="6629400" y="934075"/>
            <a:chExt cx="2057400" cy="738675"/>
          </a:xfrm>
        </p:grpSpPr>
        <p:sp>
          <p:nvSpPr>
            <p:cNvPr id="2317" name="Google Shape;2317;p45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629400" y="13409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Section of 3 inputs</a:t>
              </a:r>
            </a:p>
          </p:txBody>
        </p:sp>
      </p:grpSp>
      <p:grpSp>
        <p:nvGrpSpPr>
          <p:cNvPr id="2320" name="Google Shape;2320;p45"/>
          <p:cNvGrpSpPr/>
          <p:nvPr/>
        </p:nvGrpSpPr>
        <p:grpSpPr>
          <a:xfrm>
            <a:off x="3543300" y="934075"/>
            <a:ext cx="2057400" cy="742225"/>
            <a:chOff x="3543300" y="934075"/>
            <a:chExt cx="2057400" cy="742225"/>
          </a:xfrm>
        </p:grpSpPr>
        <p:sp>
          <p:nvSpPr>
            <p:cNvPr id="2321" name="Google Shape;2321;p45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2" name="Google Shape;2322;p45"/>
            <p:cNvSpPr txBox="1"/>
            <p:nvPr/>
          </p:nvSpPr>
          <p:spPr>
            <a:xfrm>
              <a:off x="35433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</a:t>
              </a: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ser-Friendly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57201" y="934075"/>
            <a:ext cx="2057400" cy="742225"/>
            <a:chOff x="457201" y="934075"/>
            <a:chExt cx="2057400" cy="742225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57201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Easy to Understand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619875" y="330472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View Results </a:t>
            </a:r>
            <a:r>
              <a:rPr lang="en-GB" dirty="0" err="1" smtClean="0"/>
              <a:t>ans</a:t>
            </a:r>
            <a:r>
              <a:rPr lang="en-GB" dirty="0" smtClean="0"/>
              <a:t> Reset </a:t>
            </a:r>
            <a:endParaRPr dirty="0"/>
          </a:p>
        </p:txBody>
      </p:sp>
      <p:sp>
        <p:nvSpPr>
          <p:cNvPr id="2329" name="Google Shape;2329;p45"/>
          <p:cNvSpPr/>
          <p:nvPr/>
        </p:nvSpPr>
        <p:spPr>
          <a:xfrm>
            <a:off x="466725" y="323360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641541" y="3005625"/>
            <a:ext cx="2057400" cy="646180"/>
            <a:chOff x="6641541" y="3005625"/>
            <a:chExt cx="2057400" cy="646180"/>
          </a:xfrm>
        </p:grpSpPr>
        <p:sp>
          <p:nvSpPr>
            <p:cNvPr id="2331" name="Google Shape;2331;p4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2" name="Google Shape;2332;p45"/>
            <p:cNvSpPr txBox="1"/>
            <p:nvPr/>
          </p:nvSpPr>
          <p:spPr>
            <a:xfrm>
              <a:off x="6641541" y="332000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 Button for manipulation</a:t>
              </a:r>
              <a:endParaRPr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435912" y="3005625"/>
            <a:ext cx="2057400" cy="895871"/>
            <a:chOff x="435912" y="3005625"/>
            <a:chExt cx="2057400" cy="895871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35912" y="3569696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Section of 2 outputs and Advice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2" grpId="0" animBg="1"/>
      <p:bldP spid="2313" grpId="0" animBg="1"/>
      <p:bldP spid="2314" grpId="0" animBg="1"/>
      <p:bldP spid="2315" grpId="0"/>
      <p:bldP spid="2328" grpId="0" animBg="1"/>
      <p:bldP spid="23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58772" y="1303145"/>
            <a:ext cx="2308507" cy="2890499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-119627" y="1315700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 Look</a:t>
            </a: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99273" y="237734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518160" y="175181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User interface design</a:t>
            </a:r>
            <a:endParaRPr dirty="0"/>
          </a:p>
        </p:txBody>
      </p:sp>
      <p:sp>
        <p:nvSpPr>
          <p:cNvPr id="413" name="Google Shape;413;p18"/>
          <p:cNvSpPr/>
          <p:nvPr/>
        </p:nvSpPr>
        <p:spPr>
          <a:xfrm>
            <a:off x="1044498" y="296292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044498" y="296292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044498" y="296292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044498" y="296292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162685" y="84742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4" name="Google Shape;424;p18"/>
          <p:cNvSpPr/>
          <p:nvPr/>
        </p:nvSpPr>
        <p:spPr>
          <a:xfrm>
            <a:off x="1172210" y="182372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200785" y="279527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38" name="Google Shape;438;p18"/>
          <p:cNvSpPr/>
          <p:nvPr/>
        </p:nvSpPr>
        <p:spPr>
          <a:xfrm>
            <a:off x="1196035" y="3081020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45" name="Google Shape;445;p18"/>
          <p:cNvSpPr/>
          <p:nvPr/>
        </p:nvSpPr>
        <p:spPr>
          <a:xfrm>
            <a:off x="1044510" y="296274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535" y="615150"/>
            <a:ext cx="5544944" cy="4190530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4287520" y="985520"/>
            <a:ext cx="274320" cy="317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386320" y="985520"/>
            <a:ext cx="182880" cy="330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 flipV="1">
            <a:off x="7569200" y="3755405"/>
            <a:ext cx="354810" cy="438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25297" y="4084320"/>
            <a:ext cx="2119863" cy="50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Connecteur droit avec flèche 76"/>
          <p:cNvCxnSpPr/>
          <p:nvPr/>
        </p:nvCxnSpPr>
        <p:spPr>
          <a:xfrm flipH="1" flipV="1">
            <a:off x="5673735" y="4338320"/>
            <a:ext cx="664289" cy="8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338024" y="4193644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FF0000"/>
                </a:solidFill>
              </a:rPr>
              <a:t>Manipulate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7746605" y="4192210"/>
            <a:ext cx="1056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rgbClr val="FF0000"/>
                </a:solidFill>
              </a:rPr>
              <a:t>Advice Section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7597775" y="695468"/>
            <a:ext cx="1388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rgbClr val="FF0000"/>
                </a:solidFill>
              </a:rPr>
              <a:t>Outputs Section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3258200" y="771800"/>
            <a:ext cx="11664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rgbClr val="FF0000"/>
                </a:solidFill>
              </a:rPr>
              <a:t>Inputs Section</a:t>
            </a:r>
            <a:endParaRPr lang="fr-FR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 animBg="1"/>
      <p:bldP spid="361" grpId="0"/>
      <p:bldP spid="412" grpId="0"/>
      <p:bldP spid="445" grpId="0" animBg="1"/>
      <p:bldP spid="12" grpId="0" animBg="1"/>
      <p:bldP spid="16" grpId="0"/>
      <p:bldP spid="85" grpId="0"/>
      <p:bldP spid="86" grpId="0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46"/>
          <p:cNvSpPr/>
          <p:nvPr/>
        </p:nvSpPr>
        <p:spPr>
          <a:xfrm>
            <a:off x="7010400" y="2493575"/>
            <a:ext cx="1676400" cy="8382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2457;p46"/>
          <p:cNvSpPr/>
          <p:nvPr/>
        </p:nvSpPr>
        <p:spPr>
          <a:xfrm>
            <a:off x="457200" y="2493575"/>
            <a:ext cx="1676400" cy="8382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2458;p46"/>
          <p:cNvSpPr/>
          <p:nvPr/>
        </p:nvSpPr>
        <p:spPr>
          <a:xfrm>
            <a:off x="3368513" y="3893763"/>
            <a:ext cx="838200" cy="838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46"/>
          <p:cNvSpPr/>
          <p:nvPr/>
        </p:nvSpPr>
        <p:spPr>
          <a:xfrm>
            <a:off x="3368513" y="1139863"/>
            <a:ext cx="838200" cy="8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4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I</a:t>
            </a:r>
            <a:r>
              <a:rPr lang="en" dirty="0" smtClean="0"/>
              <a:t>ntegration of our fuzzy system with GUI</a:t>
            </a:r>
            <a:endParaRPr dirty="0"/>
          </a:p>
        </p:txBody>
      </p:sp>
      <p:grpSp>
        <p:nvGrpSpPr>
          <p:cNvPr id="2461" name="Google Shape;2461;p46"/>
          <p:cNvGrpSpPr/>
          <p:nvPr/>
        </p:nvGrpSpPr>
        <p:grpSpPr>
          <a:xfrm>
            <a:off x="695825" y="1139863"/>
            <a:ext cx="1199150" cy="1301625"/>
            <a:chOff x="1183750" y="1120025"/>
            <a:chExt cx="1199150" cy="1301625"/>
          </a:xfrm>
        </p:grpSpPr>
        <p:sp>
          <p:nvSpPr>
            <p:cNvPr id="2462" name="Google Shape;2462;p46"/>
            <p:cNvSpPr/>
            <p:nvPr/>
          </p:nvSpPr>
          <p:spPr>
            <a:xfrm>
              <a:off x="1803325" y="1134425"/>
              <a:ext cx="36200" cy="296200"/>
            </a:xfrm>
            <a:custGeom>
              <a:avLst/>
              <a:gdLst/>
              <a:ahLst/>
              <a:cxnLst/>
              <a:rect l="l" t="t" r="r" b="b"/>
              <a:pathLst>
                <a:path w="1448" h="11848" extrusionOk="0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2014325" y="1218325"/>
              <a:ext cx="222875" cy="296525"/>
            </a:xfrm>
            <a:custGeom>
              <a:avLst/>
              <a:gdLst/>
              <a:ahLst/>
              <a:cxnLst/>
              <a:rect l="l" t="t" r="r" b="b"/>
              <a:pathLst>
                <a:path w="8915" h="11861" extrusionOk="0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2109425" y="1690925"/>
              <a:ext cx="259075" cy="36200"/>
            </a:xfrm>
            <a:custGeom>
              <a:avLst/>
              <a:gdLst/>
              <a:ahLst/>
              <a:cxnLst/>
              <a:rect l="l" t="t" r="r" b="b"/>
              <a:pathLst>
                <a:path w="10363" h="1448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2035775" y="1900975"/>
              <a:ext cx="285650" cy="191175"/>
            </a:xfrm>
            <a:custGeom>
              <a:avLst/>
              <a:gdLst/>
              <a:ahLst/>
              <a:cxnLst/>
              <a:rect l="l" t="t" r="r" b="b"/>
              <a:pathLst>
                <a:path w="11426" h="7647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1997350" y="1939075"/>
              <a:ext cx="148600" cy="292375"/>
            </a:xfrm>
            <a:custGeom>
              <a:avLst/>
              <a:gdLst/>
              <a:ahLst/>
              <a:cxnLst/>
              <a:rect l="l" t="t" r="r" b="b"/>
              <a:pathLst>
                <a:path w="5944" h="11695" extrusionOk="0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1749200" y="2006650"/>
              <a:ext cx="152125" cy="400575"/>
            </a:xfrm>
            <a:custGeom>
              <a:avLst/>
              <a:gdLst/>
              <a:ahLst/>
              <a:cxnLst/>
              <a:rect l="l" t="t" r="r" b="b"/>
              <a:pathLst>
                <a:path w="6085" h="16023" extrusionOk="0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1496900" y="1950925"/>
              <a:ext cx="160125" cy="256825"/>
            </a:xfrm>
            <a:custGeom>
              <a:avLst/>
              <a:gdLst/>
              <a:ahLst/>
              <a:cxnLst/>
              <a:rect l="l" t="t" r="r" b="b"/>
              <a:pathLst>
                <a:path w="6405" h="10273" extrusionOk="0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1203275" y="1889125"/>
              <a:ext cx="391950" cy="276675"/>
            </a:xfrm>
            <a:custGeom>
              <a:avLst/>
              <a:gdLst/>
              <a:ahLst/>
              <a:cxnLst/>
              <a:rect l="l" t="t" r="r" b="b"/>
              <a:pathLst>
                <a:path w="15678" h="11067" extrusionOk="0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1282050" y="1700525"/>
              <a:ext cx="251375" cy="36225"/>
            </a:xfrm>
            <a:custGeom>
              <a:avLst/>
              <a:gdLst/>
              <a:ahLst/>
              <a:cxnLst/>
              <a:rect l="l" t="t" r="r" b="b"/>
              <a:pathLst>
                <a:path w="10055" h="1449" extrusionOk="0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1263775" y="1375850"/>
              <a:ext cx="330800" cy="172925"/>
            </a:xfrm>
            <a:custGeom>
              <a:avLst/>
              <a:gdLst/>
              <a:ahLst/>
              <a:cxnLst/>
              <a:rect l="l" t="t" r="r" b="b"/>
              <a:pathLst>
                <a:path w="13232" h="6917" extrusionOk="0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1601275" y="1325900"/>
              <a:ext cx="36525" cy="179975"/>
            </a:xfrm>
            <a:custGeom>
              <a:avLst/>
              <a:gdLst/>
              <a:ahLst/>
              <a:cxnLst/>
              <a:rect l="l" t="t" r="r" b="b"/>
              <a:pathLst>
                <a:path w="1461" h="7199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1494325" y="1391550"/>
              <a:ext cx="654200" cy="654175"/>
            </a:xfrm>
            <a:custGeom>
              <a:avLst/>
              <a:gdLst/>
              <a:ahLst/>
              <a:cxnLst/>
              <a:rect l="l" t="t" r="r" b="b"/>
              <a:pathLst>
                <a:path w="26168" h="26167" extrusionOk="0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1579175" y="1483125"/>
              <a:ext cx="484475" cy="484150"/>
            </a:xfrm>
            <a:custGeom>
              <a:avLst/>
              <a:gdLst/>
              <a:ahLst/>
              <a:cxnLst/>
              <a:rect l="l" t="t" r="r" b="b"/>
              <a:pathLst>
                <a:path w="19379" h="19366" extrusionOk="0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1612150" y="1515775"/>
              <a:ext cx="418525" cy="418850"/>
            </a:xfrm>
            <a:custGeom>
              <a:avLst/>
              <a:gdLst/>
              <a:ahLst/>
              <a:cxnLst/>
              <a:rect l="l" t="t" r="r" b="b"/>
              <a:pathLst>
                <a:path w="16741" h="16754" extrusionOk="0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1690600" y="1594550"/>
              <a:ext cx="261625" cy="261300"/>
            </a:xfrm>
            <a:custGeom>
              <a:avLst/>
              <a:gdLst/>
              <a:ahLst/>
              <a:cxnLst/>
              <a:rect l="l" t="t" r="r" b="b"/>
              <a:pathLst>
                <a:path w="10465" h="10452" extrusionOk="0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1721025" y="1624650"/>
              <a:ext cx="200800" cy="201100"/>
            </a:xfrm>
            <a:custGeom>
              <a:avLst/>
              <a:gdLst/>
              <a:ahLst/>
              <a:cxnLst/>
              <a:rect l="l" t="t" r="r" b="b"/>
              <a:pathLst>
                <a:path w="8032" h="8044" extrusionOk="0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1788900" y="11200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2186600" y="120390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1267625" y="16861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1183750" y="2118075"/>
              <a:ext cx="65000" cy="65025"/>
            </a:xfrm>
            <a:custGeom>
              <a:avLst/>
              <a:gdLst/>
              <a:ahLst/>
              <a:cxnLst/>
              <a:rect l="l" t="t" r="r" b="b"/>
              <a:pathLst>
                <a:path w="2600" h="2601" extrusionOk="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1544600" y="21568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1735125" y="23563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2095025" y="2180500"/>
              <a:ext cx="65325" cy="65025"/>
            </a:xfrm>
            <a:custGeom>
              <a:avLst/>
              <a:gdLst/>
              <a:ahLst/>
              <a:cxnLst/>
              <a:rect l="l" t="t" r="r" b="b"/>
              <a:pathLst>
                <a:path w="2613" h="2601" extrusionOk="0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2270475" y="20415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2317875" y="16765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1586875" y="1311500"/>
              <a:ext cx="65025" cy="65325"/>
            </a:xfrm>
            <a:custGeom>
              <a:avLst/>
              <a:gdLst/>
              <a:ahLst/>
              <a:cxnLst/>
              <a:rect l="l" t="t" r="r" b="b"/>
              <a:pathLst>
                <a:path w="2601" h="2613" extrusionOk="0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1249375" y="13614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46"/>
          <p:cNvGrpSpPr/>
          <p:nvPr/>
        </p:nvGrpSpPr>
        <p:grpSpPr>
          <a:xfrm>
            <a:off x="3604778" y="4130225"/>
            <a:ext cx="365674" cy="365298"/>
            <a:chOff x="2418003" y="2287650"/>
            <a:chExt cx="365674" cy="365298"/>
          </a:xfrm>
        </p:grpSpPr>
        <p:sp>
          <p:nvSpPr>
            <p:cNvPr id="2490" name="Google Shape;2490;p46"/>
            <p:cNvSpPr/>
            <p:nvPr/>
          </p:nvSpPr>
          <p:spPr>
            <a:xfrm>
              <a:off x="2479080" y="2287650"/>
              <a:ext cx="245504" cy="279770"/>
            </a:xfrm>
            <a:custGeom>
              <a:avLst/>
              <a:gdLst/>
              <a:ahLst/>
              <a:cxnLst/>
              <a:rect l="l" t="t" r="r" b="b"/>
              <a:pathLst>
                <a:path w="7179" h="8181" extrusionOk="0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2418003" y="2503060"/>
              <a:ext cx="365674" cy="149888"/>
            </a:xfrm>
            <a:custGeom>
              <a:avLst/>
              <a:gdLst/>
              <a:ahLst/>
              <a:cxnLst/>
              <a:rect l="l" t="t" r="r" b="b"/>
              <a:pathLst>
                <a:path w="10693" h="4383" extrusionOk="0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46"/>
          <p:cNvGrpSpPr/>
          <p:nvPr/>
        </p:nvGrpSpPr>
        <p:grpSpPr>
          <a:xfrm>
            <a:off x="3608423" y="1379769"/>
            <a:ext cx="358390" cy="358390"/>
            <a:chOff x="3209573" y="3461582"/>
            <a:chExt cx="358390" cy="358390"/>
          </a:xfrm>
        </p:grpSpPr>
        <p:sp>
          <p:nvSpPr>
            <p:cNvPr id="2493" name="Google Shape;2493;p46"/>
            <p:cNvSpPr/>
            <p:nvPr/>
          </p:nvSpPr>
          <p:spPr>
            <a:xfrm>
              <a:off x="3269247" y="3461582"/>
              <a:ext cx="239041" cy="274914"/>
            </a:xfrm>
            <a:custGeom>
              <a:avLst/>
              <a:gdLst/>
              <a:ahLst/>
              <a:cxnLst/>
              <a:rect l="l" t="t" r="r" b="b"/>
              <a:pathLst>
                <a:path w="6990" h="8039" extrusionOk="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3209573" y="3673333"/>
              <a:ext cx="358390" cy="146639"/>
            </a:xfrm>
            <a:custGeom>
              <a:avLst/>
              <a:gdLst/>
              <a:ahLst/>
              <a:cxnLst/>
              <a:rect l="l" t="t" r="r" b="b"/>
              <a:pathLst>
                <a:path w="10480" h="4288" extrusionOk="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46"/>
          <p:cNvSpPr txBox="1"/>
          <p:nvPr/>
        </p:nvSpPr>
        <p:spPr>
          <a:xfrm>
            <a:off x="5715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Inputs User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97" name="Google Shape;2497;p46"/>
          <p:cNvSpPr txBox="1"/>
          <p:nvPr/>
        </p:nvSpPr>
        <p:spPr>
          <a:xfrm>
            <a:off x="4246188" y="1395488"/>
            <a:ext cx="20574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Fuzzy Logic System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00" name="Google Shape;2500;p46"/>
          <p:cNvSpPr txBox="1"/>
          <p:nvPr/>
        </p:nvSpPr>
        <p:spPr>
          <a:xfrm>
            <a:off x="4327663" y="4146875"/>
            <a:ext cx="20574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User interface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02" name="Google Shape;2502;p46"/>
          <p:cNvSpPr txBox="1"/>
          <p:nvPr/>
        </p:nvSpPr>
        <p:spPr>
          <a:xfrm>
            <a:off x="71247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Outputs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03" name="Google Shape;2503;p46"/>
          <p:cNvGrpSpPr/>
          <p:nvPr/>
        </p:nvGrpSpPr>
        <p:grpSpPr>
          <a:xfrm>
            <a:off x="2994336" y="2384914"/>
            <a:ext cx="3601651" cy="1101999"/>
            <a:chOff x="2994336" y="2384914"/>
            <a:chExt cx="3601651" cy="1101999"/>
          </a:xfrm>
        </p:grpSpPr>
        <p:sp>
          <p:nvSpPr>
            <p:cNvPr id="2504" name="Google Shape;2504;p46"/>
            <p:cNvSpPr txBox="1"/>
            <p:nvPr/>
          </p:nvSpPr>
          <p:spPr>
            <a:xfrm>
              <a:off x="2994336" y="2384914"/>
              <a:ext cx="1739438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latin typeface="Roboto"/>
                  <a:ea typeface="Roboto"/>
                  <a:cs typeface="Roboto"/>
                  <a:sym typeface="Roboto"/>
                </a:rPr>
                <a:t>Callback Function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46"/>
            <p:cNvSpPr txBox="1"/>
            <p:nvPr/>
          </p:nvSpPr>
          <p:spPr>
            <a:xfrm>
              <a:off x="514818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latin typeface="Roboto"/>
                  <a:ea typeface="Roboto"/>
                  <a:cs typeface="Roboto"/>
                  <a:sym typeface="Roboto"/>
                </a:rPr>
                <a:t>Get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6" name="Google Shape;2506;p46"/>
            <p:cNvSpPr txBox="1"/>
            <p:nvPr/>
          </p:nvSpPr>
          <p:spPr>
            <a:xfrm>
              <a:off x="314543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latin typeface="Roboto"/>
                  <a:ea typeface="Roboto"/>
                  <a:cs typeface="Roboto"/>
                  <a:sym typeface="Roboto"/>
                </a:rPr>
                <a:t>Set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7" name="Google Shape;2507;p46"/>
            <p:cNvSpPr txBox="1"/>
            <p:nvPr/>
          </p:nvSpPr>
          <p:spPr>
            <a:xfrm>
              <a:off x="514818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latin typeface="Roboto"/>
                  <a:ea typeface="Roboto"/>
                  <a:cs typeface="Roboto"/>
                  <a:sym typeface="Roboto"/>
                </a:rPr>
                <a:t>Tag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8" name="Google Shape;2508;p46"/>
          <p:cNvGrpSpPr/>
          <p:nvPr/>
        </p:nvGrpSpPr>
        <p:grpSpPr>
          <a:xfrm>
            <a:off x="3198063" y="2369213"/>
            <a:ext cx="3410100" cy="1133400"/>
            <a:chOff x="3286125" y="2433675"/>
            <a:chExt cx="3410100" cy="1133400"/>
          </a:xfrm>
        </p:grpSpPr>
        <p:cxnSp>
          <p:nvCxnSpPr>
            <p:cNvPr id="2509" name="Google Shape;2509;p46"/>
            <p:cNvCxnSpPr/>
            <p:nvPr/>
          </p:nvCxnSpPr>
          <p:spPr>
            <a:xfrm>
              <a:off x="3286125" y="3000375"/>
              <a:ext cx="341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0" name="Google Shape;2510;p46"/>
            <p:cNvCxnSpPr/>
            <p:nvPr/>
          </p:nvCxnSpPr>
          <p:spPr>
            <a:xfrm>
              <a:off x="4991175" y="2433675"/>
              <a:ext cx="0" cy="113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511" name="Google Shape;2511;p46"/>
          <p:cNvCxnSpPr>
            <a:stCxn id="2457" idx="3"/>
            <a:endCxn id="2459" idx="2"/>
          </p:cNvCxnSpPr>
          <p:nvPr/>
        </p:nvCxnSpPr>
        <p:spPr>
          <a:xfrm rot="10800000" flipH="1">
            <a:off x="2133600" y="1559075"/>
            <a:ext cx="1234800" cy="1353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2" name="Google Shape;2512;p46"/>
          <p:cNvCxnSpPr>
            <a:stCxn id="2457" idx="3"/>
            <a:endCxn id="2458" idx="2"/>
          </p:cNvCxnSpPr>
          <p:nvPr/>
        </p:nvCxnSpPr>
        <p:spPr>
          <a:xfrm>
            <a:off x="2133600" y="2912675"/>
            <a:ext cx="1234800" cy="14001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2511;p46"/>
          <p:cNvCxnSpPr>
            <a:stCxn id="2456" idx="0"/>
          </p:cNvCxnSpPr>
          <p:nvPr/>
        </p:nvCxnSpPr>
        <p:spPr>
          <a:xfrm rot="16200000" flipV="1">
            <a:off x="6494044" y="1139018"/>
            <a:ext cx="934612" cy="177450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2511;p46"/>
          <p:cNvCxnSpPr>
            <a:stCxn id="2456" idx="2"/>
          </p:cNvCxnSpPr>
          <p:nvPr/>
        </p:nvCxnSpPr>
        <p:spPr>
          <a:xfrm rot="5400000">
            <a:off x="6304513" y="2768688"/>
            <a:ext cx="981000" cy="210717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Connecteur droit avec flèche 11"/>
          <p:cNvCxnSpPr>
            <a:stCxn id="2506" idx="3"/>
            <a:endCxn id="2507" idx="1"/>
          </p:cNvCxnSpPr>
          <p:nvPr/>
        </p:nvCxnSpPr>
        <p:spPr>
          <a:xfrm>
            <a:off x="4593237" y="3321013"/>
            <a:ext cx="5549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4511762" y="2742920"/>
            <a:ext cx="763126" cy="339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2505" idx="2"/>
            <a:endCxn id="2507" idx="0"/>
          </p:cNvCxnSpPr>
          <p:nvPr/>
        </p:nvCxnSpPr>
        <p:spPr>
          <a:xfrm>
            <a:off x="5872087" y="2730325"/>
            <a:ext cx="0" cy="424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09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6" grpId="0" animBg="1"/>
      <p:bldP spid="2457" grpId="0" animBg="1"/>
      <p:bldP spid="2458" grpId="0" animBg="1"/>
      <p:bldP spid="2459" grpId="0" animBg="1"/>
      <p:bldP spid="2460" grpId="0"/>
      <p:bldP spid="2495" grpId="0"/>
      <p:bldP spid="2497" grpId="0"/>
      <p:bldP spid="2500" grpId="0"/>
      <p:bldP spid="25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36"/>
          <p:cNvGrpSpPr/>
          <p:nvPr/>
        </p:nvGrpSpPr>
        <p:grpSpPr>
          <a:xfrm>
            <a:off x="3296926" y="1035541"/>
            <a:ext cx="2550136" cy="3687818"/>
            <a:chOff x="3346589" y="1035541"/>
            <a:chExt cx="2550136" cy="3687818"/>
          </a:xfrm>
        </p:grpSpPr>
        <p:grpSp>
          <p:nvGrpSpPr>
            <p:cNvPr id="1790" name="Google Shape;1790;p36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1791" name="Google Shape;1791;p36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10209" extrusionOk="0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8018" extrusionOk="0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11067" extrusionOk="0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avLst/>
                <a:gdLst/>
                <a:ahLst/>
                <a:cxnLst/>
                <a:rect l="l" t="t" r="r" b="b"/>
                <a:pathLst>
                  <a:path w="20263" h="9991" extrusionOk="0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avLst/>
                <a:gdLst/>
                <a:ahLst/>
                <a:cxnLst/>
                <a:rect l="l" t="t" r="r" b="b"/>
                <a:pathLst>
                  <a:path w="23631" h="13590" extrusionOk="0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avLst/>
                <a:gdLst/>
                <a:ahLst/>
                <a:cxnLst/>
                <a:rect l="l" t="t" r="r" b="b"/>
                <a:pathLst>
                  <a:path w="16881" h="6072" extrusionOk="0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avLst/>
                <a:gdLst/>
                <a:ahLst/>
                <a:cxnLst/>
                <a:rect l="l" t="t" r="r" b="b"/>
                <a:pathLst>
                  <a:path w="45699" h="36170" extrusionOk="0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avLst/>
                <a:gdLst/>
                <a:ahLst/>
                <a:cxnLst/>
                <a:rect l="l" t="t" r="r" b="b"/>
                <a:pathLst>
                  <a:path w="38079" h="28562" extrusionOk="0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avLst/>
                <a:gdLst/>
                <a:ahLst/>
                <a:cxnLst/>
                <a:rect l="l" t="t" r="r" b="b"/>
                <a:pathLst>
                  <a:path w="35031" h="26462" extrusionOk="0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756" extrusionOk="0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755" extrusionOk="0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1602" extrusionOk="0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1846" extrusionOk="0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586" extrusionOk="0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2895" extrusionOk="0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6162" extrusionOk="0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6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06" extrusionOk="0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5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6" extrusionOk="0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4240" extrusionOk="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avLst/>
                <a:gdLst/>
                <a:ahLst/>
                <a:cxnLst/>
                <a:rect l="l" t="t" r="r" b="b"/>
                <a:pathLst>
                  <a:path w="17522" h="14884" extrusionOk="0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663" extrusionOk="0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6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1141" extrusionOk="0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3895" extrusionOk="0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1372" extrusionOk="0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2" extrusionOk="0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6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6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1231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avLst/>
                <a:gdLst/>
                <a:ahLst/>
                <a:cxnLst/>
                <a:rect l="l" t="t" r="r" b="b"/>
                <a:pathLst>
                  <a:path w="23414" h="1974" extrusionOk="0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6" name="Google Shape;1826;p36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8" name="Google Shape;1828;p36"/>
          <p:cNvSpPr/>
          <p:nvPr/>
        </p:nvSpPr>
        <p:spPr>
          <a:xfrm>
            <a:off x="147052" y="1095056"/>
            <a:ext cx="2061000" cy="15036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Fuzzy Logic System</a:t>
            </a:r>
            <a:endParaRPr dirty="0"/>
          </a:p>
        </p:txBody>
      </p:sp>
      <p:sp>
        <p:nvSpPr>
          <p:cNvPr id="1831" name="Google Shape;1831;p36"/>
          <p:cNvSpPr txBox="1"/>
          <p:nvPr/>
        </p:nvSpPr>
        <p:spPr>
          <a:xfrm>
            <a:off x="837510" y="716394"/>
            <a:ext cx="20610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Inputs</a:t>
            </a:r>
            <a:endParaRPr sz="1800" b="1" dirty="0"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4" name="Google Shape;1834;p36"/>
          <p:cNvSpPr txBox="1"/>
          <p:nvPr/>
        </p:nvSpPr>
        <p:spPr>
          <a:xfrm>
            <a:off x="6331160" y="711775"/>
            <a:ext cx="20610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Outputs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6" name="Google Shape;1836;p36"/>
          <p:cNvSpPr/>
          <p:nvPr/>
        </p:nvSpPr>
        <p:spPr>
          <a:xfrm>
            <a:off x="618802" y="1321481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36"/>
          <p:cNvSpPr txBox="1"/>
          <p:nvPr/>
        </p:nvSpPr>
        <p:spPr>
          <a:xfrm>
            <a:off x="761002" y="1226681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Spoken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8" name="Google Shape;1838;p36"/>
          <p:cNvSpPr/>
          <p:nvPr/>
        </p:nvSpPr>
        <p:spPr>
          <a:xfrm>
            <a:off x="618802" y="1762906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6"/>
          <p:cNvSpPr txBox="1"/>
          <p:nvPr/>
        </p:nvSpPr>
        <p:spPr>
          <a:xfrm>
            <a:off x="761002" y="1668106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Written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0" name="Google Shape;1840;p36"/>
          <p:cNvSpPr/>
          <p:nvPr/>
        </p:nvSpPr>
        <p:spPr>
          <a:xfrm>
            <a:off x="618802" y="2204331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6"/>
          <p:cNvSpPr txBox="1"/>
          <p:nvPr/>
        </p:nvSpPr>
        <p:spPr>
          <a:xfrm>
            <a:off x="761002" y="2109531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Compre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2" name="Google Shape;1842;p36"/>
          <p:cNvSpPr/>
          <p:nvPr/>
        </p:nvSpPr>
        <p:spPr>
          <a:xfrm>
            <a:off x="6815064" y="1082206"/>
            <a:ext cx="2061000" cy="1503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36"/>
          <p:cNvSpPr/>
          <p:nvPr/>
        </p:nvSpPr>
        <p:spPr>
          <a:xfrm>
            <a:off x="7286814" y="1308631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36"/>
          <p:cNvSpPr txBox="1"/>
          <p:nvPr/>
        </p:nvSpPr>
        <p:spPr>
          <a:xfrm>
            <a:off x="7429014" y="1213831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Level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5" name="Google Shape;1845;p36"/>
          <p:cNvSpPr/>
          <p:nvPr/>
        </p:nvSpPr>
        <p:spPr>
          <a:xfrm>
            <a:off x="7286814" y="1750056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36"/>
          <p:cNvSpPr txBox="1"/>
          <p:nvPr/>
        </p:nvSpPr>
        <p:spPr>
          <a:xfrm>
            <a:off x="7429014" y="1655256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Class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7" name="Google Shape;1847;p36"/>
          <p:cNvSpPr/>
          <p:nvPr/>
        </p:nvSpPr>
        <p:spPr>
          <a:xfrm>
            <a:off x="7286814" y="2191481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36"/>
          <p:cNvSpPr txBox="1"/>
          <p:nvPr/>
        </p:nvSpPr>
        <p:spPr>
          <a:xfrm>
            <a:off x="7429014" y="2096681"/>
            <a:ext cx="144705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Close_To_Lev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849" name="Google Shape;1849;p36"/>
          <p:cNvCxnSpPr>
            <a:stCxn id="1828" idx="3"/>
            <a:endCxn id="1826" idx="2"/>
          </p:cNvCxnSpPr>
          <p:nvPr/>
        </p:nvCxnSpPr>
        <p:spPr>
          <a:xfrm>
            <a:off x="2208052" y="1846856"/>
            <a:ext cx="1696585" cy="103259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7" name="Google Shape;1828;p36"/>
          <p:cNvSpPr/>
          <p:nvPr/>
        </p:nvSpPr>
        <p:spPr>
          <a:xfrm>
            <a:off x="163847" y="3083875"/>
            <a:ext cx="2061000" cy="199737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836;p36"/>
          <p:cNvSpPr/>
          <p:nvPr/>
        </p:nvSpPr>
        <p:spPr>
          <a:xfrm>
            <a:off x="635597" y="3310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837;p36"/>
          <p:cNvSpPr txBox="1"/>
          <p:nvPr/>
        </p:nvSpPr>
        <p:spPr>
          <a:xfrm>
            <a:off x="777797" y="3215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MSHF 1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0" name="Google Shape;1838;p36"/>
          <p:cNvSpPr/>
          <p:nvPr/>
        </p:nvSpPr>
        <p:spPr>
          <a:xfrm>
            <a:off x="635597" y="3751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839;p36"/>
          <p:cNvSpPr txBox="1"/>
          <p:nvPr/>
        </p:nvSpPr>
        <p:spPr>
          <a:xfrm>
            <a:off x="777797" y="3656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MSHF </a:t>
            </a:r>
            <a:r>
              <a:rPr lang="fr-FR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lang="fr-FR"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" name="Google Shape;1840;p36"/>
          <p:cNvSpPr/>
          <p:nvPr/>
        </p:nvSpPr>
        <p:spPr>
          <a:xfrm>
            <a:off x="635597" y="4193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841;p36"/>
          <p:cNvSpPr txBox="1"/>
          <p:nvPr/>
        </p:nvSpPr>
        <p:spPr>
          <a:xfrm>
            <a:off x="777797" y="4098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MSHF </a:t>
            </a:r>
            <a:r>
              <a:rPr lang="fr-FR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lang="fr-FR"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" name="Google Shape;1838;p36"/>
          <p:cNvSpPr/>
          <p:nvPr/>
        </p:nvSpPr>
        <p:spPr>
          <a:xfrm>
            <a:off x="635597" y="4583976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839;p36"/>
          <p:cNvSpPr txBox="1"/>
          <p:nvPr/>
        </p:nvSpPr>
        <p:spPr>
          <a:xfrm>
            <a:off x="777797" y="4489176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MSHF </a:t>
            </a:r>
            <a:r>
              <a:rPr lang="fr-FR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lang="fr-FR"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" name="Google Shape;1831;p36"/>
          <p:cNvSpPr txBox="1"/>
          <p:nvPr/>
        </p:nvSpPr>
        <p:spPr>
          <a:xfrm>
            <a:off x="580069" y="2688287"/>
            <a:ext cx="20610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M,Ship,Func</a:t>
            </a:r>
            <a:endParaRPr sz="1800" b="1" dirty="0"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7" name="Google Shape;1849;p36"/>
          <p:cNvCxnSpPr>
            <a:stCxn id="67" idx="3"/>
          </p:cNvCxnSpPr>
          <p:nvPr/>
        </p:nvCxnSpPr>
        <p:spPr>
          <a:xfrm flipV="1">
            <a:off x="2224847" y="3055928"/>
            <a:ext cx="1698898" cy="102663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0" name="Google Shape;1849;p36"/>
          <p:cNvCxnSpPr>
            <a:stCxn id="1837" idx="3"/>
            <a:endCxn id="69" idx="3"/>
          </p:cNvCxnSpPr>
          <p:nvPr/>
        </p:nvCxnSpPr>
        <p:spPr>
          <a:xfrm>
            <a:off x="1791502" y="1392581"/>
            <a:ext cx="16795" cy="1988819"/>
          </a:xfrm>
          <a:prstGeom prst="curvedConnector3">
            <a:avLst>
              <a:gd name="adj1" fmla="val 16426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3" name="Google Shape;1849;p36"/>
          <p:cNvCxnSpPr>
            <a:stCxn id="1839" idx="3"/>
            <a:endCxn id="71" idx="3"/>
          </p:cNvCxnSpPr>
          <p:nvPr/>
        </p:nvCxnSpPr>
        <p:spPr>
          <a:xfrm>
            <a:off x="1791502" y="1834006"/>
            <a:ext cx="16795" cy="1988819"/>
          </a:xfrm>
          <a:prstGeom prst="curvedConnector3">
            <a:avLst>
              <a:gd name="adj1" fmla="val 14611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6" name="Google Shape;1849;p36"/>
          <p:cNvCxnSpPr>
            <a:stCxn id="1841" idx="3"/>
            <a:endCxn id="73" idx="3"/>
          </p:cNvCxnSpPr>
          <p:nvPr/>
        </p:nvCxnSpPr>
        <p:spPr>
          <a:xfrm>
            <a:off x="1791502" y="2275431"/>
            <a:ext cx="16795" cy="1988819"/>
          </a:xfrm>
          <a:prstGeom prst="curvedConnector3">
            <a:avLst>
              <a:gd name="adj1" fmla="val 14611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1" name="Google Shape;1849;p36"/>
          <p:cNvCxnSpPr>
            <a:stCxn id="1842" idx="1"/>
            <a:endCxn id="1827" idx="6"/>
          </p:cNvCxnSpPr>
          <p:nvPr/>
        </p:nvCxnSpPr>
        <p:spPr>
          <a:xfrm rot="10800000" flipV="1">
            <a:off x="5847062" y="1834006"/>
            <a:ext cx="968002" cy="2607544"/>
          </a:xfrm>
          <a:prstGeom prst="curvedConnector3">
            <a:avLst>
              <a:gd name="adj1" fmla="val 374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0" name="Google Shape;1842;p36"/>
          <p:cNvSpPr/>
          <p:nvPr/>
        </p:nvSpPr>
        <p:spPr>
          <a:xfrm>
            <a:off x="6819732" y="3577645"/>
            <a:ext cx="2061000" cy="1503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843;p36"/>
          <p:cNvSpPr/>
          <p:nvPr/>
        </p:nvSpPr>
        <p:spPr>
          <a:xfrm>
            <a:off x="7291482" y="380407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844;p36"/>
          <p:cNvSpPr txBox="1"/>
          <p:nvPr/>
        </p:nvSpPr>
        <p:spPr>
          <a:xfrm>
            <a:off x="7433682" y="370927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MSHF 1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" name="Google Shape;1845;p36"/>
          <p:cNvSpPr/>
          <p:nvPr/>
        </p:nvSpPr>
        <p:spPr>
          <a:xfrm>
            <a:off x="7291482" y="424549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846;p36"/>
          <p:cNvSpPr txBox="1"/>
          <p:nvPr/>
        </p:nvSpPr>
        <p:spPr>
          <a:xfrm>
            <a:off x="7433682" y="415069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MSHF </a:t>
            </a:r>
            <a:r>
              <a:rPr lang="fr-FR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lang="fr-FR"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" name="Google Shape;1847;p36"/>
          <p:cNvSpPr/>
          <p:nvPr/>
        </p:nvSpPr>
        <p:spPr>
          <a:xfrm>
            <a:off x="7291482" y="468692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848;p36"/>
          <p:cNvSpPr txBox="1"/>
          <p:nvPr/>
        </p:nvSpPr>
        <p:spPr>
          <a:xfrm>
            <a:off x="7433682" y="4592120"/>
            <a:ext cx="144705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MSHF </a:t>
            </a:r>
            <a:r>
              <a:rPr lang="fr-FR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lang="fr-FR"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24" name="Google Shape;1849;p36"/>
          <p:cNvCxnSpPr>
            <a:stCxn id="1845" idx="2"/>
            <a:endCxn id="113" idx="2"/>
          </p:cNvCxnSpPr>
          <p:nvPr/>
        </p:nvCxnSpPr>
        <p:spPr>
          <a:xfrm rot="10800000" flipH="1" flipV="1">
            <a:off x="7286814" y="1821155"/>
            <a:ext cx="4668" cy="2495439"/>
          </a:xfrm>
          <a:prstGeom prst="curvedConnector3">
            <a:avLst>
              <a:gd name="adj1" fmla="val -772665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5" name="Google Shape;1849;p36"/>
          <p:cNvCxnSpPr>
            <a:stCxn id="110" idx="1"/>
          </p:cNvCxnSpPr>
          <p:nvPr/>
        </p:nvCxnSpPr>
        <p:spPr>
          <a:xfrm rot="10800000" flipV="1">
            <a:off x="5865602" y="4329444"/>
            <a:ext cx="954130" cy="31197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8" name="Google Shape;1849;p36"/>
          <p:cNvCxnSpPr>
            <a:stCxn id="110" idx="0"/>
          </p:cNvCxnSpPr>
          <p:nvPr/>
        </p:nvCxnSpPr>
        <p:spPr>
          <a:xfrm rot="16200000" flipV="1">
            <a:off x="6073797" y="1801209"/>
            <a:ext cx="852767" cy="2700105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9" grpId="0"/>
      <p:bldP spid="1836" grpId="0" animBg="1"/>
      <p:bldP spid="1837" grpId="0"/>
      <p:bldP spid="1838" grpId="0" animBg="1"/>
      <p:bldP spid="1839" grpId="0"/>
      <p:bldP spid="1840" grpId="0" animBg="1"/>
      <p:bldP spid="1841" grpId="0"/>
      <p:bldP spid="1842" grpId="0" animBg="1"/>
      <p:bldP spid="1843" grpId="0" animBg="1"/>
      <p:bldP spid="1844" grpId="0"/>
      <p:bldP spid="1845" grpId="0" animBg="1"/>
      <p:bldP spid="1846" grpId="0"/>
      <p:bldP spid="1847" grpId="0" animBg="1"/>
      <p:bldP spid="1848" grpId="0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110" grpId="0" animBg="1"/>
      <p:bldP spid="111" grpId="0" animBg="1"/>
      <p:bldP spid="112" grpId="0"/>
      <p:bldP spid="113" grpId="0" animBg="1"/>
      <p:bldP spid="114" grpId="0"/>
      <p:bldP spid="115" grpId="0" animBg="1"/>
      <p:bldP spid="116" grpId="0"/>
    </p:bldLst>
  </p:timing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1235</Words>
  <Application>Microsoft Office PowerPoint</Application>
  <PresentationFormat>Affichage à l'écran (16:9)</PresentationFormat>
  <Paragraphs>179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Roboto</vt:lpstr>
      <vt:lpstr>Arial</vt:lpstr>
      <vt:lpstr>Fira Sans Extra Condensed</vt:lpstr>
      <vt:lpstr>Fira Sans Extra Condensed SemiBold</vt:lpstr>
      <vt:lpstr>Machine Learning Infographics by Slidesgo</vt:lpstr>
      <vt:lpstr>Evaluating French Language Proficiency with Fuzzy Logic</vt:lpstr>
      <vt:lpstr>OVERVIEW</vt:lpstr>
      <vt:lpstr>Methodology</vt:lpstr>
      <vt:lpstr>Specifications of the experts</vt:lpstr>
      <vt:lpstr>Fuzzy System</vt:lpstr>
      <vt:lpstr>User interface design</vt:lpstr>
      <vt:lpstr>User interface design</vt:lpstr>
      <vt:lpstr>Integration of our fuzzy system with GUI</vt:lpstr>
      <vt:lpstr>Fuzzy Logic System</vt:lpstr>
      <vt:lpstr>The Centroid method </vt:lpstr>
      <vt:lpstr>Rules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French Language Proficiency with Fuzzy Logic</dc:title>
  <dc:creator>IMHAMED BOUJEMAA</dc:creator>
  <cp:lastModifiedBy>IMHAMED BOUJEMAA</cp:lastModifiedBy>
  <cp:revision>41</cp:revision>
  <dcterms:modified xsi:type="dcterms:W3CDTF">2023-01-23T10:25:20Z</dcterms:modified>
</cp:coreProperties>
</file>