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4147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90" r:id="rId29"/>
    <p:sldId id="285" r:id="rId30"/>
    <p:sldId id="284" r:id="rId31"/>
    <p:sldId id="286" r:id="rId32"/>
    <p:sldId id="291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id="{E9BB89F0-FE39-4731-8887-870DB5C681FB}" name="기본 구역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  <p14:section id="{20C55135-63ED-4461-B740-8293720BB829}" name="LCS">
          <p14:sldIdLst>
            <p14:sldId id="263"/>
            <p14:sldId id="265"/>
            <p14:sldId id="266"/>
            <p14:sldId id="267"/>
          </p14:sldIdLst>
        </p14:section>
        <p14:section id="{42160DFB-BCB0-41B4-908B-91EFD7965512}" name="최단 거리">
          <p14:sldIdLst>
            <p14:sldId id="268"/>
            <p14:sldId id="269"/>
            <p14:sldId id="270"/>
            <p14:sldId id="271"/>
            <p14:sldId id="272"/>
            <p14:sldId id="273"/>
            <p14:sldId id="274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id="{31A8201C-F875-4AB0-9A3F-8DAE9B7ABD61}" name="다양한 동적계획법의 활용">
          <p14:sldIdLst>
            <p14:sldId id="283"/>
            <p14:sldId id="290"/>
            <p14:sldId id="285"/>
            <p14:sldId id="284"/>
            <p14:sldId id="286"/>
            <p14:sldId id="291"/>
          </p14:sldIdLst>
        </p14:section>
      </p14:sectionLst>
    </p:ext>
  </p:extLst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25408"/>
    <p:restoredTop sz="76297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presProps" Target="presProps.xml"  /><Relationship Id="rId35" Type="http://schemas.openxmlformats.org/officeDocument/2006/relationships/viewProps" Target="viewProps.xml"  /><Relationship Id="rId36" Type="http://schemas.openxmlformats.org/officeDocument/2006/relationships/theme" Target="theme/theme1.xml"  /><Relationship Id="rId37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2022-01-19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2022-01-12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2022-01-12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2022-01-12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2022-01-12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2022-01-12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2022-01-12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2022-01-12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2022-01-12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2022-01-12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2022-01-12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2022-01-12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2022-01-12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Pr shadeToTitle="0">
        <a:gradFill flip="xy" rotWithShape="1">
          <a:gsLst>
            <a:gs pos="0">
              <a:srgbClr val="f0f0f0">
                <a:alpha val="100000"/>
              </a:srgbClr>
            </a:gs>
            <a:gs pos="100000">
              <a:srgbClr val="e0e0e0">
                <a:alpha val="100000"/>
              </a:srgbClr>
            </a:gs>
          </a:gsLst>
          <a:path path="circle">
            <a:fillToRect l="100000" t="100000"/>
          </a:path>
          <a:tileRect r="-100000" b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2022-01-12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8" r:id="rId1"/>
    <p:sldLayoutId id="2147484109" r:id="rId2"/>
    <p:sldLayoutId id="2147484110" r:id="rId3"/>
    <p:sldLayoutId id="2147484111" r:id="rId4"/>
    <p:sldLayoutId id="2147484112" r:id="rId5"/>
    <p:sldLayoutId id="2147484113" r:id="rId6"/>
    <p:sldLayoutId id="2147484114" r:id="rId7"/>
    <p:sldLayoutId id="2147484115" r:id="rId8"/>
    <p:sldLayoutId id="2147484116" r:id="rId9"/>
    <p:sldLayoutId id="2147484117" r:id="rId10"/>
    <p:sldLayoutId id="2147484118" r:id="rId11"/>
    <p:sldLayoutId id="2147484119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6.gif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7.gif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8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.jpe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8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9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0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1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2.gif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3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4.png"  /><Relationship Id="rId3" Type="http://schemas.openxmlformats.org/officeDocument/2006/relationships/image" Target="../media/image5.gif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401" y="2130425"/>
            <a:ext cx="10363198" cy="1470025"/>
          </a:xfrm>
        </p:spPr>
        <p:txBody>
          <a:bodyPr/>
          <a:lstStyle/>
          <a:p>
            <a:pPr>
              <a:defRPr/>
            </a:pPr>
            <a:r>
              <a:rPr lang="en-US" altLang="ko-KR">
                <a:latin typeface="ACC어린이가을담은"/>
                <a:ea typeface="ACC어린이가을담은"/>
              </a:rPr>
              <a:t>DP</a:t>
            </a:r>
            <a:r>
              <a:rPr lang="ko-KR" altLang="en-US">
                <a:latin typeface="ACC어린이가을담은"/>
                <a:ea typeface="ACC어린이가을담은"/>
              </a:rPr>
              <a:t> </a:t>
            </a:r>
            <a:r>
              <a:rPr lang="en-US" altLang="ko-KR">
                <a:latin typeface="ACC어린이가을담은"/>
                <a:ea typeface="ACC어린이가을담은"/>
              </a:rPr>
              <a:t>Algorithm</a:t>
            </a:r>
            <a:endParaRPr lang="en-US" altLang="ko-KR">
              <a:latin typeface="ACC어린이가을담은"/>
              <a:ea typeface="ACC어린이가을담은"/>
            </a:endParaRPr>
          </a:p>
        </p:txBody>
      </p:sp>
      <p:sp>
        <p:nvSpPr>
          <p:cNvPr id="4" name="제목 1"/>
          <p:cNvSpPr/>
          <p:nvPr/>
        </p:nvSpPr>
        <p:spPr>
          <a:xfrm>
            <a:off x="6323772" y="5124277"/>
            <a:ext cx="5181599" cy="73501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2021.01.19 ImHoJeong</a:t>
            </a:r>
            <a:endPara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19826" y="5491783"/>
            <a:ext cx="609685" cy="738290"/>
          </a:xfrm>
          <a:prstGeom prst="ellipse">
            <a:avLst/>
          </a:prstGeom>
        </p:spPr>
      </p:pic>
      <p:sp>
        <p:nvSpPr>
          <p:cNvPr id="7" name="제목 1"/>
          <p:cNvSpPr/>
          <p:nvPr/>
        </p:nvSpPr>
        <p:spPr>
          <a:xfrm>
            <a:off x="1729511" y="5491783"/>
            <a:ext cx="2163436" cy="735012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IMHOJEONG</a:t>
            </a:r>
            <a:endPara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/>
          <p:nvPr/>
        </p:nvSpPr>
        <p:spPr>
          <a:xfrm>
            <a:off x="3795781" y="412153"/>
            <a:ext cx="4600437" cy="735012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10000"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7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가장 긴 공통 부속 문자열</a:t>
            </a:r>
            <a:r>
              <a:rPr xmlns:mc="http://schemas.openxmlformats.org/markup-compatibility/2006" xmlns:hp="http://schemas.haansoft.com/office/presentation/8.0" kumimoji="0" lang="en-US" altLang="ko-KR" sz="37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(LCS)</a:t>
            </a:r>
            <a:endParaRPr xmlns:mc="http://schemas.openxmlformats.org/markup-compatibility/2006" xmlns:hp="http://schemas.haansoft.com/office/presentation/8.0" kumimoji="0" lang="en-US" altLang="ko-KR" sz="37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p:sp>
        <p:nvSpPr>
          <p:cNvPr id="5" name="제목 1"/>
          <p:cNvSpPr/>
          <p:nvPr/>
        </p:nvSpPr>
        <p:spPr>
          <a:xfrm>
            <a:off x="474869" y="3197997"/>
            <a:ext cx="11242260" cy="462005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10000"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주어진 여러 개의 문자열 모두의 부분문자열이 되는 문자열들 중에 가장 긴 것을 찾는 문제</a:t>
            </a:r>
            <a:endPara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p:sp>
        <p:nvSpPr>
          <p:cNvPr id="7" name="제목 1"/>
          <p:cNvSpPr/>
          <p:nvPr/>
        </p:nvSpPr>
        <p:spPr>
          <a:xfrm>
            <a:off x="474869" y="4459185"/>
            <a:ext cx="11242260" cy="184802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3700" b="1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p:sp>
        <p:nvSpPr>
          <p:cNvPr id="8" name="제목 1"/>
          <p:cNvSpPr/>
          <p:nvPr/>
        </p:nvSpPr>
        <p:spPr>
          <a:xfrm>
            <a:off x="474870" y="4459185"/>
            <a:ext cx="11242260" cy="184802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3700" b="1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p:sp>
        <p:nvSpPr>
          <p:cNvPr id="19" name="제목 1"/>
          <p:cNvSpPr/>
          <p:nvPr/>
        </p:nvSpPr>
        <p:spPr>
          <a:xfrm>
            <a:off x="2667276" y="1653568"/>
            <a:ext cx="6857448" cy="735012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7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Longest Common Substring</a:t>
            </a:r>
            <a:endParaRPr xmlns:mc="http://schemas.openxmlformats.org/markup-compatibility/2006" xmlns:hp="http://schemas.haansoft.com/office/presentation/8.0" kumimoji="0" lang="en-US" altLang="ko-KR" sz="37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/>
          <p:nvPr/>
        </p:nvSpPr>
        <p:spPr>
          <a:xfrm>
            <a:off x="3795781" y="412153"/>
            <a:ext cx="4600437" cy="735012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10000"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7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편집 거리</a:t>
            </a:r>
            <a:r>
              <a:rPr xmlns:mc="http://schemas.openxmlformats.org/markup-compatibility/2006" xmlns:hp="http://schemas.haansoft.com/office/presentation/8.0" kumimoji="0" lang="en-US" altLang="ko-KR" sz="37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(Edit Distance)</a:t>
            </a:r>
            <a:endParaRPr xmlns:mc="http://schemas.openxmlformats.org/markup-compatibility/2006" xmlns:hp="http://schemas.haansoft.com/office/presentation/8.0" kumimoji="0" lang="en-US" altLang="ko-KR" sz="37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p:sp>
        <p:nvSpPr>
          <p:cNvPr id="5" name="제목 1"/>
          <p:cNvSpPr/>
          <p:nvPr/>
        </p:nvSpPr>
        <p:spPr>
          <a:xfrm>
            <a:off x="474870" y="1946348"/>
            <a:ext cx="11242260" cy="462005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10000"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많은 문자열 알고리즘이 동적 계획법을 활용함 </a:t>
            </a:r>
            <a:endPara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p:sp>
        <p:nvSpPr>
          <p:cNvPr id="7" name="제목 1"/>
          <p:cNvSpPr/>
          <p:nvPr/>
        </p:nvSpPr>
        <p:spPr>
          <a:xfrm>
            <a:off x="474869" y="4459185"/>
            <a:ext cx="11242260" cy="184802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3700" b="1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p:sp>
        <p:nvSpPr>
          <p:cNvPr id="8" name="제목 1"/>
          <p:cNvSpPr/>
          <p:nvPr/>
        </p:nvSpPr>
        <p:spPr>
          <a:xfrm>
            <a:off x="474870" y="4459185"/>
            <a:ext cx="11242260" cy="184802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3700" b="1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p:sp>
        <p:nvSpPr>
          <p:cNvPr id="18" name="제목 1"/>
          <p:cNvSpPr/>
          <p:nvPr/>
        </p:nvSpPr>
        <p:spPr>
          <a:xfrm>
            <a:off x="474870" y="2966994"/>
            <a:ext cx="11242260" cy="149219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10000"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한 문자열을 다른 문자열로 변환하는 데 필요한 최소 작업 수를 계산해 </a:t>
            </a:r>
            <a:endPara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두 문자열이 서로 얼마나 다른지를 수량화하는 방법 </a:t>
            </a:r>
            <a:endPara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1530212" y="6203673"/>
            <a:ext cx="9131576" cy="3666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latin typeface="ACC어린이가을담은"/>
                <a:ea typeface="ACC어린이가을담은"/>
              </a:rPr>
              <a:t>참고 </a:t>
            </a:r>
            <a:r>
              <a:rPr lang="en-US" altLang="ko-KR">
                <a:latin typeface="ACC어린이가을담은"/>
                <a:ea typeface="ACC어린이가을담은"/>
              </a:rPr>
              <a:t>: https://en.wikipedia.org/wiki/Edit_distance </a:t>
            </a:r>
            <a:endParaRPr lang="en-US" altLang="ko-KR">
              <a:latin typeface="ACC어린이가을담은"/>
              <a:ea typeface="ACC어린이가을담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/>
          <p:nvPr/>
        </p:nvSpPr>
        <p:spPr>
          <a:xfrm>
            <a:off x="1890782" y="3061493"/>
            <a:ext cx="8410436" cy="73501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000" i="0" u="none" strike="noStrike" kern="1200" cap="none" spc="0" normalizeH="0" baseline="0" mc:Ignorable="hp" hp:hslEmbossed="0">
                <a:solidFill>
                  <a:srgbClr val="ff0000"/>
                </a:solidFill>
                <a:latin typeface="ACC어린이가을담은"/>
                <a:ea typeface="ACC어린이가을담은"/>
              </a:rPr>
              <a:t>하나의 알고리즘도 다양한 관점으로 볼 수 있다</a:t>
            </a:r>
            <a:endParaRPr xmlns:mc="http://schemas.openxmlformats.org/markup-compatibility/2006" xmlns:hp="http://schemas.haansoft.com/office/presentation/8.0" kumimoji="0" lang="ko-KR" altLang="en-US" sz="4000" i="0" u="none" strike="noStrike" kern="1200" cap="none" spc="0" normalizeH="0" baseline="0" mc:Ignorable="hp" hp:hslEmbossed="0">
              <a:solidFill>
                <a:srgbClr val="ff0000"/>
              </a:solidFill>
              <a:latin typeface="ACC어린이가을담은"/>
              <a:ea typeface="ACC어린이가을담은"/>
            </a:endParaRPr>
          </a:p>
        </p:txBody>
      </p:sp>
      <p:sp>
        <p:nvSpPr>
          <p:cNvPr id="7" name="제목 1"/>
          <p:cNvSpPr/>
          <p:nvPr/>
        </p:nvSpPr>
        <p:spPr>
          <a:xfrm>
            <a:off x="474869" y="4459185"/>
            <a:ext cx="11242260" cy="184802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3700" b="1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p:sp>
        <p:nvSpPr>
          <p:cNvPr id="8" name="제목 1"/>
          <p:cNvSpPr/>
          <p:nvPr/>
        </p:nvSpPr>
        <p:spPr>
          <a:xfrm>
            <a:off x="474870" y="4459185"/>
            <a:ext cx="11242260" cy="184802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3700" b="1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/>
          <p:nvPr/>
        </p:nvSpPr>
        <p:spPr>
          <a:xfrm>
            <a:off x="1745836" y="412153"/>
            <a:ext cx="8410436" cy="735012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10000"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7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다익스트라 알고리즘</a:t>
            </a:r>
            <a:r>
              <a:rPr xmlns:mc="http://schemas.openxmlformats.org/markup-compatibility/2006" xmlns:hp="http://schemas.haansoft.com/office/presentation/8.0" kumimoji="0" lang="en-US" altLang="ko-KR" sz="37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(Dijkstra`s Algorithm)</a:t>
            </a:r>
            <a:endParaRPr xmlns:mc="http://schemas.openxmlformats.org/markup-compatibility/2006" xmlns:hp="http://schemas.haansoft.com/office/presentation/8.0" kumimoji="0" lang="en-US" altLang="ko-KR" sz="37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p:sp>
        <p:nvSpPr>
          <p:cNvPr id="5" name="제목 1"/>
          <p:cNvSpPr/>
          <p:nvPr/>
        </p:nvSpPr>
        <p:spPr>
          <a:xfrm>
            <a:off x="4595468" y="1946349"/>
            <a:ext cx="7121662" cy="462005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10000"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로봇 모션 계획 문제</a:t>
            </a:r>
            <a:endPara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p:sp>
        <p:nvSpPr>
          <p:cNvPr id="7" name="제목 1"/>
          <p:cNvSpPr/>
          <p:nvPr/>
        </p:nvSpPr>
        <p:spPr>
          <a:xfrm>
            <a:off x="474869" y="4459185"/>
            <a:ext cx="11242260" cy="184802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3700" b="1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p:sp>
        <p:nvSpPr>
          <p:cNvPr id="8" name="제목 1"/>
          <p:cNvSpPr/>
          <p:nvPr/>
        </p:nvSpPr>
        <p:spPr>
          <a:xfrm>
            <a:off x="474870" y="4459185"/>
            <a:ext cx="11242260" cy="184802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3700" b="1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p:sp>
        <p:nvSpPr>
          <p:cNvPr id="18" name="제목 1"/>
          <p:cNvSpPr/>
          <p:nvPr/>
        </p:nvSpPr>
        <p:spPr>
          <a:xfrm>
            <a:off x="4595468" y="2966994"/>
            <a:ext cx="7121662" cy="462005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10000"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주어진 두 개의 꼭짓점 </a:t>
            </a: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P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와 </a:t>
            </a: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Q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 사이의 최소 거리를 가지는 경로는</a:t>
            </a: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?</a:t>
            </a:r>
            <a:endPara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p:sp>
        <p:nvSpPr>
          <p:cNvPr id="19" name="제목 1"/>
          <p:cNvSpPr/>
          <p:nvPr/>
        </p:nvSpPr>
        <p:spPr>
          <a:xfrm>
            <a:off x="4595468" y="3753842"/>
            <a:ext cx="7121662" cy="1629354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10000"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R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이 </a:t>
            </a: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P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에서 </a:t>
            </a: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Q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로 가는 최단 경로에 있는 꼭짓점이라면</a:t>
            </a: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,</a:t>
            </a:r>
            <a:endPara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이 경로는 마찬가지로 </a:t>
            </a: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R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까지 가는 최단 경로라는 사실을 이용</a:t>
            </a:r>
            <a:endPara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p:sp>
        <p:nvSpPr>
          <p:cNvPr id="21" name="제목 1"/>
          <p:cNvSpPr/>
          <p:nvPr/>
        </p:nvSpPr>
        <p:spPr>
          <a:xfrm>
            <a:off x="4595468" y="5228646"/>
            <a:ext cx="7121662" cy="1629354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10000"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네트워크 라우팅 프로토콜</a:t>
            </a: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(IS-IS, OSPF)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에서 주로 이용</a:t>
            </a:r>
            <a:endPara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p:pic>
        <p:nvPicPr>
          <p:cNvPr id="2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74870" y="1656271"/>
            <a:ext cx="4195141" cy="41951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/>
          <p:nvPr/>
        </p:nvSpPr>
        <p:spPr>
          <a:xfrm>
            <a:off x="1745836" y="412153"/>
            <a:ext cx="8410436" cy="735012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10000"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7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다익스트라 알고리즘</a:t>
            </a:r>
            <a:r>
              <a:rPr xmlns:mc="http://schemas.openxmlformats.org/markup-compatibility/2006" xmlns:hp="http://schemas.haansoft.com/office/presentation/8.0" kumimoji="0" lang="en-US" altLang="ko-KR" sz="37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(Dijkstra`s Algorithm)</a:t>
            </a:r>
            <a:endParaRPr xmlns:mc="http://schemas.openxmlformats.org/markup-compatibility/2006" xmlns:hp="http://schemas.haansoft.com/office/presentation/8.0" kumimoji="0" lang="en-US" altLang="ko-KR" sz="37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p:sp>
        <p:nvSpPr>
          <p:cNvPr id="5" name="제목 1"/>
          <p:cNvSpPr/>
          <p:nvPr/>
        </p:nvSpPr>
        <p:spPr>
          <a:xfrm>
            <a:off x="4595468" y="1946349"/>
            <a:ext cx="7121662" cy="462005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2500"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동적 계획법의 관점 </a:t>
            </a: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 최적성의 원리를 최단 경로 문제의 맥락에서 해석한 것</a:t>
            </a:r>
            <a:endPara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p:sp>
        <p:nvSpPr>
          <p:cNvPr id="7" name="제목 1"/>
          <p:cNvSpPr/>
          <p:nvPr/>
        </p:nvSpPr>
        <p:spPr>
          <a:xfrm>
            <a:off x="474869" y="4459185"/>
            <a:ext cx="11242260" cy="184802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3700" b="1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p:sp>
        <p:nvSpPr>
          <p:cNvPr id="8" name="제목 1"/>
          <p:cNvSpPr/>
          <p:nvPr/>
        </p:nvSpPr>
        <p:spPr>
          <a:xfrm>
            <a:off x="474870" y="4459185"/>
            <a:ext cx="11242260" cy="184802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3700" b="1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p:sp>
        <p:nvSpPr>
          <p:cNvPr id="18" name="제목 1"/>
          <p:cNvSpPr/>
          <p:nvPr/>
        </p:nvSpPr>
        <p:spPr>
          <a:xfrm>
            <a:off x="4595468" y="2966994"/>
            <a:ext cx="7121662" cy="462005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10000"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주어진 두 개의 꼭짓점 </a:t>
            </a: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P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와 </a:t>
            </a: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Q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 사이의 최소 거리를 가지는 경로는</a:t>
            </a: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?</a:t>
            </a:r>
            <a:endPara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p:sp>
        <p:nvSpPr>
          <p:cNvPr id="19" name="제목 1"/>
          <p:cNvSpPr/>
          <p:nvPr/>
        </p:nvSpPr>
        <p:spPr>
          <a:xfrm>
            <a:off x="4595468" y="3753842"/>
            <a:ext cx="7121662" cy="1629354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10000"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R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이 </a:t>
            </a: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P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에서 </a:t>
            </a: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Q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로 가는 최단 경로에 있는 꼭짓점이라면</a:t>
            </a: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,</a:t>
            </a:r>
            <a:endPara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이 경로는 마찬가지로 </a:t>
            </a: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R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까지 가는 최단 경로라는 사실을 이용</a:t>
            </a:r>
            <a:endPara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p:pic>
        <p:nvPicPr>
          <p:cNvPr id="2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57502" y="2209268"/>
            <a:ext cx="3937966" cy="3089146"/>
          </a:xfrm>
          <a:prstGeom prst="rect">
            <a:avLst/>
          </a:prstGeom>
        </p:spPr>
      </p:pic>
      <p:sp>
        <p:nvSpPr>
          <p:cNvPr id="21" name="제목 1"/>
          <p:cNvSpPr/>
          <p:nvPr/>
        </p:nvSpPr>
        <p:spPr>
          <a:xfrm>
            <a:off x="4595468" y="5228646"/>
            <a:ext cx="7121662" cy="1629354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10000"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네트워크 라우팅 프로토콜</a:t>
            </a: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(IS-IS, OSPF)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에서 주로 이용</a:t>
            </a:r>
            <a:endPara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/>
          <p:nvPr/>
        </p:nvSpPr>
        <p:spPr>
          <a:xfrm>
            <a:off x="1745836" y="412153"/>
            <a:ext cx="8410436" cy="735012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10000"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7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다익스트라 알고리즘</a:t>
            </a:r>
            <a:r>
              <a:rPr xmlns:mc="http://schemas.openxmlformats.org/markup-compatibility/2006" xmlns:hp="http://schemas.haansoft.com/office/presentation/8.0" kumimoji="0" lang="en-US" altLang="ko-KR" sz="37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(Dijkstra`s Algorithm)</a:t>
            </a:r>
            <a:endParaRPr xmlns:mc="http://schemas.openxmlformats.org/markup-compatibility/2006" xmlns:hp="http://schemas.haansoft.com/office/presentation/8.0" kumimoji="0" lang="en-US" altLang="ko-KR" sz="37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p:sp>
        <p:nvSpPr>
          <p:cNvPr id="7" name="제목 1"/>
          <p:cNvSpPr/>
          <p:nvPr/>
        </p:nvSpPr>
        <p:spPr>
          <a:xfrm>
            <a:off x="474869" y="4459185"/>
            <a:ext cx="11242260" cy="184802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3700" b="1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p:sp>
        <p:nvSpPr>
          <p:cNvPr id="8" name="제목 1"/>
          <p:cNvSpPr/>
          <p:nvPr/>
        </p:nvSpPr>
        <p:spPr>
          <a:xfrm>
            <a:off x="474870" y="4459185"/>
            <a:ext cx="11242260" cy="184802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3700" b="1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p:sp>
        <p:nvSpPr>
          <p:cNvPr id="19" name="제목 1"/>
          <p:cNvSpPr/>
          <p:nvPr/>
        </p:nvSpPr>
        <p:spPr>
          <a:xfrm>
            <a:off x="4595468" y="1799646"/>
            <a:ext cx="7121662" cy="4507561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10000"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- 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각 교차로에는 현재까지의 최단 거리가 적힘</a:t>
            </a:r>
            <a:endPara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 현재 위치에서 이웃 교차로까지 </a:t>
            </a: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5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의 거리로 갈 수 있다면</a:t>
            </a: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?</a:t>
            </a:r>
            <a:endPara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이웃 교차로에는 </a:t>
            </a: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15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의 거리로 도착할 수 있음</a:t>
            </a:r>
            <a:endPara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➀ 왼쪽 교차로 </a:t>
            </a: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 이미 다른 경로를 통해 </a:t>
            </a: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13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의 거리로 도착 가능</a:t>
            </a:r>
            <a:endPara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➁ 가운데 교차로 </a:t>
            </a: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 방문하지 않은 교차로이므로 갱신</a:t>
            </a:r>
            <a:endPara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➂ 오른쪽 교차로 </a:t>
            </a: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 더 짧은 거리로 도착할 수 있으므로 갱신</a:t>
            </a:r>
            <a:endPara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p:pic>
        <p:nvPicPr>
          <p:cNvPr id="2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44680" y="2048627"/>
            <a:ext cx="3441717" cy="3410428"/>
          </a:xfrm>
          <a:prstGeom prst="rect">
            <a:avLst/>
          </a:prstGeom>
        </p:spPr>
      </p:pic>
      <p:sp>
        <p:nvSpPr>
          <p:cNvPr id="24" name=""/>
          <p:cNvSpPr txBox="1"/>
          <p:nvPr/>
        </p:nvSpPr>
        <p:spPr>
          <a:xfrm>
            <a:off x="844680" y="3429000"/>
            <a:ext cx="619401" cy="65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700">
                <a:solidFill>
                  <a:srgbClr val="000000"/>
                </a:solidFill>
                <a:ea typeface="ACC어린이가을담은"/>
              </a:rPr>
              <a:t>➀</a:t>
            </a:r>
            <a:endParaRPr lang="ko-KR" altLang="en-US" sz="3700">
              <a:solidFill>
                <a:srgbClr val="000000"/>
              </a:solidFill>
              <a:ea typeface="ACC어린이가을담은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1946137" y="2048627"/>
            <a:ext cx="619401" cy="65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700">
                <a:solidFill>
                  <a:srgbClr val="000000"/>
                </a:solidFill>
                <a:ea typeface="ACC어린이가을담은"/>
              </a:rPr>
              <a:t>➁</a:t>
            </a:r>
            <a:endParaRPr lang="ko-KR" altLang="en-US" sz="3700">
              <a:solidFill>
                <a:srgbClr val="000000"/>
              </a:solidFill>
              <a:ea typeface="ACC어린이가을담은"/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3666996" y="3727737"/>
            <a:ext cx="619401" cy="65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700">
                <a:solidFill>
                  <a:srgbClr val="000000"/>
                </a:solidFill>
                <a:ea typeface="ACC어린이가을담은"/>
              </a:rPr>
              <a:t>➂</a:t>
            </a:r>
            <a:endParaRPr lang="ko-KR" altLang="en-US" sz="3700">
              <a:solidFill>
                <a:srgbClr val="000000"/>
              </a:solidFill>
              <a:ea typeface="ACC어린이가을담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/>
          <p:nvPr/>
        </p:nvSpPr>
        <p:spPr>
          <a:xfrm>
            <a:off x="1745836" y="412153"/>
            <a:ext cx="8410436" cy="735012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10000"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7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다익스트라 알고리즘</a:t>
            </a:r>
            <a:r>
              <a:rPr xmlns:mc="http://schemas.openxmlformats.org/markup-compatibility/2006" xmlns:hp="http://schemas.haansoft.com/office/presentation/8.0" kumimoji="0" lang="en-US" altLang="ko-KR" sz="37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(Dijkstra`s Algorithm)</a:t>
            </a:r>
            <a:endParaRPr xmlns:mc="http://schemas.openxmlformats.org/markup-compatibility/2006" xmlns:hp="http://schemas.haansoft.com/office/presentation/8.0" kumimoji="0" lang="en-US" altLang="ko-KR" sz="37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p:sp>
        <p:nvSpPr>
          <p:cNvPr id="7" name="제목 1"/>
          <p:cNvSpPr/>
          <p:nvPr/>
        </p:nvSpPr>
        <p:spPr>
          <a:xfrm>
            <a:off x="474869" y="4459185"/>
            <a:ext cx="11242260" cy="184802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3700" b="1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p:sp>
        <p:nvSpPr>
          <p:cNvPr id="8" name="제목 1"/>
          <p:cNvSpPr/>
          <p:nvPr/>
        </p:nvSpPr>
        <p:spPr>
          <a:xfrm>
            <a:off x="474870" y="4459185"/>
            <a:ext cx="11242260" cy="184802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3700" b="1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p:sp>
        <p:nvSpPr>
          <p:cNvPr id="19" name="제목 1"/>
          <p:cNvSpPr/>
          <p:nvPr/>
        </p:nvSpPr>
        <p:spPr>
          <a:xfrm>
            <a:off x="4595468" y="1394591"/>
            <a:ext cx="7121662" cy="1070278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10000"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"/>
              <p:cNvSpPr/>
              <p:nvPr/>
            </p:nvSpPr>
            <p:spPr>
              <a:xfrm>
                <a:off x="10156272" y="680441"/>
                <a:ext cx="1266825" cy="4667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>
                          <a:latin typeface="Cambria Math"/>
                          <a:sym typeface="Cambria Math"/>
                        </a:rPr>
                        <m:t>Ο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(|</m:t>
                      </m:r>
                      <m:sSup>
                        <m:sSup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𝑣</m:t>
                          </m:r>
                        </m:e>
                        <m:sup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p>
                      </m:sSup>
                      <m:r>
                        <a:rPr sz="2000">
                          <a:latin typeface="Cambria Math"/>
                          <a:sym typeface="Cambria Math"/>
                        </a:rPr>
                        <m:t>|)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22" name=""/>
              <p:cNvSpPr txBox="1"/>
              <p:nvPr/>
            </p:nvSpPr>
            <p:spPr>
              <a:xfrm>
                <a:off x="10156272" y="680441"/>
                <a:ext cx="1266825" cy="46672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</p:sp>
        </mc:Fallback>
      </mc:AlternateContent>
      <p:sp>
        <p:nvSpPr>
          <p:cNvPr id="23" name=""/>
          <p:cNvSpPr txBox="1"/>
          <p:nvPr/>
        </p:nvSpPr>
        <p:spPr>
          <a:xfrm>
            <a:off x="1530212" y="6127970"/>
            <a:ext cx="9131576" cy="358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latin typeface="ACC어린이가을담은"/>
                <a:ea typeface="ACC어린이가을담은"/>
              </a:rPr>
              <a:t>참고 </a:t>
            </a:r>
            <a:r>
              <a:rPr lang="en-US" altLang="ko-KR">
                <a:latin typeface="ACC어린이가을담은"/>
                <a:ea typeface="ACC어린이가을담은"/>
              </a:rPr>
              <a:t>: </a:t>
            </a:r>
            <a:endParaRPr lang="en-US" altLang="ko-KR">
              <a:ea typeface="ACC어린이가을담은"/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774424" y="1605254"/>
            <a:ext cx="10942706" cy="650266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3700">
                <a:latin typeface="ACC어린이가을담은"/>
                <a:ea typeface="ACC어린이가을담은"/>
              </a:rPr>
              <a:t>edge relaxation : </a:t>
            </a:r>
            <a:r>
              <a:rPr lang="ko-KR" altLang="en-US" sz="3700">
                <a:latin typeface="ACC어린이가을담은"/>
                <a:ea typeface="ACC어린이가을담은"/>
              </a:rPr>
              <a:t>초기 거리 값을 부여하고</a:t>
            </a:r>
            <a:r>
              <a:rPr lang="en-US" altLang="ko-KR" sz="3700">
                <a:latin typeface="ACC어린이가을담은"/>
                <a:ea typeface="ACC어린이가을담은"/>
              </a:rPr>
              <a:t>,</a:t>
            </a:r>
            <a:r>
              <a:rPr lang="ko-KR" altLang="en-US" sz="3700">
                <a:latin typeface="ACC어린이가을담은"/>
                <a:ea typeface="ACC어린이가을담은"/>
              </a:rPr>
              <a:t> 단계를 거듭하여 개선</a:t>
            </a:r>
            <a:endParaRPr lang="ko-KR" altLang="en-US" sz="3700">
              <a:latin typeface="ACC어린이가을담은"/>
              <a:ea typeface="ACC어린이가을담은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5951054" y="2578445"/>
            <a:ext cx="5472044" cy="85055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500">
                <a:latin typeface="ACC어린이가을담은"/>
                <a:ea typeface="ACC어린이가을담은"/>
              </a:rPr>
              <a:t>1.</a:t>
            </a:r>
            <a:r>
              <a:rPr lang="ko-KR" altLang="en-US" sz="2500">
                <a:latin typeface="ACC어린이가을담은"/>
                <a:ea typeface="ACC어린이가을담은"/>
              </a:rPr>
              <a:t> 모든 꼭짓점을 미방문 상태로 표시 </a:t>
            </a:r>
            <a:endParaRPr lang="ko-KR" altLang="en-US" sz="2500">
              <a:latin typeface="ACC어린이가을담은"/>
              <a:ea typeface="ACC어린이가을담은"/>
            </a:endParaRPr>
          </a:p>
          <a:p>
            <a:pPr algn="ctr">
              <a:defRPr/>
            </a:pPr>
            <a:r>
              <a:rPr lang="en-US" altLang="ko-KR" sz="2500">
                <a:latin typeface="ACC어린이가을담은"/>
                <a:ea typeface="ACC어린이가을담은"/>
              </a:rPr>
              <a:t>-</a:t>
            </a:r>
            <a:r>
              <a:rPr lang="ko-KR" altLang="en-US" sz="2500">
                <a:latin typeface="ACC어린이가을담은"/>
                <a:ea typeface="ACC어린이가을담은"/>
              </a:rPr>
              <a:t> 모든 미방문 꼭짓점의 집합을 만듬 </a:t>
            </a:r>
            <a:endParaRPr lang="ko-KR" altLang="en-US" sz="2500">
              <a:latin typeface="ACC어린이가을담은"/>
              <a:ea typeface="ACC어린이가을담은"/>
            </a:endParaRPr>
          </a:p>
        </p:txBody>
      </p:sp>
      <p:sp>
        <p:nvSpPr>
          <p:cNvPr id="29" name=""/>
          <p:cNvSpPr txBox="1"/>
          <p:nvPr/>
        </p:nvSpPr>
        <p:spPr>
          <a:xfrm>
            <a:off x="6096000" y="3838291"/>
            <a:ext cx="5621130" cy="160810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500">
                <a:latin typeface="ACC어린이가을담은"/>
                <a:ea typeface="ACC어린이가을담은"/>
              </a:rPr>
              <a:t>2.</a:t>
            </a:r>
            <a:r>
              <a:rPr lang="ko-KR" altLang="en-US" sz="2500">
                <a:latin typeface="ACC어린이가을담은"/>
                <a:ea typeface="ACC어린이가을담은"/>
              </a:rPr>
              <a:t> 모든 꼭짓점에 시험적 거리 값 부여 </a:t>
            </a:r>
            <a:endParaRPr lang="ko-KR" altLang="en-US" sz="2500">
              <a:latin typeface="ACC어린이가을담은"/>
              <a:ea typeface="ACC어린이가을담은"/>
            </a:endParaRPr>
          </a:p>
          <a:p>
            <a:pPr algn="ctr">
              <a:defRPr/>
            </a:pPr>
            <a:r>
              <a:rPr lang="en-US" altLang="ko-KR" sz="2500">
                <a:latin typeface="ACC어린이가을담은"/>
                <a:ea typeface="ACC어린이가을담은"/>
              </a:rPr>
              <a:t>-</a:t>
            </a:r>
            <a:r>
              <a:rPr lang="ko-KR" altLang="en-US" sz="2500">
                <a:latin typeface="ACC어린이가을담은"/>
                <a:ea typeface="ACC어린이가을담은"/>
              </a:rPr>
              <a:t> 초기값을 </a:t>
            </a:r>
            <a:r>
              <a:rPr lang="en-US" altLang="ko-KR" sz="2500">
                <a:latin typeface="ACC어린이가을담은"/>
                <a:ea typeface="ACC어린이가을담은"/>
              </a:rPr>
              <a:t>0</a:t>
            </a:r>
            <a:r>
              <a:rPr lang="ko-KR" altLang="en-US" sz="2500">
                <a:latin typeface="ACC어린이가을담은"/>
                <a:ea typeface="ACC어린이가을담은"/>
              </a:rPr>
              <a:t>으로</a:t>
            </a:r>
            <a:r>
              <a:rPr lang="en-US" altLang="ko-KR" sz="2500">
                <a:latin typeface="ACC어린이가을담은"/>
                <a:ea typeface="ACC어린이가을담은"/>
              </a:rPr>
              <a:t>,</a:t>
            </a:r>
            <a:r>
              <a:rPr lang="ko-KR" altLang="en-US" sz="2500">
                <a:latin typeface="ACC어린이가을담은"/>
                <a:ea typeface="ACC어린이가을담은"/>
              </a:rPr>
              <a:t> 다른 모든 꼭짓점을 무한대로 설정</a:t>
            </a:r>
            <a:endParaRPr lang="ko-KR" altLang="en-US" sz="2500">
              <a:latin typeface="ACC어린이가을담은"/>
              <a:ea typeface="ACC어린이가을담은"/>
            </a:endParaRPr>
          </a:p>
          <a:p>
            <a:pPr algn="ctr">
              <a:defRPr/>
            </a:pPr>
            <a:r>
              <a:rPr lang="en-US" altLang="ko-KR" sz="2500">
                <a:latin typeface="ACC어린이가을담은"/>
                <a:ea typeface="ACC어린이가을담은"/>
              </a:rPr>
              <a:t>-</a:t>
            </a:r>
            <a:r>
              <a:rPr lang="ko-KR" altLang="en-US" sz="2500">
                <a:latin typeface="ACC어린이가을담은"/>
                <a:ea typeface="ACC어린이가을담은"/>
              </a:rPr>
              <a:t> 초기점을 현재 위치로 설정 </a:t>
            </a:r>
            <a:endParaRPr lang="ko-KR" altLang="en-US" sz="2500">
              <a:latin typeface="ACC어린이가을담은"/>
              <a:ea typeface="ACC어린이가을담은"/>
            </a:endParaRPr>
          </a:p>
          <a:p>
            <a:pPr algn="ctr">
              <a:defRPr/>
            </a:pPr>
            <a:endParaRPr lang="ko-KR" altLang="en-US" sz="2500">
              <a:latin typeface="ACC어린이가을담은"/>
              <a:ea typeface="ACC어린이가을담은"/>
            </a:endParaRPr>
          </a:p>
        </p:txBody>
      </p:sp>
      <p:pic>
        <p:nvPicPr>
          <p:cNvPr id="3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49031" y="2464869"/>
            <a:ext cx="5696745" cy="3153215"/>
          </a:xfrm>
          <a:prstGeom prst="rect">
            <a:avLst/>
          </a:prstGeom>
        </p:spPr>
      </p:pic>
      <p:sp>
        <p:nvSpPr>
          <p:cNvPr id="32" name=""/>
          <p:cNvSpPr txBox="1"/>
          <p:nvPr/>
        </p:nvSpPr>
        <p:spPr>
          <a:xfrm>
            <a:off x="2545522" y="2777621"/>
            <a:ext cx="619401" cy="65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700">
                <a:solidFill>
                  <a:schemeClr val="lt1"/>
                </a:solidFill>
                <a:ea typeface="ACC어린이가을담은"/>
              </a:rPr>
              <a:t>➀</a:t>
            </a:r>
            <a:endParaRPr lang="ko-KR" altLang="en-US" sz="3700">
              <a:solidFill>
                <a:schemeClr val="lt1"/>
              </a:solidFill>
              <a:ea typeface="ACC어린이가을담은"/>
            </a:endParaRPr>
          </a:p>
        </p:txBody>
      </p:sp>
      <p:sp>
        <p:nvSpPr>
          <p:cNvPr id="33" name=""/>
          <p:cNvSpPr txBox="1"/>
          <p:nvPr/>
        </p:nvSpPr>
        <p:spPr>
          <a:xfrm>
            <a:off x="2545522" y="4316654"/>
            <a:ext cx="619401" cy="65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700">
                <a:solidFill>
                  <a:schemeClr val="lt1"/>
                </a:solidFill>
                <a:ea typeface="ACC어린이가을담은"/>
              </a:rPr>
              <a:t>➁</a:t>
            </a:r>
            <a:endParaRPr lang="ko-KR" altLang="en-US" sz="3700">
              <a:solidFill>
                <a:schemeClr val="lt1"/>
              </a:solidFill>
              <a:ea typeface="ACC어린이가을담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/>
          <p:nvPr/>
        </p:nvSpPr>
        <p:spPr>
          <a:xfrm>
            <a:off x="1745836" y="412153"/>
            <a:ext cx="8410436" cy="735012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10000"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7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다익스트라 알고리즘</a:t>
            </a:r>
            <a:r>
              <a:rPr xmlns:mc="http://schemas.openxmlformats.org/markup-compatibility/2006" xmlns:hp="http://schemas.haansoft.com/office/presentation/8.0" kumimoji="0" lang="en-US" altLang="ko-KR" sz="37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(Dijkstra`s Algorithm)</a:t>
            </a:r>
            <a:endParaRPr xmlns:mc="http://schemas.openxmlformats.org/markup-compatibility/2006" xmlns:hp="http://schemas.haansoft.com/office/presentation/8.0" kumimoji="0" lang="en-US" altLang="ko-KR" sz="37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p:sp>
        <p:nvSpPr>
          <p:cNvPr id="7" name="제목 1"/>
          <p:cNvSpPr/>
          <p:nvPr/>
        </p:nvSpPr>
        <p:spPr>
          <a:xfrm>
            <a:off x="474869" y="4459185"/>
            <a:ext cx="11242260" cy="184802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3700" b="1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p:sp>
        <p:nvSpPr>
          <p:cNvPr id="8" name="제목 1"/>
          <p:cNvSpPr/>
          <p:nvPr/>
        </p:nvSpPr>
        <p:spPr>
          <a:xfrm>
            <a:off x="474870" y="4459185"/>
            <a:ext cx="11242260" cy="184802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3700" b="1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p:sp>
        <p:nvSpPr>
          <p:cNvPr id="19" name="제목 1"/>
          <p:cNvSpPr/>
          <p:nvPr/>
        </p:nvSpPr>
        <p:spPr>
          <a:xfrm>
            <a:off x="4595468" y="1394591"/>
            <a:ext cx="7121662" cy="1070278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10000"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"/>
              <p:cNvSpPr/>
              <p:nvPr/>
            </p:nvSpPr>
            <p:spPr>
              <a:xfrm>
                <a:off x="10156272" y="680441"/>
                <a:ext cx="1266825" cy="4667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>
                          <a:latin typeface="Cambria Math"/>
                          <a:sym typeface="Cambria Math"/>
                        </a:rPr>
                        <m:t>Ο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(|</m:t>
                      </m:r>
                      <m:sSup>
                        <m:sSup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𝑣</m:t>
                          </m:r>
                        </m:e>
                        <m:sup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p>
                      </m:sSup>
                      <m:r>
                        <a:rPr sz="2000">
                          <a:latin typeface="Cambria Math"/>
                          <a:sym typeface="Cambria Math"/>
                        </a:rPr>
                        <m:t>|)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22" name=""/>
              <p:cNvSpPr txBox="1"/>
              <p:nvPr/>
            </p:nvSpPr>
            <p:spPr>
              <a:xfrm>
                <a:off x="10156272" y="680441"/>
                <a:ext cx="1266825" cy="46672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</p:sp>
        </mc:Fallback>
      </mc:AlternateContent>
      <p:sp>
        <p:nvSpPr>
          <p:cNvPr id="23" name=""/>
          <p:cNvSpPr txBox="1"/>
          <p:nvPr/>
        </p:nvSpPr>
        <p:spPr>
          <a:xfrm>
            <a:off x="1530212" y="6127970"/>
            <a:ext cx="9131576" cy="358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latin typeface="ACC어린이가을담은"/>
                <a:ea typeface="ACC어린이가을담은"/>
              </a:rPr>
              <a:t>참고 </a:t>
            </a:r>
            <a:r>
              <a:rPr lang="en-US" altLang="ko-KR">
                <a:latin typeface="ACC어린이가을담은"/>
                <a:ea typeface="ACC어린이가을담은"/>
              </a:rPr>
              <a:t>: </a:t>
            </a:r>
            <a:endParaRPr lang="en-US" altLang="ko-KR">
              <a:ea typeface="ACC어린이가을담은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5951054" y="1394591"/>
            <a:ext cx="5472044" cy="199440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500">
                <a:latin typeface="ACC어린이가을담은"/>
                <a:ea typeface="ACC어린이가을담은"/>
              </a:rPr>
              <a:t>3.</a:t>
            </a:r>
            <a:r>
              <a:rPr lang="ko-KR" altLang="en-US" sz="2500">
                <a:latin typeface="ACC어린이가을담은"/>
                <a:ea typeface="ACC어린이가을담은"/>
              </a:rPr>
              <a:t> 현재 꼭짓점에서 미 방문 인접 꼭짓점을 찾아 그 임시 거리를 현재 꼭짓점에서 계산</a:t>
            </a:r>
            <a:endParaRPr lang="ko-KR" altLang="en-US" sz="2500">
              <a:latin typeface="ACC어린이가을담은"/>
              <a:ea typeface="ACC어린이가을담은"/>
            </a:endParaRPr>
          </a:p>
          <a:p>
            <a:pPr algn="ctr">
              <a:defRPr/>
            </a:pPr>
            <a:endParaRPr lang="ko-KR" altLang="en-US" sz="2500">
              <a:latin typeface="ACC어린이가을담은"/>
              <a:ea typeface="ACC어린이가을담은"/>
            </a:endParaRPr>
          </a:p>
          <a:p>
            <a:pPr algn="ctr">
              <a:defRPr/>
            </a:pPr>
            <a:r>
              <a:rPr lang="en-US" altLang="ko-KR" sz="2500">
                <a:latin typeface="ACC어린이가을담은"/>
                <a:ea typeface="ACC어린이가을담은"/>
              </a:rPr>
              <a:t>-</a:t>
            </a:r>
            <a:r>
              <a:rPr lang="ko-KR" altLang="en-US" sz="2500">
                <a:latin typeface="ACC어린이가을담은"/>
                <a:ea typeface="ACC어린이가을담은"/>
              </a:rPr>
              <a:t> 새로 계산한 시험적 거리를 현재 부여된 값과 비교해 더 작은 값을 넣는다 </a:t>
            </a:r>
            <a:endParaRPr lang="ko-KR" altLang="en-US" sz="2500">
              <a:latin typeface="ACC어린이가을담은"/>
              <a:ea typeface="ACC어린이가을담은"/>
            </a:endParaRPr>
          </a:p>
        </p:txBody>
      </p:sp>
      <p:sp>
        <p:nvSpPr>
          <p:cNvPr id="29" name=""/>
          <p:cNvSpPr txBox="1"/>
          <p:nvPr/>
        </p:nvSpPr>
        <p:spPr>
          <a:xfrm>
            <a:off x="6096000" y="3655133"/>
            <a:ext cx="5621130" cy="160810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500">
                <a:latin typeface="ACC어린이가을담은"/>
                <a:ea typeface="ACC어린이가을담은"/>
              </a:rPr>
              <a:t>4.</a:t>
            </a:r>
            <a:r>
              <a:rPr lang="ko-KR" altLang="en-US" sz="2500">
                <a:latin typeface="ACC어린이가을담은"/>
                <a:ea typeface="ACC어린이가을담은"/>
              </a:rPr>
              <a:t> 만약 현재 꼭짓점에 인접한 모든 미방문 꼭짓점까지의 거리를 계산했다면</a:t>
            </a:r>
            <a:r>
              <a:rPr lang="en-US" altLang="ko-KR" sz="2500">
                <a:latin typeface="ACC어린이가을담은"/>
                <a:ea typeface="ACC어린이가을담은"/>
              </a:rPr>
              <a:t>,</a:t>
            </a:r>
            <a:endParaRPr lang="en-US" altLang="ko-KR" sz="2500">
              <a:latin typeface="ACC어린이가을담은"/>
              <a:ea typeface="ACC어린이가을담은"/>
            </a:endParaRPr>
          </a:p>
          <a:p>
            <a:pPr algn="ctr">
              <a:defRPr/>
            </a:pPr>
            <a:r>
              <a:rPr lang="ko-KR" altLang="en-US" sz="2500">
                <a:latin typeface="ACC어린이가을담은"/>
                <a:ea typeface="ACC어린이가을담은"/>
              </a:rPr>
              <a:t>현재 꼭짓점을 방문한 것으로 표시 </a:t>
            </a:r>
            <a:r>
              <a:rPr lang="en-US" altLang="ko-KR" sz="2500">
                <a:latin typeface="ACC어린이가을담은"/>
                <a:ea typeface="ACC어린이가을담은"/>
              </a:rPr>
              <a:t>&amp;</a:t>
            </a:r>
            <a:r>
              <a:rPr lang="ko-KR" altLang="en-US" sz="2500">
                <a:latin typeface="ACC어린이가을담은"/>
                <a:ea typeface="ACC어린이가을담은"/>
              </a:rPr>
              <a:t> 미방문 집합에서 제거</a:t>
            </a:r>
            <a:endParaRPr lang="ko-KR" altLang="en-US" sz="2500">
              <a:latin typeface="ACC어린이가을담은"/>
              <a:ea typeface="ACC어린이가을담은"/>
            </a:endParaRPr>
          </a:p>
          <a:p>
            <a:pPr algn="ctr">
              <a:defRPr/>
            </a:pPr>
            <a:endParaRPr lang="ko-KR" altLang="en-US" sz="2500">
              <a:latin typeface="ACC어린이가을담은"/>
              <a:ea typeface="ACC어린이가을담은"/>
            </a:endParaRPr>
          </a:p>
        </p:txBody>
      </p:sp>
      <p:pic>
        <p:nvPicPr>
          <p:cNvPr id="3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74870" y="1147166"/>
            <a:ext cx="5037907" cy="5485011"/>
          </a:xfrm>
          <a:prstGeom prst="rect">
            <a:avLst/>
          </a:prstGeom>
        </p:spPr>
      </p:pic>
      <p:sp>
        <p:nvSpPr>
          <p:cNvPr id="31" name=""/>
          <p:cNvSpPr txBox="1"/>
          <p:nvPr/>
        </p:nvSpPr>
        <p:spPr>
          <a:xfrm>
            <a:off x="6096000" y="5249896"/>
            <a:ext cx="5621130" cy="1225199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500">
                <a:latin typeface="ACC어린이가을담은"/>
                <a:ea typeface="ACC어린이가을담은"/>
              </a:rPr>
              <a:t>5.</a:t>
            </a:r>
            <a:r>
              <a:rPr lang="ko-KR" altLang="en-US" sz="2500">
                <a:latin typeface="ACC어린이가을담은"/>
                <a:ea typeface="ACC어린이가을담은"/>
              </a:rPr>
              <a:t> 두 꼭짓점 사이의 경로를 찾는 경우 </a:t>
            </a:r>
            <a:endParaRPr lang="ko-KR" altLang="en-US" sz="2500">
              <a:latin typeface="ACC어린이가을담은"/>
              <a:ea typeface="ACC어린이가을담은"/>
            </a:endParaRPr>
          </a:p>
          <a:p>
            <a:pPr algn="ctr">
              <a:defRPr/>
            </a:pPr>
            <a:r>
              <a:rPr lang="en-US" altLang="ko-KR" sz="2500">
                <a:latin typeface="ACC어린이가을담은"/>
                <a:ea typeface="ACC어린이가을담은"/>
              </a:rPr>
              <a:t>-</a:t>
            </a:r>
            <a:r>
              <a:rPr lang="ko-KR" altLang="en-US" sz="2500">
                <a:latin typeface="ACC어린이가을담은"/>
                <a:ea typeface="ACC어린이가을담은"/>
              </a:rPr>
              <a:t> 도착점이 방문한 상태로 표시되면 멈추고 알고리즘을 종료  </a:t>
            </a:r>
            <a:endParaRPr lang="ko-KR" altLang="en-US" sz="2500">
              <a:latin typeface="ACC어린이가을담은"/>
              <a:ea typeface="ACC어린이가을담은"/>
            </a:endParaRPr>
          </a:p>
          <a:p>
            <a:pPr algn="ctr">
              <a:defRPr/>
            </a:pPr>
            <a:endParaRPr lang="ko-KR" altLang="en-US" sz="2500">
              <a:latin typeface="ACC어린이가을담은"/>
              <a:ea typeface="ACC어린이가을담은"/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910811" y="1394591"/>
            <a:ext cx="619401" cy="65137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3700">
                <a:solidFill>
                  <a:schemeClr val="lt1"/>
                </a:solidFill>
                <a:ea typeface="ACC어린이가을담은"/>
              </a:rPr>
              <a:t>➂</a:t>
            </a:r>
            <a:endParaRPr lang="ko-KR" altLang="en-US" sz="3700">
              <a:solidFill>
                <a:schemeClr val="lt1"/>
              </a:solidFill>
              <a:ea typeface="ACC어린이가을담은"/>
            </a:endParaRPr>
          </a:p>
        </p:txBody>
      </p:sp>
      <p:sp>
        <p:nvSpPr>
          <p:cNvPr id="33" name=""/>
          <p:cNvSpPr txBox="1"/>
          <p:nvPr/>
        </p:nvSpPr>
        <p:spPr>
          <a:xfrm>
            <a:off x="474869" y="4611858"/>
            <a:ext cx="619401" cy="65137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3700">
                <a:solidFill>
                  <a:schemeClr val="lt1"/>
                </a:solidFill>
                <a:ea typeface="ACC어린이가을담은"/>
              </a:rPr>
              <a:t>➃</a:t>
            </a:r>
            <a:endParaRPr lang="ko-KR" altLang="en-US" sz="3700">
              <a:solidFill>
                <a:schemeClr val="lt1"/>
              </a:solidFill>
              <a:ea typeface="ACC어린이가을담은"/>
            </a:endParaRPr>
          </a:p>
        </p:txBody>
      </p:sp>
      <p:sp>
        <p:nvSpPr>
          <p:cNvPr id="34" name=""/>
          <p:cNvSpPr txBox="1"/>
          <p:nvPr/>
        </p:nvSpPr>
        <p:spPr>
          <a:xfrm>
            <a:off x="474870" y="5263237"/>
            <a:ext cx="619401" cy="65137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3700">
                <a:solidFill>
                  <a:schemeClr val="lt1"/>
                </a:solidFill>
                <a:ea typeface="ACC어린이가을담은"/>
              </a:rPr>
              <a:t>➄</a:t>
            </a:r>
            <a:endParaRPr lang="ko-KR" altLang="en-US" sz="3700">
              <a:solidFill>
                <a:schemeClr val="lt1"/>
              </a:solidFill>
              <a:ea typeface="ACC어린이가을담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/>
          <p:nvPr/>
        </p:nvSpPr>
        <p:spPr>
          <a:xfrm>
            <a:off x="1745836" y="412153"/>
            <a:ext cx="8410436" cy="735012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10000"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7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다익스트라 알고리즘</a:t>
            </a:r>
            <a:r>
              <a:rPr xmlns:mc="http://schemas.openxmlformats.org/markup-compatibility/2006" xmlns:hp="http://schemas.haansoft.com/office/presentation/8.0" kumimoji="0" lang="en-US" altLang="ko-KR" sz="37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(Dijkstra`s Algorithm)</a:t>
            </a:r>
            <a:endParaRPr xmlns:mc="http://schemas.openxmlformats.org/markup-compatibility/2006" xmlns:hp="http://schemas.haansoft.com/office/presentation/8.0" kumimoji="0" lang="en-US" altLang="ko-KR" sz="37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p:sp>
        <p:nvSpPr>
          <p:cNvPr id="7" name="제목 1"/>
          <p:cNvSpPr/>
          <p:nvPr/>
        </p:nvSpPr>
        <p:spPr>
          <a:xfrm>
            <a:off x="474869" y="4459185"/>
            <a:ext cx="11242260" cy="184802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3700" b="1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p:sp>
        <p:nvSpPr>
          <p:cNvPr id="8" name="제목 1"/>
          <p:cNvSpPr/>
          <p:nvPr/>
        </p:nvSpPr>
        <p:spPr>
          <a:xfrm>
            <a:off x="474870" y="4459185"/>
            <a:ext cx="11242260" cy="184802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3700" b="1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p:sp>
        <p:nvSpPr>
          <p:cNvPr id="19" name="제목 1"/>
          <p:cNvSpPr/>
          <p:nvPr/>
        </p:nvSpPr>
        <p:spPr>
          <a:xfrm>
            <a:off x="4595468" y="1394591"/>
            <a:ext cx="7121662" cy="1070278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10000"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"/>
              <p:cNvSpPr/>
              <p:nvPr/>
            </p:nvSpPr>
            <p:spPr>
              <a:xfrm>
                <a:off x="10156272" y="680441"/>
                <a:ext cx="1266825" cy="4667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>
                          <a:latin typeface="Cambria Math"/>
                          <a:sym typeface="Cambria Math"/>
                        </a:rPr>
                        <m:t>Ο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(|</m:t>
                      </m:r>
                      <m:sSup>
                        <m:sSup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𝑣</m:t>
                          </m:r>
                        </m:e>
                        <m:sup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p>
                      </m:sSup>
                      <m:r>
                        <a:rPr sz="2000">
                          <a:latin typeface="Cambria Math"/>
                          <a:sym typeface="Cambria Math"/>
                        </a:rPr>
                        <m:t>|)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22" name=""/>
              <p:cNvSpPr txBox="1"/>
              <p:nvPr/>
            </p:nvSpPr>
            <p:spPr>
              <a:xfrm>
                <a:off x="10156272" y="680441"/>
                <a:ext cx="1266825" cy="46672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</p:sp>
        </mc:Fallback>
      </mc:AlternateContent>
      <p:sp>
        <p:nvSpPr>
          <p:cNvPr id="23" name=""/>
          <p:cNvSpPr txBox="1"/>
          <p:nvPr/>
        </p:nvSpPr>
        <p:spPr>
          <a:xfrm>
            <a:off x="1530212" y="6127970"/>
            <a:ext cx="9131576" cy="358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latin typeface="ACC어린이가을담은"/>
                <a:ea typeface="ACC어린이가을담은"/>
              </a:rPr>
              <a:t>참고 </a:t>
            </a:r>
            <a:r>
              <a:rPr lang="en-US" altLang="ko-KR">
                <a:latin typeface="ACC어린이가을담은"/>
                <a:ea typeface="ACC어린이가을담은"/>
              </a:rPr>
              <a:t>: </a:t>
            </a:r>
            <a:endParaRPr lang="en-US" altLang="ko-KR">
              <a:ea typeface="ACC어린이가을담은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5722602" y="1815596"/>
            <a:ext cx="6469398" cy="161340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500">
                <a:latin typeface="ACC어린이가을담은"/>
                <a:ea typeface="ACC어린이가을담은"/>
              </a:rPr>
              <a:t>6.</a:t>
            </a:r>
            <a:r>
              <a:rPr lang="ko-KR" altLang="en-US" sz="2500">
                <a:latin typeface="ACC어린이가을담은"/>
                <a:ea typeface="ACC어린이가을담은"/>
              </a:rPr>
              <a:t> 완전 순회 경로를 찾는 경우 </a:t>
            </a:r>
            <a:endParaRPr lang="ko-KR" altLang="en-US" sz="2500">
              <a:latin typeface="ACC어린이가을담은"/>
              <a:ea typeface="ACC어린이가을담은"/>
            </a:endParaRPr>
          </a:p>
          <a:p>
            <a:pPr algn="ctr">
              <a:defRPr/>
            </a:pPr>
            <a:r>
              <a:rPr lang="en-US" altLang="ko-KR" sz="2500">
                <a:latin typeface="ACC어린이가을담은"/>
                <a:ea typeface="ACC어린이가을담은"/>
              </a:rPr>
              <a:t>-</a:t>
            </a:r>
            <a:r>
              <a:rPr lang="ko-KR" altLang="en-US" sz="2500">
                <a:latin typeface="ACC어린이가을담은"/>
                <a:ea typeface="ACC어린이가을담은"/>
              </a:rPr>
              <a:t> 미방문 집합에 있는 꼭짓점들의 시험적 거리 중 최솟값이 무한대</a:t>
            </a:r>
            <a:r>
              <a:rPr lang="en-US" altLang="ko-KR" sz="2500">
                <a:latin typeface="ACC어린이가을담은"/>
                <a:ea typeface="ACC어린이가을담은"/>
              </a:rPr>
              <a:t>?</a:t>
            </a:r>
            <a:endParaRPr lang="en-US" altLang="ko-KR" sz="2500">
              <a:latin typeface="ACC어린이가을담은"/>
              <a:ea typeface="ACC어린이가을담은"/>
            </a:endParaRPr>
          </a:p>
          <a:p>
            <a:pPr algn="ctr">
              <a:defRPr/>
            </a:pPr>
            <a:r>
              <a:rPr lang="en-US" altLang="ko-KR" sz="2500">
                <a:latin typeface="ACC어린이가을담은"/>
                <a:ea typeface="ACC어린이가을담은"/>
              </a:rPr>
              <a:t>=&gt;</a:t>
            </a:r>
            <a:r>
              <a:rPr lang="ko-KR" altLang="en-US" sz="2500">
                <a:latin typeface="ACC어린이가을담은"/>
                <a:ea typeface="ACC어린이가을담은"/>
              </a:rPr>
              <a:t> 출발점과 미방문 집합 사이에 연결이 없는 경우</a:t>
            </a:r>
            <a:endParaRPr lang="ko-KR" altLang="en-US" sz="2500">
              <a:latin typeface="ACC어린이가을담은"/>
              <a:ea typeface="ACC어린이가을담은"/>
            </a:endParaRPr>
          </a:p>
          <a:p>
            <a:pPr algn="ctr">
              <a:defRPr/>
            </a:pPr>
            <a:r>
              <a:rPr lang="en-US" altLang="ko-KR" sz="2500">
                <a:latin typeface="ACC어린이가을담은"/>
                <a:ea typeface="ACC어린이가을담은"/>
              </a:rPr>
              <a:t>=&gt;</a:t>
            </a:r>
            <a:r>
              <a:rPr lang="ko-KR" altLang="en-US" sz="2500">
                <a:latin typeface="ACC어린이가을담은"/>
                <a:ea typeface="ACC어린이가을담은"/>
              </a:rPr>
              <a:t> 멈추고 알고리즘 종료</a:t>
            </a:r>
            <a:endParaRPr lang="ko-KR" altLang="en-US" sz="2500">
              <a:latin typeface="ACC어린이가을담은"/>
              <a:ea typeface="ACC어린이가을담은"/>
            </a:endParaRPr>
          </a:p>
        </p:txBody>
      </p:sp>
      <p:sp>
        <p:nvSpPr>
          <p:cNvPr id="29" name=""/>
          <p:cNvSpPr txBox="1"/>
          <p:nvPr/>
        </p:nvSpPr>
        <p:spPr>
          <a:xfrm>
            <a:off x="6096000" y="3838291"/>
            <a:ext cx="5621130" cy="160810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500">
                <a:latin typeface="ACC어린이가을담은"/>
                <a:ea typeface="ACC어린이가을담은"/>
              </a:rPr>
              <a:t>7.</a:t>
            </a:r>
            <a:r>
              <a:rPr lang="ko-KR" altLang="en-US" sz="2500">
                <a:latin typeface="ACC어린이가을담은"/>
                <a:ea typeface="ACC어린이가을담은"/>
              </a:rPr>
              <a:t> 아니면 시험적 거리가 가장 작은 다음 미방문 꼭짓점을 새로운 현재 위치로 설정 </a:t>
            </a:r>
            <a:endParaRPr lang="ko-KR" altLang="en-US" sz="2500">
              <a:latin typeface="ACC어린이가을담은"/>
              <a:ea typeface="ACC어린이가을담은"/>
            </a:endParaRPr>
          </a:p>
          <a:p>
            <a:pPr algn="ctr">
              <a:defRPr/>
            </a:pPr>
            <a:r>
              <a:rPr lang="en-US" altLang="ko-KR" sz="2500">
                <a:latin typeface="ACC어린이가을담은"/>
                <a:ea typeface="ACC어린이가을담은"/>
              </a:rPr>
              <a:t>-</a:t>
            </a:r>
            <a:r>
              <a:rPr lang="ko-KR" altLang="en-US" sz="2500">
                <a:latin typeface="ACC어린이가을담은"/>
                <a:ea typeface="ACC어린이가을담은"/>
              </a:rPr>
              <a:t> </a:t>
            </a:r>
            <a:r>
              <a:rPr lang="en-US" altLang="ko-KR" sz="2500">
                <a:latin typeface="ACC어린이가을담은"/>
                <a:ea typeface="ACC어린이가을담은"/>
              </a:rPr>
              <a:t>3.</a:t>
            </a:r>
            <a:r>
              <a:rPr lang="ko-KR" altLang="en-US" sz="2500">
                <a:latin typeface="ACC어린이가을담은"/>
                <a:ea typeface="ACC어린이가을담은"/>
              </a:rPr>
              <a:t> 단계로 되돌아가 현재 꼭짓점과 미방문 인접 꼭짓점을 찾아 </a:t>
            </a:r>
            <a:endParaRPr lang="ko-KR" altLang="en-US" sz="2500">
              <a:latin typeface="ACC어린이가을담은"/>
              <a:ea typeface="ACC어린이가을담은"/>
            </a:endParaRPr>
          </a:p>
        </p:txBody>
      </p:sp>
      <p:pic>
        <p:nvPicPr>
          <p:cNvPr id="3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74869" y="1721364"/>
            <a:ext cx="5464143" cy="4026787"/>
          </a:xfrm>
          <a:prstGeom prst="rect">
            <a:avLst/>
          </a:prstGeom>
        </p:spPr>
      </p:pic>
      <p:sp>
        <p:nvSpPr>
          <p:cNvPr id="32" name=""/>
          <p:cNvSpPr txBox="1"/>
          <p:nvPr/>
        </p:nvSpPr>
        <p:spPr>
          <a:xfrm>
            <a:off x="910811" y="2296608"/>
            <a:ext cx="619401" cy="65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700">
                <a:solidFill>
                  <a:schemeClr val="lt1"/>
                </a:solidFill>
                <a:ea typeface="ACC어린이가을담은"/>
              </a:rPr>
              <a:t>➆</a:t>
            </a:r>
            <a:endParaRPr lang="ko-KR" altLang="en-US" sz="3700">
              <a:solidFill>
                <a:schemeClr val="lt1"/>
              </a:solidFill>
              <a:ea typeface="ACC어린이가을담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/>
          <p:nvPr/>
        </p:nvSpPr>
        <p:spPr>
          <a:xfrm>
            <a:off x="1745836" y="412153"/>
            <a:ext cx="8410436" cy="735012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10000"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7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벨만</a:t>
            </a:r>
            <a:r>
              <a:rPr xmlns:mc="http://schemas.openxmlformats.org/markup-compatibility/2006" xmlns:hp="http://schemas.haansoft.com/office/presentation/8.0" kumimoji="0" lang="en-US" altLang="ko-KR" sz="37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37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포드 알고리즘</a:t>
            </a:r>
            <a:r>
              <a:rPr xmlns:mc="http://schemas.openxmlformats.org/markup-compatibility/2006" xmlns:hp="http://schemas.haansoft.com/office/presentation/8.0" kumimoji="0" lang="en-US" altLang="ko-KR" sz="37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(Bellman-Ford Algorithm)</a:t>
            </a:r>
            <a:endParaRPr xmlns:mc="http://schemas.openxmlformats.org/markup-compatibility/2006" xmlns:hp="http://schemas.haansoft.com/office/presentation/8.0" kumimoji="0" lang="en-US" altLang="ko-KR" sz="37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p:sp>
        <p:nvSpPr>
          <p:cNvPr id="5" name="제목 1"/>
          <p:cNvSpPr/>
          <p:nvPr/>
        </p:nvSpPr>
        <p:spPr>
          <a:xfrm>
            <a:off x="474870" y="1946348"/>
            <a:ext cx="11242260" cy="462005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10000"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가중 유향 그래프에서 최단 경로 문제를 푸는 알고리즘</a:t>
            </a:r>
            <a:endPara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p:sp>
        <p:nvSpPr>
          <p:cNvPr id="7" name="제목 1"/>
          <p:cNvSpPr/>
          <p:nvPr/>
        </p:nvSpPr>
        <p:spPr>
          <a:xfrm>
            <a:off x="474869" y="4459185"/>
            <a:ext cx="11242260" cy="184802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3700" b="1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p:sp>
        <p:nvSpPr>
          <p:cNvPr id="8" name="제목 1"/>
          <p:cNvSpPr/>
          <p:nvPr/>
        </p:nvSpPr>
        <p:spPr>
          <a:xfrm>
            <a:off x="474870" y="4459185"/>
            <a:ext cx="11242260" cy="184802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3700" b="1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p:sp>
        <p:nvSpPr>
          <p:cNvPr id="18" name="제목 1"/>
          <p:cNvSpPr/>
          <p:nvPr/>
        </p:nvSpPr>
        <p:spPr>
          <a:xfrm>
            <a:off x="474870" y="4228182"/>
            <a:ext cx="11242260" cy="462005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10000"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다익스트라 알고리즘 </a:t>
            </a: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 벨만 포드 알고리즘 보다 실행속도도 더 빠르고 동일한 작업을 수행</a:t>
            </a:r>
            <a:endPara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p:sp>
        <p:nvSpPr>
          <p:cNvPr id="19" name="제목 1"/>
          <p:cNvSpPr/>
          <p:nvPr/>
        </p:nvSpPr>
        <p:spPr>
          <a:xfrm>
            <a:off x="474870" y="2966994"/>
            <a:ext cx="11242260" cy="462005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ACC어린이가을담은"/>
                <a:ea typeface="ACC어린이가을담은"/>
              </a:rPr>
              <a:t>변의 가중치는 음수일 수 있음</a:t>
            </a: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ACC어린이가을담은"/>
                <a:ea typeface="ACC어린이가을담은"/>
              </a:rPr>
              <a:t>!!</a:t>
            </a:r>
            <a:endPara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<a:solidFill>
                <a:srgbClr val="ff0000"/>
              </a:solidFill>
              <a:latin typeface="ACC어린이가을담은"/>
              <a:ea typeface="ACC어린이가을담은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"/>
              <p:cNvSpPr/>
              <p:nvPr/>
            </p:nvSpPr>
            <p:spPr>
              <a:xfrm>
                <a:off x="5124450" y="5083158"/>
                <a:ext cx="1943100" cy="6000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3000">
                          <a:latin typeface="Cambria Math"/>
                          <a:sym typeface="Cambria Math"/>
                        </a:rPr>
                        <m:t>θ</m:t>
                      </m:r>
                      <m:r>
                        <a:rPr sz="3000">
                          <a:latin typeface="Cambria Math"/>
                          <a:sym typeface="Cambria Math"/>
                        </a:rPr>
                        <m:t>(|V||E|)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20" name=""/>
              <p:cNvSpPr txBox="1"/>
              <p:nvPr/>
            </p:nvSpPr>
            <p:spPr>
              <a:xfrm>
                <a:off x="5124450" y="5083158"/>
                <a:ext cx="1943100" cy="6000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</p:sp>
        </mc:Fallback>
      </mc:AlternateContent>
      <p:sp>
        <p:nvSpPr>
          <p:cNvPr id="21" name=""/>
          <p:cNvSpPr txBox="1"/>
          <p:nvPr/>
        </p:nvSpPr>
        <p:spPr>
          <a:xfrm>
            <a:off x="1530211" y="5683233"/>
            <a:ext cx="9131576" cy="901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latin typeface="ACC어린이가을담은"/>
                <a:ea typeface="ACC어린이가을담은"/>
              </a:rPr>
              <a:t>참고 </a:t>
            </a:r>
            <a:r>
              <a:rPr lang="en-US" altLang="ko-KR">
                <a:latin typeface="ACC어린이가을담은"/>
                <a:ea typeface="ACC어린이가을담은"/>
              </a:rPr>
              <a:t>: </a:t>
            </a:r>
            <a:r>
              <a:rPr lang="en-US" altLang="ko-KR">
                <a:ea typeface="ACC어린이가을담은"/>
              </a:rPr>
              <a:t>https://ko.wikipedia.org/wiki/%EB%B2%A8%EB%A8%BC-%ED%8F%AC%EB%93%9C_%EC%95%8C%EA%B3%A0%EB%A6%AC%EC%A6%98</a:t>
            </a:r>
            <a:endParaRPr lang="en-US" altLang="ko-KR">
              <a:ea typeface="ACC어린이가을담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/>
          <p:nvPr/>
        </p:nvSpPr>
        <p:spPr>
          <a:xfrm>
            <a:off x="914401" y="701675"/>
            <a:ext cx="1790699" cy="73501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700" b="1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DP</a:t>
            </a:r>
            <a:endParaRPr xmlns:mc="http://schemas.openxmlformats.org/markup-compatibility/2006" xmlns:hp="http://schemas.haansoft.com/office/presentation/8.0" kumimoji="0" lang="en-US" altLang="ko-KR" sz="3700" b="1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633238" y="1069181"/>
            <a:ext cx="2794000" cy="3492500"/>
          </a:xfrm>
          <a:prstGeom prst="ellipse">
            <a:avLst/>
          </a:prstGeom>
        </p:spPr>
      </p:pic>
      <p:sp>
        <p:nvSpPr>
          <p:cNvPr id="4" name="제목 1"/>
          <p:cNvSpPr/>
          <p:nvPr/>
        </p:nvSpPr>
        <p:spPr>
          <a:xfrm>
            <a:off x="8021706" y="4829175"/>
            <a:ext cx="3959915" cy="735012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10000"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700" b="1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Richard Bellman </a:t>
            </a:r>
            <a:endParaRPr xmlns:mc="http://schemas.openxmlformats.org/markup-compatibility/2006" xmlns:hp="http://schemas.haansoft.com/office/presentation/8.0" kumimoji="0" lang="en-US" altLang="ko-KR" sz="3700" b="1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p:sp>
        <p:nvSpPr>
          <p:cNvPr id="5" name="제목 1"/>
          <p:cNvSpPr/>
          <p:nvPr/>
        </p:nvSpPr>
        <p:spPr>
          <a:xfrm>
            <a:off x="0" y="1580977"/>
            <a:ext cx="8633238" cy="3696044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700" b="1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1950</a:t>
            </a:r>
            <a:r>
              <a:rPr xmlns:mc="http://schemas.openxmlformats.org/markup-compatibility/2006" xmlns:hp="http://schemas.haansoft.com/office/presentation/8.0" kumimoji="0" lang="ko-KR" altLang="en-US" sz="3700" b="1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년대 개발됨</a:t>
            </a:r>
            <a:endParaRPr xmlns:mc="http://schemas.openxmlformats.org/markup-compatibility/2006" xmlns:hp="http://schemas.haansoft.com/office/presentation/8.0" kumimoji="0" lang="ko-KR" altLang="en-US" sz="3700" b="1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3700" b="1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700" b="1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항공 우주공학에서 경제학에 이르기까지 다양한 분야에서 응용</a:t>
            </a:r>
            <a:endParaRPr xmlns:mc="http://schemas.openxmlformats.org/markup-compatibility/2006" xmlns:hp="http://schemas.haansoft.com/office/presentation/8.0" kumimoji="0" lang="ko-KR" altLang="en-US" sz="3700" b="1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546653" y="6203673"/>
            <a:ext cx="9131576" cy="366671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>
                <a:latin typeface="ACC어린이가을담은"/>
                <a:ea typeface="ACC어린이가을담은"/>
              </a:rPr>
              <a:t>참고 </a:t>
            </a:r>
            <a:r>
              <a:rPr lang="en-US" altLang="ko-KR">
                <a:latin typeface="ACC어린이가을담은"/>
                <a:ea typeface="ACC어린이가을담은"/>
              </a:rPr>
              <a:t>: https://en.wikipedia.org/wiki/Richard_E._Bellman</a:t>
            </a:r>
            <a:endParaRPr lang="en-US" altLang="ko-KR">
              <a:ea typeface="ACC어린이가을담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/>
          <p:nvPr/>
        </p:nvSpPr>
        <p:spPr>
          <a:xfrm>
            <a:off x="1745836" y="412153"/>
            <a:ext cx="8410436" cy="735012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10000"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7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플로이드</a:t>
            </a:r>
            <a:r>
              <a:rPr xmlns:mc="http://schemas.openxmlformats.org/markup-compatibility/2006" xmlns:hp="http://schemas.haansoft.com/office/presentation/8.0" kumimoji="0" lang="en-US" altLang="ko-KR" sz="37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37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워셜 알고리즘</a:t>
            </a:r>
            <a:r>
              <a:rPr xmlns:mc="http://schemas.openxmlformats.org/markup-compatibility/2006" xmlns:hp="http://schemas.haansoft.com/office/presentation/8.0" kumimoji="0" lang="en-US" altLang="ko-KR" sz="37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(Floyd-WarShall Algorithm)</a:t>
            </a:r>
            <a:endParaRPr xmlns:mc="http://schemas.openxmlformats.org/markup-compatibility/2006" xmlns:hp="http://schemas.haansoft.com/office/presentation/8.0" kumimoji="0" lang="en-US" altLang="ko-KR" sz="37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p:sp>
        <p:nvSpPr>
          <p:cNvPr id="5" name="제목 1"/>
          <p:cNvSpPr/>
          <p:nvPr/>
        </p:nvSpPr>
        <p:spPr>
          <a:xfrm>
            <a:off x="474870" y="1946348"/>
            <a:ext cx="11242260" cy="462005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10000"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변의 가중치가 음이거나 양인 가중 그래프에서 최단 경로들을 찾는 알고리즘</a:t>
            </a:r>
            <a:endPara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p:sp>
        <p:nvSpPr>
          <p:cNvPr id="7" name="제목 1"/>
          <p:cNvSpPr/>
          <p:nvPr/>
        </p:nvSpPr>
        <p:spPr>
          <a:xfrm>
            <a:off x="474869" y="4459185"/>
            <a:ext cx="11242260" cy="184802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3700" b="1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p:sp>
        <p:nvSpPr>
          <p:cNvPr id="8" name="제목 1"/>
          <p:cNvSpPr/>
          <p:nvPr/>
        </p:nvSpPr>
        <p:spPr>
          <a:xfrm>
            <a:off x="474870" y="4459185"/>
            <a:ext cx="11242260" cy="184802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3700" b="1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"/>
              <p:cNvSpPr/>
              <p:nvPr/>
            </p:nvSpPr>
            <p:spPr>
              <a:xfrm>
                <a:off x="474870" y="1147166"/>
                <a:ext cx="2000250" cy="7905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4000">
                          <a:latin typeface="Cambria Math"/>
                          <a:sym typeface="Cambria Math"/>
                        </a:rPr>
                        <m:t>θ</m:t>
                      </m:r>
                      <m:r>
                        <a:rPr sz="4000">
                          <a:latin typeface="Cambria Math"/>
                          <a:sym typeface="Cambria Math"/>
                        </a:rPr>
                        <m:t>(</m:t>
                      </m:r>
                      <m:sSup>
                        <m:sSupPr>
                          <m:ctrlPr>
                            <a:rPr sz="40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4000" i="1">
                              <a:latin typeface="Cambria Math"/>
                              <a:sym typeface="Cambria Math"/>
                            </a:rPr>
                            <m:t>|</m:t>
                          </m:r>
                          <m:r>
                            <a:rPr sz="4000" i="1">
                              <a:latin typeface="Cambria Math"/>
                              <a:sym typeface="Cambria Math"/>
                            </a:rPr>
                            <m:t>𝑣</m:t>
                          </m:r>
                          <m:r>
                            <a:rPr sz="4000" i="1">
                              <a:latin typeface="Cambria Math"/>
                              <a:sym typeface="Cambria Math"/>
                            </a:rPr>
                            <m:t>|</m:t>
                          </m:r>
                        </m:e>
                        <m:sup>
                          <m:r>
                            <a:rPr sz="4000" i="1">
                              <a:latin typeface="Cambria Math"/>
                              <a:sym typeface="Cambria Math"/>
                            </a:rPr>
                            <m:t>3</m:t>
                          </m:r>
                        </m:sup>
                      </m:sSup>
                      <m:r>
                        <a:rPr sz="4000">
                          <a:latin typeface="Cambria Math"/>
                          <a:sym typeface="Cambria Math"/>
                        </a:rPr>
                        <m:t>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20" name=""/>
              <p:cNvSpPr txBox="1"/>
              <p:nvPr/>
            </p:nvSpPr>
            <p:spPr>
              <a:xfrm>
                <a:off x="474870" y="1147166"/>
                <a:ext cx="2000250" cy="7905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</p:sp>
        </mc:Fallback>
      </mc:AlternateContent>
      <p:sp>
        <p:nvSpPr>
          <p:cNvPr id="21" name="제목 1"/>
          <p:cNvSpPr/>
          <p:nvPr/>
        </p:nvSpPr>
        <p:spPr>
          <a:xfrm>
            <a:off x="0" y="2569347"/>
            <a:ext cx="11242260" cy="462005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10000"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why? 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그래프에서는 최대</a:t>
            </a: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변이 있을 수 있고</a:t>
            </a: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 모든 변의 조합을 확인하기 때문 </a:t>
            </a:r>
            <a:endPara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"/>
              <p:cNvSpPr/>
              <p:nvPr/>
            </p:nvSpPr>
            <p:spPr>
              <a:xfrm>
                <a:off x="5243512" y="3114675"/>
                <a:ext cx="1704975" cy="6286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3000">
                          <a:latin typeface="Cambria Math"/>
                          <a:sym typeface="Cambria Math"/>
                        </a:rPr>
                        <m:t>Ω</m:t>
                      </m:r>
                      <m:r>
                        <a:rPr sz="3000">
                          <a:latin typeface="Cambria Math"/>
                          <a:sym typeface="Cambria Math"/>
                        </a:rPr>
                        <m:t>(</m:t>
                      </m:r>
                      <m:sSup>
                        <m:sSupPr>
                          <m:ctrlPr>
                            <a:rPr sz="30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3000" i="1">
                              <a:latin typeface="Cambria Math"/>
                              <a:sym typeface="Cambria Math"/>
                            </a:rPr>
                            <m:t>|</m:t>
                          </m:r>
                          <m:r>
                            <a:rPr sz="3000" i="1">
                              <a:latin typeface="Cambria Math"/>
                              <a:sym typeface="Cambria Math"/>
                            </a:rPr>
                            <m:t>𝑉</m:t>
                          </m:r>
                          <m:r>
                            <a:rPr sz="3000" i="1">
                              <a:latin typeface="Cambria Math"/>
                              <a:sym typeface="Cambria Math"/>
                            </a:rPr>
                            <m:t>|</m:t>
                          </m:r>
                        </m:e>
                        <m:sup>
                          <m:r>
                            <a:rPr sz="30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p>
                      </m:sSup>
                      <m:r>
                        <a:rPr sz="3000">
                          <a:latin typeface="Cambria Math"/>
                          <a:sym typeface="Cambria Math"/>
                        </a:rPr>
                        <m:t>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22" name=""/>
              <p:cNvSpPr txBox="1"/>
              <p:nvPr/>
            </p:nvSpPr>
            <p:spPr>
              <a:xfrm>
                <a:off x="5243512" y="3114675"/>
                <a:ext cx="1704975" cy="62865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  <p:sp>
        <p:nvSpPr>
          <p:cNvPr id="23" name="제목 1"/>
          <p:cNvSpPr/>
          <p:nvPr/>
        </p:nvSpPr>
        <p:spPr>
          <a:xfrm>
            <a:off x="474870" y="3997179"/>
            <a:ext cx="11242260" cy="2310028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10000"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에서 </a:t>
            </a: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N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까지 번호가 매겨진 </a:t>
            </a: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V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를 꼭짓점으로 갖는 그래프 </a:t>
            </a: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G</a:t>
            </a:r>
            <a:endPara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i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에서 </a:t>
            </a: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j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로 집합 </a:t>
            </a: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{1,2....,k}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의 꼭짓점들 만을 경유지로 거쳐 가는 최단 경로를 반환하는 함수 </a:t>
            </a: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shortestPath(i,j,k)</a:t>
            </a:r>
            <a:endPara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/>
          <p:nvPr/>
        </p:nvSpPr>
        <p:spPr>
          <a:xfrm>
            <a:off x="1745836" y="412153"/>
            <a:ext cx="8410436" cy="735012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10000"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7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플로이드</a:t>
            </a:r>
            <a:r>
              <a:rPr xmlns:mc="http://schemas.openxmlformats.org/markup-compatibility/2006" xmlns:hp="http://schemas.haansoft.com/office/presentation/8.0" kumimoji="0" lang="en-US" altLang="ko-KR" sz="37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37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워셜 알고리즘</a:t>
            </a:r>
            <a:r>
              <a:rPr xmlns:mc="http://schemas.openxmlformats.org/markup-compatibility/2006" xmlns:hp="http://schemas.haansoft.com/office/presentation/8.0" kumimoji="0" lang="en-US" altLang="ko-KR" sz="37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(Floyd-WarShall Algorithm)</a:t>
            </a:r>
            <a:endParaRPr xmlns:mc="http://schemas.openxmlformats.org/markup-compatibility/2006" xmlns:hp="http://schemas.haansoft.com/office/presentation/8.0" kumimoji="0" lang="en-US" altLang="ko-KR" sz="37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p:sp>
        <p:nvSpPr>
          <p:cNvPr id="7" name="제목 1"/>
          <p:cNvSpPr/>
          <p:nvPr/>
        </p:nvSpPr>
        <p:spPr>
          <a:xfrm>
            <a:off x="474869" y="4459185"/>
            <a:ext cx="11242260" cy="184802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3700" b="1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p:sp>
        <p:nvSpPr>
          <p:cNvPr id="8" name="제목 1"/>
          <p:cNvSpPr/>
          <p:nvPr/>
        </p:nvSpPr>
        <p:spPr>
          <a:xfrm>
            <a:off x="474870" y="4459185"/>
            <a:ext cx="11242260" cy="184802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3700" b="1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p:sp>
        <p:nvSpPr>
          <p:cNvPr id="23" name="제목 1"/>
          <p:cNvSpPr/>
          <p:nvPr/>
        </p:nvSpPr>
        <p:spPr>
          <a:xfrm>
            <a:off x="474870" y="1118972"/>
            <a:ext cx="11242260" cy="5188235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10000"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에서 </a:t>
            </a: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N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까지 번호가 매겨진 </a:t>
            </a: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V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를 꼭짓점으로 갖는 그래프 </a:t>
            </a: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G</a:t>
            </a:r>
            <a:endPara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i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에서 </a:t>
            </a: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j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로 집합 </a:t>
            </a: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{1,2....,k}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의 꼭짓점들 만을 경유지로 거쳐 가는 최단 경로를 반환하는 함수 </a:t>
            </a: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shortestPath(i,j,k)</a:t>
            </a:r>
            <a:endPara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목표 </a:t>
            </a: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{1,2,...,N}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에 잇는 꼭짓점만을 이용해 모든 꼭짓점 </a:t>
            </a: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i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에서 모든 꼭짓점 </a:t>
            </a: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j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로 가는 경로를 찾는 것</a:t>
            </a: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)</a:t>
            </a:r>
            <a:endPara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각각의 꼭짓점 상에 대해</a:t>
            </a: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,</a:t>
            </a:r>
            <a:endPara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1) k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를 통과하지 않는 경로 </a:t>
            </a: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 집합 </a:t>
            </a: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{1,...,k-1}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에 있는 꼭짓점만 거쳐감 </a:t>
            </a:r>
            <a:endPara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2)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k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를 통과하는 경로 </a:t>
            </a: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- i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에서 </a:t>
            </a: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k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까지와 </a:t>
            </a: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k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에서 </a:t>
            </a: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j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까지 가는 경로 모두 </a:t>
            </a: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{1,...,k-1}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에 있는 꼭짓점 만을 거쳐감 </a:t>
            </a:r>
            <a:endPara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/>
          <p:nvPr/>
        </p:nvSpPr>
        <p:spPr>
          <a:xfrm>
            <a:off x="1745836" y="412153"/>
            <a:ext cx="8410436" cy="735012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10000"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7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플로이드</a:t>
            </a:r>
            <a:r>
              <a:rPr xmlns:mc="http://schemas.openxmlformats.org/markup-compatibility/2006" xmlns:hp="http://schemas.haansoft.com/office/presentation/8.0" kumimoji="0" lang="en-US" altLang="ko-KR" sz="37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37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워셜 알고리즘</a:t>
            </a:r>
            <a:r>
              <a:rPr xmlns:mc="http://schemas.openxmlformats.org/markup-compatibility/2006" xmlns:hp="http://schemas.haansoft.com/office/presentation/8.0" kumimoji="0" lang="en-US" altLang="ko-KR" sz="37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(Floyd-WarShall Algorithm)</a:t>
            </a:r>
            <a:endParaRPr xmlns:mc="http://schemas.openxmlformats.org/markup-compatibility/2006" xmlns:hp="http://schemas.haansoft.com/office/presentation/8.0" kumimoji="0" lang="en-US" altLang="ko-KR" sz="37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p:sp>
        <p:nvSpPr>
          <p:cNvPr id="7" name="제목 1"/>
          <p:cNvSpPr/>
          <p:nvPr/>
        </p:nvSpPr>
        <p:spPr>
          <a:xfrm>
            <a:off x="474869" y="4459185"/>
            <a:ext cx="11242260" cy="184802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3700" b="1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p:sp>
        <p:nvSpPr>
          <p:cNvPr id="8" name="제목 1"/>
          <p:cNvSpPr/>
          <p:nvPr/>
        </p:nvSpPr>
        <p:spPr>
          <a:xfrm>
            <a:off x="474870" y="4459185"/>
            <a:ext cx="11242260" cy="184802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3700" b="1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p:sp>
        <p:nvSpPr>
          <p:cNvPr id="23" name="제목 1"/>
          <p:cNvSpPr/>
          <p:nvPr/>
        </p:nvSpPr>
        <p:spPr>
          <a:xfrm>
            <a:off x="474870" y="1118972"/>
            <a:ext cx="11242260" cy="5188235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10000"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i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에서 </a:t>
            </a: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j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까지 </a:t>
            </a: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에서 </a:t>
            </a: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k-1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의 꼭짓점만을 거쳐가는 경로 중 </a:t>
            </a:r>
            <a:endPara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최선의 경로는 </a:t>
            </a: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shortestPath(i,j,k-1)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에 의해 정의됨</a:t>
            </a:r>
            <a:endPara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+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 </a:t>
            </a:r>
            <a:endPara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만약 </a:t>
            </a: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i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에서 </a:t>
            </a: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k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를 거쳐 </a:t>
            </a: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j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로 가는 더 나은 경로가 있다면</a:t>
            </a: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 </a:t>
            </a:r>
            <a:endPara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그 경로는 </a:t>
            </a: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i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에서 </a:t>
            </a: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k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까지 </a:t>
            </a: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({1,...,k-1}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만을 거쳐서</a:t>
            </a: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 가는 경로와 </a:t>
            </a:r>
            <a:endPara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k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에서 </a:t>
            </a: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j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까지</a:t>
            </a: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({1,...,k-1}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만을 거쳐서 </a:t>
            </a: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 가는 경로를 합친 것 </a:t>
            </a:r>
            <a:endPara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/>
          <p:nvPr/>
        </p:nvSpPr>
        <p:spPr>
          <a:xfrm>
            <a:off x="1745836" y="412153"/>
            <a:ext cx="8410436" cy="735012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10000"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7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플로이드</a:t>
            </a:r>
            <a:r>
              <a:rPr xmlns:mc="http://schemas.openxmlformats.org/markup-compatibility/2006" xmlns:hp="http://schemas.haansoft.com/office/presentation/8.0" kumimoji="0" lang="en-US" altLang="ko-KR" sz="37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37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워셜 알고리즘</a:t>
            </a:r>
            <a:r>
              <a:rPr xmlns:mc="http://schemas.openxmlformats.org/markup-compatibility/2006" xmlns:hp="http://schemas.haansoft.com/office/presentation/8.0" kumimoji="0" lang="en-US" altLang="ko-KR" sz="37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(Floyd-WarShall Algorithm)</a:t>
            </a:r>
            <a:endParaRPr xmlns:mc="http://schemas.openxmlformats.org/markup-compatibility/2006" xmlns:hp="http://schemas.haansoft.com/office/presentation/8.0" kumimoji="0" lang="en-US" altLang="ko-KR" sz="37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p:sp>
        <p:nvSpPr>
          <p:cNvPr id="8" name="제목 1"/>
          <p:cNvSpPr/>
          <p:nvPr/>
        </p:nvSpPr>
        <p:spPr>
          <a:xfrm>
            <a:off x="474870" y="3119351"/>
            <a:ext cx="11242260" cy="339107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처음에 모든 </a:t>
            </a: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(i,j)</a:t>
            </a: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쌍에 대해서 </a:t>
            </a: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k = 1</a:t>
            </a: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일 때 </a:t>
            </a: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shortestPath(i,j,k)</a:t>
            </a: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를 계산하고</a:t>
            </a: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 </a:t>
            </a:r>
            <a:endPara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다음으로 </a:t>
            </a: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k = 2</a:t>
            </a: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일 때를 계산하는 방식 </a:t>
            </a: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...</a:t>
            </a:r>
            <a:endPara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k</a:t>
            </a: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= N</a:t>
            </a: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이 될 때까지 계속하면</a:t>
            </a: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 모든 </a:t>
            </a: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(i,j)</a:t>
            </a: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 쌍에 대해서 최단 경로를 가짐</a:t>
            </a:r>
            <a:endPara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"/>
              <p:cNvSpPr/>
              <p:nvPr/>
            </p:nvSpPr>
            <p:spPr>
              <a:xfrm>
                <a:off x="-200025" y="1890626"/>
                <a:ext cx="12392025" cy="12287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ctr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center"/>
                    </m:oMathParaPr>
                    <m:oMath xmlns:m="http://schemas.openxmlformats.org/officeDocument/2006/math">
                      <m:r>
                        <a:rPr sz="2000">
                          <a:latin typeface="Cambria Math"/>
                          <a:sym typeface="Cambria Math"/>
                        </a:rPr>
                        <m:t>shortestPath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(i,j,k)</m:t>
                      </m:r>
                      <m:d>
                        <m:dPr>
                          <m:begChr m:val="{"/>
                          <m:endChr m:val=""/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sz="2000" i="1">
                                  <a:latin typeface="Cambria Math"/>
                                  <a:sym typeface="Cambria Math"/>
                                </a:rPr>
                              </m:ctrlPr>
                            </m:eqArrPr>
                            <m:e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sz="2000" i="1">
                                      <a:latin typeface="Cambria Math"/>
                                      <a:sym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sz="2000" i="1">
                                      <a:latin typeface="Cambria Math"/>
                                      <a:sym typeface="Cambria Math"/>
                                    </a:rPr>
                                    <m:t>𝑖</m:t>
                                  </m:r>
                                  <m:r>
                                    <a:rPr sz="2000" i="1">
                                      <a:latin typeface="Cambria Math"/>
                                      <a:sym typeface="Cambria Math"/>
                                    </a:rPr>
                                    <m:t>,</m:t>
                                  </m:r>
                                  <m:r>
                                    <a:rPr sz="2000" i="1">
                                      <a:latin typeface="Cambria Math"/>
                                      <a:sym typeface="Cambria Math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 xml:space="preserve">                  </m:t>
                              </m:r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𝑖</m:t>
                              </m:r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𝑓</m:t>
                              </m:r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 xml:space="preserve"> </m:t>
                              </m:r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𝑘</m:t>
                              </m:r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 xml:space="preserve"> = 0</m:t>
                              </m:r>
                            </m:e>
                            <m:e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𝑚</m:t>
                              </m:r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𝑖</m:t>
                              </m:r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𝑛</m:t>
                              </m:r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(</m:t>
                              </m:r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𝑠</m:t>
                              </m:r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ℎ</m:t>
                              </m:r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𝑜</m:t>
                              </m:r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𝑟</m:t>
                              </m:r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𝑡</m:t>
                              </m:r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𝑒</m:t>
                              </m:r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𝑠</m:t>
                              </m:r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𝑡</m:t>
                              </m:r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𝑃</m:t>
                              </m:r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𝑎</m:t>
                              </m:r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𝑡</m:t>
                              </m:r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ℎ(</m:t>
                              </m:r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𝑖</m:t>
                              </m:r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,</m:t>
                              </m:r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𝑗</m:t>
                              </m:r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,</m:t>
                              </m:r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𝑘</m:t>
                              </m:r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 xml:space="preserve">-1), </m:t>
                              </m:r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𝑠</m:t>
                              </m:r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ℎ</m:t>
                              </m:r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𝑜</m:t>
                              </m:r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𝑟</m:t>
                              </m:r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𝑡</m:t>
                              </m:r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𝑒</m:t>
                              </m:r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𝑠</m:t>
                              </m:r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𝑡</m:t>
                              </m:r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𝑃</m:t>
                              </m:r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𝑎</m:t>
                              </m:r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𝑡</m:t>
                              </m:r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ℎ(</m:t>
                              </m:r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𝑖</m:t>
                              </m:r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,</m:t>
                              </m:r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𝑘</m:t>
                              </m:r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,</m:t>
                              </m:r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𝑘</m:t>
                              </m:r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-1),</m:t>
                              </m:r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𝑠</m:t>
                              </m:r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ℎ</m:t>
                              </m:r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𝑜</m:t>
                              </m:r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𝑟</m:t>
                              </m:r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𝑡</m:t>
                              </m:r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𝑒</m:t>
                              </m:r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𝑠</m:t>
                              </m:r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𝑡</m:t>
                              </m:r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𝑃</m:t>
                              </m:r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𝑎</m:t>
                              </m:r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𝑡</m:t>
                              </m:r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ℎ(</m:t>
                              </m:r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𝑘</m:t>
                              </m:r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,</m:t>
                              </m:r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𝑗</m:t>
                              </m:r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,</m:t>
                              </m:r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𝑘</m:t>
                              </m:r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-1))</m:t>
                              </m:r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 xml:space="preserve"> </m:t>
                              </m:r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𝑖</m:t>
                              </m:r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𝑓</m:t>
                              </m:r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 xml:space="preserve"> </m:t>
                              </m:r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𝑘</m:t>
                              </m:r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 xml:space="preserve"> </m:t>
                              </m:r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≠</m:t>
                              </m:r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 xml:space="preserve"> 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</a:p>
              <a:p>
                <a:pPr algn="ctr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center"/>
                    </m:oMathParaPr>
                    <m:oMath xmlns:m="http://schemas.openxmlformats.org/officeDocument/2006/math">
                      <m:r>
                        <a:rPr sz="1500" i="1">
                          <a:latin typeface="Cambria Math"/>
                          <a:sym typeface="Cambria Math"/>
                        </a:rPr>
                        <m:t xml:space="preserve"> </m:t>
                      </m:r>
                    </m:oMath>
                  </m:oMathPara>
                </a14:m>
              </a:p>
              <a:p>
                <a:pPr algn="ctr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center"/>
                    </m:oMathParaPr>
                    <m:oMath xmlns:m="http://schemas.openxmlformats.org/officeDocument/2006/math">
                      <m:r>
                        <a:rPr sz="1500" i="1">
                          <a:latin typeface="Cambria Math"/>
                          <a:sym typeface="Cambria Math"/>
                        </a:rPr>
                        <m:t>𝑤</m:t>
                      </m:r>
                      <m:d>
                        <m:d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𝑖</m:t>
                          </m:r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,</m:t>
                          </m:r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𝑗</m:t>
                          </m:r>
                        </m:e>
                      </m:d>
                      <m:r>
                        <a:rPr sz="1500" i="1">
                          <a:latin typeface="Cambria Math"/>
                          <a:sym typeface="Cambria Math"/>
                        </a:rPr>
                        <m:t xml:space="preserve">: 꼭짓점  </m:t>
                      </m:r>
                      <m:r>
                        <a:rPr sz="1500" i="1"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1500" i="1">
                          <a:latin typeface="Cambria Math"/>
                          <a:sym typeface="Cambria Math"/>
                        </a:rPr>
                        <m:t>,</m:t>
                      </m:r>
                      <m:r>
                        <a:rPr sz="1500" i="1">
                          <a:latin typeface="Cambria Math"/>
                          <a:sym typeface="Cambria Math"/>
                        </a:rPr>
                        <m:t>𝑗</m:t>
                      </m:r>
                      <m:r>
                        <a:rPr sz="1500" i="1">
                          <a:latin typeface="Cambria Math"/>
                          <a:sym typeface="Cambria Math"/>
                        </a:rPr>
                        <m:t xml:space="preserve">간의 변의 가중치 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24" name=""/>
              <p:cNvSpPr txBox="1"/>
              <p:nvPr/>
            </p:nvSpPr>
            <p:spPr>
              <a:xfrm>
                <a:off x="-200025" y="1890626"/>
                <a:ext cx="12392025" cy="122872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/>
          <p:nvPr/>
        </p:nvSpPr>
        <p:spPr>
          <a:xfrm>
            <a:off x="1745836" y="412153"/>
            <a:ext cx="8410436" cy="735012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10000"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7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플로이드</a:t>
            </a:r>
            <a:r>
              <a:rPr xmlns:mc="http://schemas.openxmlformats.org/markup-compatibility/2006" xmlns:hp="http://schemas.haansoft.com/office/presentation/8.0" kumimoji="0" lang="en-US" altLang="ko-KR" sz="37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37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워셜 알고리즘</a:t>
            </a:r>
            <a:r>
              <a:rPr xmlns:mc="http://schemas.openxmlformats.org/markup-compatibility/2006" xmlns:hp="http://schemas.haansoft.com/office/presentation/8.0" kumimoji="0" lang="en-US" altLang="ko-KR" sz="37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(Floyd-WarShall Algorithm)</a:t>
            </a:r>
            <a:endParaRPr xmlns:mc="http://schemas.openxmlformats.org/markup-compatibility/2006" xmlns:hp="http://schemas.haansoft.com/office/presentation/8.0" kumimoji="0" lang="en-US" altLang="ko-KR" sz="37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p:sp>
        <p:nvSpPr>
          <p:cNvPr id="7" name="제목 1"/>
          <p:cNvSpPr/>
          <p:nvPr/>
        </p:nvSpPr>
        <p:spPr>
          <a:xfrm>
            <a:off x="474869" y="4459185"/>
            <a:ext cx="11242260" cy="184802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3700" b="1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p:sp>
        <p:nvSpPr>
          <p:cNvPr id="8" name="제목 1"/>
          <p:cNvSpPr/>
          <p:nvPr/>
        </p:nvSpPr>
        <p:spPr>
          <a:xfrm>
            <a:off x="474870" y="4459185"/>
            <a:ext cx="11242260" cy="184802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3700" b="1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p:pic>
        <p:nvPicPr>
          <p:cNvPr id="2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5319" y="2029793"/>
            <a:ext cx="6182374" cy="3353402"/>
          </a:xfrm>
          <a:prstGeom prst="rect">
            <a:avLst/>
          </a:prstGeom>
        </p:spPr>
      </p:pic>
      <p:sp>
        <p:nvSpPr>
          <p:cNvPr id="22" name=""/>
          <p:cNvSpPr txBox="1"/>
          <p:nvPr/>
        </p:nvSpPr>
        <p:spPr>
          <a:xfrm>
            <a:off x="6447694" y="1815596"/>
            <a:ext cx="5744306" cy="46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500">
                <a:latin typeface="ACC어린이가을담은"/>
                <a:ea typeface="ACC어린이가을담은"/>
              </a:rPr>
              <a:t>1.</a:t>
            </a:r>
            <a:r>
              <a:rPr lang="ko-KR" altLang="en-US" sz="2500">
                <a:latin typeface="ACC어린이가을담은"/>
                <a:ea typeface="ACC어린이가을담은"/>
              </a:rPr>
              <a:t> </a:t>
            </a:r>
            <a:r>
              <a:rPr lang="en-US" altLang="ko-KR" sz="2500">
                <a:latin typeface="ACC어린이가을담은"/>
                <a:ea typeface="ACC어린이가을담은"/>
              </a:rPr>
              <a:t>distance</a:t>
            </a:r>
            <a:r>
              <a:rPr lang="ko-KR" altLang="en-US" sz="2500">
                <a:latin typeface="ACC어린이가을담은"/>
                <a:ea typeface="ACC어린이가을담은"/>
              </a:rPr>
              <a:t> 배열을 </a:t>
            </a:r>
            <a:r>
              <a:rPr lang="en-US" altLang="ko-KR" sz="2500">
                <a:latin typeface="ACC어린이가을담은"/>
                <a:ea typeface="ACC어린이가을담은"/>
              </a:rPr>
              <a:t>Int</a:t>
            </a:r>
            <a:r>
              <a:rPr lang="ko-KR" altLang="en-US" sz="2500">
                <a:latin typeface="ACC어린이가을담은"/>
                <a:ea typeface="ACC어린이가을담은"/>
              </a:rPr>
              <a:t>의 최댓값으로 초기화 </a:t>
            </a:r>
            <a:endParaRPr lang="ko-KR" altLang="en-US" sz="2500">
              <a:latin typeface="ACC어린이가을담은"/>
              <a:ea typeface="ACC어린이가을담은"/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6447694" y="2960501"/>
            <a:ext cx="5744306" cy="46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500">
                <a:latin typeface="ACC어린이가을담은"/>
                <a:ea typeface="ACC어린이가을담은"/>
              </a:rPr>
              <a:t>2.</a:t>
            </a:r>
            <a:r>
              <a:rPr lang="ko-KR" altLang="en-US" sz="2500">
                <a:latin typeface="ACC어린이가을담은"/>
                <a:ea typeface="ACC어린이가을담은"/>
              </a:rPr>
              <a:t> 변</a:t>
            </a:r>
            <a:r>
              <a:rPr lang="en-US" altLang="ko-KR" sz="2500">
                <a:latin typeface="ACC어린이가을담은"/>
                <a:ea typeface="ACC어린이가을담은"/>
              </a:rPr>
              <a:t> start</a:t>
            </a:r>
            <a:r>
              <a:rPr lang="ko-KR" altLang="en-US" sz="2500">
                <a:latin typeface="ACC어린이가을담은"/>
                <a:ea typeface="ACC어린이가을담은"/>
              </a:rPr>
              <a:t>와 </a:t>
            </a:r>
            <a:r>
              <a:rPr lang="en-US" altLang="ko-KR" sz="2500">
                <a:latin typeface="ACC어린이가을담은"/>
                <a:ea typeface="ACC어린이가을담은"/>
              </a:rPr>
              <a:t>end</a:t>
            </a:r>
            <a:r>
              <a:rPr lang="ko-KR" altLang="en-US" sz="2500">
                <a:latin typeface="ACC어린이가을담은"/>
                <a:ea typeface="ACC어린이가을담은"/>
              </a:rPr>
              <a:t>의 가중치 중 최솟값으로 설정 </a:t>
            </a:r>
            <a:endParaRPr lang="ko-KR" altLang="en-US" sz="2500">
              <a:latin typeface="ACC어린이가을담은"/>
              <a:ea typeface="ACC어린이가을담은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4073111" y="2284095"/>
            <a:ext cx="619401" cy="65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700">
                <a:solidFill>
                  <a:schemeClr val="lt1"/>
                </a:solidFill>
                <a:ea typeface="ACC어린이가을담은"/>
              </a:rPr>
              <a:t>➀</a:t>
            </a:r>
            <a:endParaRPr lang="ko-KR" altLang="en-US" sz="3700">
              <a:solidFill>
                <a:schemeClr val="lt1"/>
              </a:solidFill>
              <a:ea typeface="ACC어린이가을담은"/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4968462" y="4133495"/>
            <a:ext cx="619401" cy="65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700">
                <a:solidFill>
                  <a:schemeClr val="lt1"/>
                </a:solidFill>
                <a:ea typeface="ACC어린이가을담은"/>
              </a:rPr>
              <a:t>➁</a:t>
            </a:r>
            <a:endParaRPr lang="ko-KR" altLang="en-US" sz="3700">
              <a:solidFill>
                <a:schemeClr val="lt1"/>
              </a:solidFill>
              <a:ea typeface="ACC어린이가을담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/>
          <p:nvPr/>
        </p:nvSpPr>
        <p:spPr>
          <a:xfrm>
            <a:off x="1745836" y="412153"/>
            <a:ext cx="8410436" cy="735012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10000"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7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플로이드</a:t>
            </a:r>
            <a:r>
              <a:rPr xmlns:mc="http://schemas.openxmlformats.org/markup-compatibility/2006" xmlns:hp="http://schemas.haansoft.com/office/presentation/8.0" kumimoji="0" lang="en-US" altLang="ko-KR" sz="37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37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워셜 알고리즘</a:t>
            </a:r>
            <a:r>
              <a:rPr xmlns:mc="http://schemas.openxmlformats.org/markup-compatibility/2006" xmlns:hp="http://schemas.haansoft.com/office/presentation/8.0" kumimoji="0" lang="en-US" altLang="ko-KR" sz="37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(Floyd-WarShall Algorithm)</a:t>
            </a:r>
            <a:endParaRPr xmlns:mc="http://schemas.openxmlformats.org/markup-compatibility/2006" xmlns:hp="http://schemas.haansoft.com/office/presentation/8.0" kumimoji="0" lang="en-US" altLang="ko-KR" sz="37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p:sp>
        <p:nvSpPr>
          <p:cNvPr id="7" name="제목 1"/>
          <p:cNvSpPr/>
          <p:nvPr/>
        </p:nvSpPr>
        <p:spPr>
          <a:xfrm>
            <a:off x="474869" y="4459185"/>
            <a:ext cx="11242260" cy="184802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3700" b="1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p:sp>
        <p:nvSpPr>
          <p:cNvPr id="8" name="제목 1"/>
          <p:cNvSpPr/>
          <p:nvPr/>
        </p:nvSpPr>
        <p:spPr>
          <a:xfrm>
            <a:off x="474870" y="4459185"/>
            <a:ext cx="11242260" cy="184802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3700" b="1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6447694" y="2815590"/>
            <a:ext cx="5744306" cy="1226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500">
                <a:latin typeface="ACC어린이가을담은"/>
                <a:ea typeface="ACC어린이가을담은"/>
              </a:rPr>
              <a:t>3.</a:t>
            </a:r>
            <a:r>
              <a:rPr lang="ko-KR" altLang="en-US" sz="2500">
                <a:latin typeface="ACC어린이가을담은"/>
                <a:ea typeface="ACC어린이가을담은"/>
              </a:rPr>
              <a:t> 경유지를 거쳐가는 것을 고려하는 것이 핵심</a:t>
            </a:r>
            <a:r>
              <a:rPr lang="en-US" altLang="ko-KR" sz="2500">
                <a:latin typeface="ACC어린이가을담은"/>
                <a:ea typeface="ACC어린이가을담은"/>
              </a:rPr>
              <a:t>!</a:t>
            </a:r>
            <a:endParaRPr lang="en-US" altLang="ko-KR" sz="2500">
              <a:latin typeface="ACC어린이가을담은"/>
              <a:ea typeface="ACC어린이가을담은"/>
            </a:endParaRPr>
          </a:p>
          <a:p>
            <a:pPr algn="ctr">
              <a:defRPr/>
            </a:pPr>
            <a:endParaRPr lang="en-US" altLang="ko-KR" sz="2500">
              <a:latin typeface="ACC어린이가을담은"/>
              <a:ea typeface="ACC어린이가을담은"/>
            </a:endParaRPr>
          </a:p>
          <a:p>
            <a:pPr algn="ctr">
              <a:defRPr/>
            </a:pPr>
            <a:r>
              <a:rPr lang="en-US" altLang="ko-KR" sz="2500">
                <a:latin typeface="ACC어린이가을담은"/>
                <a:ea typeface="ACC어린이가을담은"/>
              </a:rPr>
              <a:t>-</a:t>
            </a:r>
            <a:r>
              <a:rPr lang="ko-KR" altLang="en-US" sz="2500">
                <a:latin typeface="ACC어린이가을담은"/>
                <a:ea typeface="ACC어린이가을담은"/>
              </a:rPr>
              <a:t> 왜 이 공식이 나오게 되었는가</a:t>
            </a:r>
            <a:r>
              <a:rPr lang="en-US" altLang="ko-KR" sz="2500">
                <a:latin typeface="ACC어린이가을담은"/>
                <a:ea typeface="ACC어린이가을담은"/>
              </a:rPr>
              <a:t>?</a:t>
            </a:r>
            <a:endParaRPr lang="ko-KR" altLang="en-US" sz="2500">
              <a:latin typeface="ACC어린이가을담은"/>
              <a:ea typeface="ACC어린이가을담은"/>
            </a:endParaRPr>
          </a:p>
        </p:txBody>
      </p:sp>
      <p:pic>
        <p:nvPicPr>
          <p:cNvPr id="2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6699" y="1947881"/>
            <a:ext cx="6447694" cy="2962236"/>
          </a:xfrm>
          <a:prstGeom prst="rect">
            <a:avLst/>
          </a:prstGeom>
        </p:spPr>
      </p:pic>
      <p:sp>
        <p:nvSpPr>
          <p:cNvPr id="26" name=""/>
          <p:cNvSpPr txBox="1"/>
          <p:nvPr/>
        </p:nvSpPr>
        <p:spPr>
          <a:xfrm>
            <a:off x="1462047" y="5383196"/>
            <a:ext cx="9971294" cy="1987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500">
                <a:latin typeface="ACC어린이가을담은"/>
                <a:ea typeface="ACC어린이가을담은"/>
              </a:rPr>
              <a:t>만약 </a:t>
            </a:r>
            <a:r>
              <a:rPr lang="en-US" altLang="ko-KR" sz="2500">
                <a:latin typeface="ACC어린이가을담은"/>
                <a:ea typeface="ACC어린이가을담은"/>
              </a:rPr>
              <a:t>i</a:t>
            </a:r>
            <a:r>
              <a:rPr lang="ko-KR" altLang="en-US" sz="2500">
                <a:latin typeface="ACC어린이가을담은"/>
                <a:ea typeface="ACC어린이가을담은"/>
              </a:rPr>
              <a:t>에서 </a:t>
            </a:r>
            <a:r>
              <a:rPr lang="en-US" altLang="ko-KR" sz="2500">
                <a:latin typeface="ACC어린이가을담은"/>
                <a:ea typeface="ACC어린이가을담은"/>
              </a:rPr>
              <a:t>k</a:t>
            </a:r>
            <a:r>
              <a:rPr lang="ko-KR" altLang="en-US" sz="2500">
                <a:latin typeface="ACC어린이가을담은"/>
                <a:ea typeface="ACC어린이가을담은"/>
              </a:rPr>
              <a:t>를 거쳐 </a:t>
            </a:r>
            <a:r>
              <a:rPr lang="en-US" altLang="ko-KR" sz="2500">
                <a:latin typeface="ACC어린이가을담은"/>
                <a:ea typeface="ACC어린이가을담은"/>
              </a:rPr>
              <a:t>j</a:t>
            </a:r>
            <a:r>
              <a:rPr lang="ko-KR" altLang="en-US" sz="2500">
                <a:latin typeface="ACC어린이가을담은"/>
                <a:ea typeface="ACC어린이가을담은"/>
              </a:rPr>
              <a:t>로 가는 더 나은 경로가 있다면</a:t>
            </a:r>
            <a:r>
              <a:rPr lang="en-US" altLang="ko-KR" sz="2500">
                <a:latin typeface="ACC어린이가을담은"/>
                <a:ea typeface="ACC어린이가을담은"/>
              </a:rPr>
              <a:t>,</a:t>
            </a:r>
            <a:endParaRPr lang="en-US" altLang="ko-KR" sz="2500">
              <a:latin typeface="ACC어린이가을담은"/>
              <a:ea typeface="ACC어린이가을담은"/>
            </a:endParaRPr>
          </a:p>
          <a:p>
            <a:pPr algn="ctr">
              <a:defRPr/>
            </a:pPr>
            <a:r>
              <a:rPr lang="ko-KR" altLang="en-US" sz="2500">
                <a:latin typeface="ACC어린이가을담은"/>
                <a:ea typeface="ACC어린이가을담은"/>
              </a:rPr>
              <a:t>그 경로는 </a:t>
            </a:r>
            <a:r>
              <a:rPr lang="en-US" altLang="ko-KR" sz="2500">
                <a:latin typeface="ACC어린이가을담은"/>
                <a:ea typeface="ACC어린이가을담은"/>
              </a:rPr>
              <a:t>i</a:t>
            </a:r>
            <a:r>
              <a:rPr lang="ko-KR" altLang="en-US" sz="2500">
                <a:latin typeface="ACC어린이가을담은"/>
                <a:ea typeface="ACC어린이가을담은"/>
              </a:rPr>
              <a:t>에서 </a:t>
            </a:r>
            <a:r>
              <a:rPr lang="en-US" altLang="ko-KR" sz="2500">
                <a:latin typeface="ACC어린이가을담은"/>
                <a:ea typeface="ACC어린이가을담은"/>
              </a:rPr>
              <a:t>k</a:t>
            </a:r>
            <a:r>
              <a:rPr lang="ko-KR" altLang="en-US" sz="2500">
                <a:latin typeface="ACC어린이가을담은"/>
                <a:ea typeface="ACC어린이가을담은"/>
              </a:rPr>
              <a:t>까지 </a:t>
            </a:r>
            <a:r>
              <a:rPr lang="en-US" altLang="ko-KR" sz="2500">
                <a:latin typeface="ACC어린이가을담은"/>
                <a:ea typeface="ACC어린이가을담은"/>
              </a:rPr>
              <a:t>(i,...,k-1)</a:t>
            </a:r>
            <a:r>
              <a:rPr lang="ko-KR" altLang="en-US" sz="2500">
                <a:latin typeface="ACC어린이가을담은"/>
                <a:ea typeface="ACC어린이가을담은"/>
              </a:rPr>
              <a:t>만을 거쳐서 가는 경로 </a:t>
            </a:r>
            <a:r>
              <a:rPr lang="en-US" altLang="ko-KR" sz="2500">
                <a:latin typeface="ACC어린이가을담은"/>
                <a:ea typeface="ACC어린이가을담은"/>
              </a:rPr>
              <a:t>+</a:t>
            </a:r>
            <a:r>
              <a:rPr lang="ko-KR" altLang="en-US" sz="2500">
                <a:latin typeface="ACC어린이가을담은"/>
                <a:ea typeface="ACC어린이가을담은"/>
              </a:rPr>
              <a:t> </a:t>
            </a:r>
            <a:r>
              <a:rPr lang="en-US" altLang="ko-KR" sz="2500">
                <a:latin typeface="ACC어린이가을담은"/>
                <a:ea typeface="ACC어린이가을담은"/>
              </a:rPr>
              <a:t>k</a:t>
            </a:r>
            <a:r>
              <a:rPr lang="ko-KR" altLang="en-US" sz="2500">
                <a:latin typeface="ACC어린이가을담은"/>
                <a:ea typeface="ACC어린이가을담은"/>
              </a:rPr>
              <a:t>에서 </a:t>
            </a:r>
            <a:r>
              <a:rPr lang="en-US" altLang="ko-KR" sz="2500">
                <a:latin typeface="ACC어린이가을담은"/>
                <a:ea typeface="ACC어린이가을담은"/>
              </a:rPr>
              <a:t>j</a:t>
            </a:r>
            <a:r>
              <a:rPr lang="ko-KR" altLang="en-US" sz="2500">
                <a:latin typeface="ACC어린이가을담은"/>
                <a:ea typeface="ACC어린이가을담은"/>
              </a:rPr>
              <a:t>까지</a:t>
            </a:r>
            <a:r>
              <a:rPr lang="en-US" altLang="ko-KR" sz="2500">
                <a:latin typeface="ACC어린이가을담은"/>
                <a:ea typeface="ACC어린이가을담은"/>
              </a:rPr>
              <a:t>({1,...,k-1})</a:t>
            </a:r>
            <a:r>
              <a:rPr lang="ko-KR" altLang="en-US" sz="2500">
                <a:latin typeface="ACC어린이가을담은"/>
                <a:ea typeface="ACC어린이가을담은"/>
              </a:rPr>
              <a:t>만을 거쳐서 가는 경로를 합친 것이라는 것은 자명하기 때문</a:t>
            </a:r>
            <a:r>
              <a:rPr lang="en-US" altLang="ko-KR" sz="2500">
                <a:latin typeface="ACC어린이가을담은"/>
                <a:ea typeface="ACC어린이가을담은"/>
              </a:rPr>
              <a:t>!</a:t>
            </a:r>
            <a:endParaRPr lang="en-US" altLang="ko-KR" sz="2500">
              <a:latin typeface="ACC어린이가을담은"/>
              <a:ea typeface="ACC어린이가을담은"/>
            </a:endParaRPr>
          </a:p>
          <a:p>
            <a:pPr algn="ctr">
              <a:defRPr/>
            </a:pPr>
            <a:endParaRPr lang="ko-KR" altLang="en-US" sz="2500">
              <a:latin typeface="ACC어린이가을담은"/>
              <a:ea typeface="ACC어린이가을담은"/>
            </a:endParaRPr>
          </a:p>
          <a:p>
            <a:pPr algn="ctr">
              <a:defRPr/>
            </a:pPr>
            <a:endParaRPr lang="ko-KR" altLang="en-US" sz="2500">
              <a:latin typeface="ACC어린이가을담은"/>
              <a:ea typeface="ACC어린이가을담은"/>
            </a:endParaRPr>
          </a:p>
        </p:txBody>
      </p:sp>
      <p:sp>
        <p:nvSpPr>
          <p:cNvPr id="27" name=""/>
          <p:cNvSpPr txBox="1"/>
          <p:nvPr/>
        </p:nvSpPr>
        <p:spPr>
          <a:xfrm>
            <a:off x="3844511" y="2164211"/>
            <a:ext cx="619401" cy="65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700">
                <a:solidFill>
                  <a:schemeClr val="lt1"/>
                </a:solidFill>
                <a:ea typeface="ACC어린이가을담은"/>
              </a:rPr>
              <a:t>➂</a:t>
            </a:r>
            <a:endParaRPr lang="ko-KR" altLang="en-US" sz="3700">
              <a:solidFill>
                <a:schemeClr val="lt1"/>
              </a:solidFill>
              <a:ea typeface="ACC어린이가을담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/>
          <p:nvPr/>
        </p:nvSpPr>
        <p:spPr>
          <a:xfrm>
            <a:off x="1745836" y="412153"/>
            <a:ext cx="8410436" cy="735012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10000"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7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연속 행렬 곱셈</a:t>
            </a:r>
            <a:r>
              <a:rPr xmlns:mc="http://schemas.openxmlformats.org/markup-compatibility/2006" xmlns:hp="http://schemas.haansoft.com/office/presentation/8.0" kumimoji="0" lang="en-US" altLang="ko-KR" sz="37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(Chained Matrix Multiplications)</a:t>
            </a:r>
            <a:endParaRPr xmlns:mc="http://schemas.openxmlformats.org/markup-compatibility/2006" xmlns:hp="http://schemas.haansoft.com/office/presentation/8.0" kumimoji="0" lang="en-US" altLang="ko-KR" sz="37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p:sp>
        <p:nvSpPr>
          <p:cNvPr id="5" name="제목 1"/>
          <p:cNvSpPr/>
          <p:nvPr/>
        </p:nvSpPr>
        <p:spPr>
          <a:xfrm>
            <a:off x="474870" y="1946348"/>
            <a:ext cx="11242260" cy="462005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10000"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주어진 행렬 시퀀스를 곱하는 가장 효율적인 방법에 관한 최적화 문제 </a:t>
            </a:r>
            <a:endPara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p:sp>
        <p:nvSpPr>
          <p:cNvPr id="18" name="제목 1"/>
          <p:cNvSpPr/>
          <p:nvPr/>
        </p:nvSpPr>
        <p:spPr>
          <a:xfrm>
            <a:off x="474870" y="2966994"/>
            <a:ext cx="11242260" cy="462005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10000"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괄호를 어떻게 묶어도 얻은 결과는 동일하게 유지됨</a:t>
            </a:r>
            <a:endPara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"/>
              <p:cNvSpPr/>
              <p:nvPr/>
            </p:nvSpPr>
            <p:spPr>
              <a:xfrm>
                <a:off x="3286125" y="4078149"/>
                <a:ext cx="5619750" cy="5238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sz="2500" i="1"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sz="2500" i="1">
                                  <a:latin typeface="Cambria Math"/>
                                  <a:sym typeface="Cambria Math"/>
                                </a:rPr>
                              </m:ctrlPr>
                            </m:dPr>
                            <m:e>
                              <m:r>
                                <a:rPr sz="2500">
                                  <a:latin typeface="Cambria Math"/>
                                  <a:sym typeface="Cambria Math"/>
                                </a:rPr>
                                <m:t>AB</m:t>
                              </m:r>
                            </m:e>
                          </m:d>
                          <m:r>
                            <a:rPr sz="2500">
                              <a:latin typeface="Cambria Math"/>
                              <a:sym typeface="Cambria Math"/>
                            </a:rPr>
                            <m:t>C</m:t>
                          </m:r>
                        </m:e>
                      </m:d>
                      <m:r>
                        <a:rPr sz="2500">
                          <a:latin typeface="Cambria Math"/>
                          <a:sym typeface="Cambria Math"/>
                        </a:rPr>
                        <m:t>D =</m:t>
                      </m:r>
                      <m:d>
                        <m:dPr>
                          <m:ctrlPr>
                            <a:rPr sz="2500" i="1"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sz="2500" i="1">
                                  <a:latin typeface="Cambria Math"/>
                                  <a:sym typeface="Cambria Math"/>
                                </a:rPr>
                              </m:ctrlPr>
                            </m:dPr>
                            <m:e>
                              <m:r>
                                <a:rPr sz="2500">
                                  <a:latin typeface="Cambria Math"/>
                                  <a:sym typeface="Cambria Math"/>
                                </a:rPr>
                                <m:t>AB</m:t>
                              </m:r>
                            </m:e>
                          </m:d>
                          <m:r>
                            <a:rPr sz="2500">
                              <a:latin typeface="Cambria Math"/>
                              <a:sym typeface="Cambria Math"/>
                            </a:rPr>
                            <m:t xml:space="preserve">C </m:t>
                          </m:r>
                        </m:e>
                      </m:d>
                      <m:r>
                        <a:rPr sz="2500">
                          <a:latin typeface="Cambria Math"/>
                          <a:sym typeface="Cambria Math"/>
                        </a:rPr>
                        <m:t>D = (AB)(CD)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19" name=""/>
              <p:cNvSpPr txBox="1"/>
              <p:nvPr/>
            </p:nvSpPr>
            <p:spPr>
              <a:xfrm>
                <a:off x="3286125" y="4078149"/>
                <a:ext cx="5619750" cy="5238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</p:sp>
        </mc:Fallback>
      </mc:AlternateContent>
      <p:sp>
        <p:nvSpPr>
          <p:cNvPr id="20" name="제목 1"/>
          <p:cNvSpPr/>
          <p:nvPr/>
        </p:nvSpPr>
        <p:spPr>
          <a:xfrm>
            <a:off x="474870" y="5079058"/>
            <a:ext cx="11242260" cy="462005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10000"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곱에는 영향을 미치지 않지만 괄호 안의 순서는 곱을 계산하는 데 필요한 연산 수</a:t>
            </a: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계산 복잡도에 영향 줌</a:t>
            </a: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)</a:t>
            </a:r>
            <a:endPara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2105853" y="6135301"/>
            <a:ext cx="7980293" cy="366713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>
                <a:latin typeface="ACC어린이가을담은"/>
                <a:ea typeface="ACC어린이가을담은"/>
              </a:rPr>
              <a:t>참고 </a:t>
            </a:r>
            <a:r>
              <a:rPr lang="en-US" altLang="ko-KR">
                <a:latin typeface="ACC어린이가을담은"/>
                <a:ea typeface="ACC어린이가을담은"/>
              </a:rPr>
              <a:t>: </a:t>
            </a:r>
            <a:r>
              <a:rPr lang="en-US" altLang="ko-KR"/>
              <a:t>https://en.wikipedia.org/wiki/Matrix_chain_multiplication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/>
          <p:nvPr/>
        </p:nvSpPr>
        <p:spPr>
          <a:xfrm>
            <a:off x="1745836" y="412153"/>
            <a:ext cx="8410436" cy="735012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10000"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7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연속 행렬 곱셈</a:t>
            </a:r>
            <a:r>
              <a:rPr xmlns:mc="http://schemas.openxmlformats.org/markup-compatibility/2006" xmlns:hp="http://schemas.haansoft.com/office/presentation/8.0" kumimoji="0" lang="en-US" altLang="ko-KR" sz="37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(Chained Matrix Multiplications)</a:t>
            </a:r>
            <a:endParaRPr xmlns:mc="http://schemas.openxmlformats.org/markup-compatibility/2006" xmlns:hp="http://schemas.haansoft.com/office/presentation/8.0" kumimoji="0" lang="en-US" altLang="ko-KR" sz="37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p:sp>
        <p:nvSpPr>
          <p:cNvPr id="5" name="제목 1"/>
          <p:cNvSpPr/>
          <p:nvPr/>
        </p:nvSpPr>
        <p:spPr>
          <a:xfrm>
            <a:off x="474870" y="1946348"/>
            <a:ext cx="11242260" cy="462005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10000"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예를 들어</a:t>
            </a: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A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가 </a:t>
            </a: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10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X 30, B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가 </a:t>
            </a: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30 X 5, C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가 </a:t>
            </a: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5 X 60</a:t>
            </a:r>
            <a:endPara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p:sp>
        <p:nvSpPr>
          <p:cNvPr id="18" name="제목 1"/>
          <p:cNvSpPr/>
          <p:nvPr/>
        </p:nvSpPr>
        <p:spPr>
          <a:xfrm>
            <a:off x="474870" y="2966994"/>
            <a:ext cx="11242260" cy="462005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10000"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(AB)C = (10 X 30 X 5) + (10 X 5 X 60) = 1500 + 3000 = 4500</a:t>
            </a:r>
            <a:endPara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p:sp>
        <p:nvSpPr>
          <p:cNvPr id="20" name="제목 1"/>
          <p:cNvSpPr/>
          <p:nvPr/>
        </p:nvSpPr>
        <p:spPr>
          <a:xfrm>
            <a:off x="474870" y="4292210"/>
            <a:ext cx="11242260" cy="462005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10000"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=&gt; 1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번째 방법이 효율적 </a:t>
            </a: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=&gt; n 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행렬 곱의 최적 괄호를 결정하는 방법은</a:t>
            </a: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?</a:t>
            </a:r>
            <a:endPara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p:sp>
        <p:nvSpPr>
          <p:cNvPr id="21" name="제목 1"/>
          <p:cNvSpPr/>
          <p:nvPr/>
        </p:nvSpPr>
        <p:spPr>
          <a:xfrm>
            <a:off x="474870" y="3429000"/>
            <a:ext cx="11242260" cy="462005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10000"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A(BC) = (30 X 5 X 60) + (10 X 30 X 60) = 9000 + 18000 = 27000</a:t>
            </a:r>
            <a:endPara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p:sp>
        <p:nvSpPr>
          <p:cNvPr id="22" name="제목 1"/>
          <p:cNvSpPr/>
          <p:nvPr/>
        </p:nvSpPr>
        <p:spPr>
          <a:xfrm>
            <a:off x="474870" y="5203297"/>
            <a:ext cx="11242260" cy="1393798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10000"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무식하게 푸는 방법에 있어선</a:t>
            </a: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 행렬 수 </a:t>
            </a: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n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이 크면 매우 느리고 비 실용적</a:t>
            </a:r>
            <a:endPara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더 빠른 해결책은 문제를 하위 문제 세트로 분해해 생각해 볼 수 있어</a:t>
            </a:r>
            <a:endPara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/>
          <p:nvPr/>
        </p:nvSpPr>
        <p:spPr>
          <a:xfrm>
            <a:off x="1745836" y="412153"/>
            <a:ext cx="8410436" cy="735012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10000"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7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0/1 </a:t>
            </a:r>
            <a:r>
              <a:rPr xmlns:mc="http://schemas.openxmlformats.org/markup-compatibility/2006" xmlns:hp="http://schemas.haansoft.com/office/presentation/8.0" kumimoji="0" lang="ko-KR" altLang="en-US" sz="37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배낭</a:t>
            </a:r>
            <a:r>
              <a:rPr xmlns:mc="http://schemas.openxmlformats.org/markup-compatibility/2006" xmlns:hp="http://schemas.haansoft.com/office/presentation/8.0" kumimoji="0" lang="en-US" altLang="ko-KR" sz="37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(0-1 Knapsack)</a:t>
            </a:r>
            <a:endParaRPr xmlns:mc="http://schemas.openxmlformats.org/markup-compatibility/2006" xmlns:hp="http://schemas.haansoft.com/office/presentation/8.0" kumimoji="0" lang="en-US" altLang="ko-KR" sz="37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p:sp>
        <p:nvSpPr>
          <p:cNvPr id="5" name="제목 1"/>
          <p:cNvSpPr/>
          <p:nvPr/>
        </p:nvSpPr>
        <p:spPr>
          <a:xfrm>
            <a:off x="474869" y="1147165"/>
            <a:ext cx="11242260" cy="462005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10000"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조합 최적화의 문제 </a:t>
            </a: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 고정된 크기의 배낭에 의해 가장 귀중한 물건으로 채워야 하는 문제</a:t>
            </a:r>
            <a:endPara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p:sp>
        <p:nvSpPr>
          <p:cNvPr id="7" name="제목 1"/>
          <p:cNvSpPr/>
          <p:nvPr/>
        </p:nvSpPr>
        <p:spPr>
          <a:xfrm>
            <a:off x="474869" y="4459185"/>
            <a:ext cx="11242260" cy="184802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3700" b="1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p:sp>
        <p:nvSpPr>
          <p:cNvPr id="8" name="제목 1"/>
          <p:cNvSpPr/>
          <p:nvPr/>
        </p:nvSpPr>
        <p:spPr>
          <a:xfrm>
            <a:off x="474870" y="4459185"/>
            <a:ext cx="11242260" cy="184802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3700" b="1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p:sp>
        <p:nvSpPr>
          <p:cNvPr id="19" name="제목 1"/>
          <p:cNvSpPr/>
          <p:nvPr/>
        </p:nvSpPr>
        <p:spPr>
          <a:xfrm>
            <a:off x="7187726" y="1799048"/>
            <a:ext cx="4529403" cy="2945308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10000"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예</a:t>
            </a: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 고정된 예산이나 시간 제약 하에서 </a:t>
            </a:r>
            <a:endPara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분할할 수 없는 일련의 프로젝트 </a:t>
            </a:r>
            <a:endPara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or 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작업 중에서 선택해야 하는 리소스 할당</a:t>
            </a:r>
            <a:endPara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p:sp>
        <p:nvSpPr>
          <p:cNvPr id="20" name="제목 1"/>
          <p:cNvSpPr/>
          <p:nvPr/>
        </p:nvSpPr>
        <p:spPr>
          <a:xfrm>
            <a:off x="769692" y="4459185"/>
            <a:ext cx="11242260" cy="2310027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10000"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원자재를 줄이는 가장 낭비가 적은 방법 찾기</a:t>
            </a: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 투자 및 포트폴리오 선택</a:t>
            </a:r>
            <a:endPara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자산 담보 증권화를 위한 자산 선택 등 실제 의사 결정 프로세스에 사용</a:t>
            </a:r>
            <a:endPara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2105853" y="6135301"/>
            <a:ext cx="7980293" cy="366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latin typeface="ACC어린이가을담은"/>
                <a:ea typeface="ACC어린이가을담은"/>
              </a:rPr>
              <a:t>참고 </a:t>
            </a:r>
            <a:r>
              <a:rPr lang="en-US" altLang="ko-KR">
                <a:latin typeface="ACC어린이가을담은"/>
                <a:ea typeface="ACC어린이가을담은"/>
              </a:rPr>
              <a:t>: </a:t>
            </a:r>
            <a:r>
              <a:rPr lang="en-US" altLang="ko-KR"/>
              <a:t>https://en.wikipedia.org/wiki/Knapsack_problem</a:t>
            </a:r>
            <a:endParaRPr lang="en-US" altLang="ko-KR"/>
          </a:p>
        </p:txBody>
      </p:sp>
      <p:pic>
        <p:nvPicPr>
          <p:cNvPr id="2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74869" y="1632300"/>
            <a:ext cx="6281965" cy="28268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/>
          <p:nvPr/>
        </p:nvSpPr>
        <p:spPr>
          <a:xfrm>
            <a:off x="1745836" y="412153"/>
            <a:ext cx="8410436" cy="735012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10000"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7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부분집합의 합</a:t>
            </a:r>
            <a:r>
              <a:rPr xmlns:mc="http://schemas.openxmlformats.org/markup-compatibility/2006" xmlns:hp="http://schemas.haansoft.com/office/presentation/8.0" kumimoji="0" lang="en-US" altLang="ko-KR" sz="37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(Subset Sum)(SSP)</a:t>
            </a:r>
            <a:endParaRPr xmlns:mc="http://schemas.openxmlformats.org/markup-compatibility/2006" xmlns:hp="http://schemas.haansoft.com/office/presentation/8.0" kumimoji="0" lang="en-US" altLang="ko-KR" sz="37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p:sp>
        <p:nvSpPr>
          <p:cNvPr id="5" name="제목 1"/>
          <p:cNvSpPr/>
          <p:nvPr/>
        </p:nvSpPr>
        <p:spPr>
          <a:xfrm>
            <a:off x="474869" y="1200252"/>
            <a:ext cx="11242260" cy="2228747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10000"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knapsack problem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와 </a:t>
            </a: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multiple subset sum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 문제의 특별한 경우의 문제</a:t>
            </a:r>
            <a:endPara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정수의 다중집합 </a:t>
            </a: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S, 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목표합 </a:t>
            </a: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T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가 있고 정수의 하위 집합이 정확히 </a:t>
            </a: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T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인 것을 구하는 문제</a:t>
            </a:r>
            <a:endPara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p:sp>
        <p:nvSpPr>
          <p:cNvPr id="7" name="제목 1"/>
          <p:cNvSpPr/>
          <p:nvPr/>
        </p:nvSpPr>
        <p:spPr>
          <a:xfrm>
            <a:off x="474869" y="4459185"/>
            <a:ext cx="11242260" cy="184802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3700" b="1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p:sp>
        <p:nvSpPr>
          <p:cNvPr id="8" name="제목 1"/>
          <p:cNvSpPr/>
          <p:nvPr/>
        </p:nvSpPr>
        <p:spPr>
          <a:xfrm>
            <a:off x="474870" y="4459185"/>
            <a:ext cx="11242260" cy="184802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3700" b="1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2105853" y="6135301"/>
            <a:ext cx="7980293" cy="366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latin typeface="ACC어린이가을담은"/>
                <a:ea typeface="ACC어린이가을담은"/>
              </a:rPr>
              <a:t>참고 </a:t>
            </a:r>
            <a:r>
              <a:rPr lang="en-US" altLang="ko-KR">
                <a:latin typeface="ACC어린이가을담은"/>
                <a:ea typeface="ACC어린이가을담은"/>
              </a:rPr>
              <a:t>: </a:t>
            </a:r>
            <a:r>
              <a:rPr lang="en-US" altLang="ko-KR"/>
              <a:t>https://en.wikipedia.org/wiki/Subset_sum_problem</a:t>
            </a:r>
            <a:endParaRPr lang="en-US" altLang="ko-KR"/>
          </a:p>
        </p:txBody>
      </p:sp>
      <p:sp>
        <p:nvSpPr>
          <p:cNvPr id="20" name="제목 1"/>
          <p:cNvSpPr/>
          <p:nvPr/>
        </p:nvSpPr>
        <p:spPr>
          <a:xfrm>
            <a:off x="474870" y="2966995"/>
            <a:ext cx="11242260" cy="2416201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10000"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 모든 입력이 양수</a:t>
            </a:r>
            <a:endPara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2,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 입력이 양수 또는 음수 그리고 </a:t>
            </a: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T = 0 ex) {-7,-3,-2,9000,5,8}</a:t>
            </a:r>
            <a:endPara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3. 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모든 입력이 양수이고 </a:t>
            </a: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T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가 모든 입력의 합의 절반이 되는 경우</a:t>
            </a: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 (Parition Problem)</a:t>
            </a:r>
            <a:endPara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/>
          <p:nvPr/>
        </p:nvSpPr>
        <p:spPr>
          <a:xfrm>
            <a:off x="3795781" y="412153"/>
            <a:ext cx="4600437" cy="735012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10000"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700" b="1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what is DP?</a:t>
            </a:r>
            <a:endParaRPr xmlns:mc="http://schemas.openxmlformats.org/markup-compatibility/2006" xmlns:hp="http://schemas.haansoft.com/office/presentation/8.0" kumimoji="0" lang="en-US" altLang="ko-KR" sz="3700" b="1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p:sp>
        <p:nvSpPr>
          <p:cNvPr id="5" name="제목 1"/>
          <p:cNvSpPr/>
          <p:nvPr/>
        </p:nvSpPr>
        <p:spPr>
          <a:xfrm>
            <a:off x="474870" y="1613891"/>
            <a:ext cx="11242260" cy="462005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10000"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복잡한 문제를 재귀 방식으로 더 간단한 하위 문제로 분해해 단순화하는 것 </a:t>
            </a:r>
            <a:endPara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p:sp>
        <p:nvSpPr>
          <p:cNvPr id="7" name="제목 1"/>
          <p:cNvSpPr/>
          <p:nvPr/>
        </p:nvSpPr>
        <p:spPr>
          <a:xfrm>
            <a:off x="474869" y="4459185"/>
            <a:ext cx="11242260" cy="184802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3700" b="1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p:sp>
        <p:nvSpPr>
          <p:cNvPr id="8" name="제목 1"/>
          <p:cNvSpPr/>
          <p:nvPr/>
        </p:nvSpPr>
        <p:spPr>
          <a:xfrm>
            <a:off x="474870" y="4459185"/>
            <a:ext cx="11242260" cy="184802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3700" b="1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p:sp>
        <p:nvSpPr>
          <p:cNvPr id="9" name="제목 1"/>
          <p:cNvSpPr/>
          <p:nvPr/>
        </p:nvSpPr>
        <p:spPr>
          <a:xfrm>
            <a:off x="474870" y="2236317"/>
            <a:ext cx="11242260" cy="462005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10000"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Programming =&gt; 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여기서는 </a:t>
            </a: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Coding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이 아닌 테이블을 채운다는 문자적 의미</a:t>
            </a:r>
            <a:endPara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p:sp>
        <p:nvSpPr>
          <p:cNvPr id="10" name="제목 1"/>
          <p:cNvSpPr/>
          <p:nvPr/>
        </p:nvSpPr>
        <p:spPr>
          <a:xfrm>
            <a:off x="474870" y="2896465"/>
            <a:ext cx="11242260" cy="462005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10000"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동적 계획법</a:t>
            </a: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 메모하기는 함께 동작 </a:t>
            </a:r>
            <a:endPara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p:sp>
        <p:nvSpPr>
          <p:cNvPr id="11" name="제목 1"/>
          <p:cNvSpPr/>
          <p:nvPr/>
        </p:nvSpPr>
        <p:spPr>
          <a:xfrm>
            <a:off x="474870" y="4009287"/>
            <a:ext cx="11242260" cy="462005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10000"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동적 계획법</a:t>
            </a: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 vs 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분할 정복 </a:t>
            </a:r>
            <a:endPara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p:sp>
        <p:nvSpPr>
          <p:cNvPr id="12" name="제목 1"/>
          <p:cNvSpPr/>
          <p:nvPr/>
        </p:nvSpPr>
        <p:spPr>
          <a:xfrm>
            <a:off x="474870" y="4694907"/>
            <a:ext cx="11242260" cy="462005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10000"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주요 차이점 </a:t>
            </a: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 부속 문제들이 겹침 </a:t>
            </a: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vs 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부속 문제들이 독립적</a:t>
            </a:r>
            <a:endPara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/>
          <p:nvPr/>
        </p:nvSpPr>
        <p:spPr>
          <a:xfrm>
            <a:off x="1745836" y="412153"/>
            <a:ext cx="8410436" cy="735012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10000"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7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외판원 순회 문제</a:t>
            </a:r>
            <a:r>
              <a:rPr xmlns:mc="http://schemas.openxmlformats.org/markup-compatibility/2006" xmlns:hp="http://schemas.haansoft.com/office/presentation/8.0" kumimoji="0" lang="en-US" altLang="ko-KR" sz="37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(Traveling Salesman problem)</a:t>
            </a:r>
            <a:endParaRPr xmlns:mc="http://schemas.openxmlformats.org/markup-compatibility/2006" xmlns:hp="http://schemas.haansoft.com/office/presentation/8.0" kumimoji="0" lang="en-US" altLang="ko-KR" sz="37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p:sp>
        <p:nvSpPr>
          <p:cNvPr id="5" name="제목 1"/>
          <p:cNvSpPr/>
          <p:nvPr/>
        </p:nvSpPr>
        <p:spPr>
          <a:xfrm>
            <a:off x="474870" y="1946348"/>
            <a:ext cx="11242260" cy="2512837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10000"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도시 목록과 각 도시 쌍 사이의 거리를 고려할 때 </a:t>
            </a:r>
            <a:endPara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각 도시를 정확히 한 번 방문하고 원래 도시로 돌아가는 최단 경로는</a:t>
            </a: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?</a:t>
            </a:r>
            <a:endPara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p:sp>
        <p:nvSpPr>
          <p:cNvPr id="7" name="제목 1"/>
          <p:cNvSpPr/>
          <p:nvPr/>
        </p:nvSpPr>
        <p:spPr>
          <a:xfrm>
            <a:off x="474869" y="4459185"/>
            <a:ext cx="11242260" cy="184802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3700" b="1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p:sp>
        <p:nvSpPr>
          <p:cNvPr id="8" name="제목 1"/>
          <p:cNvSpPr/>
          <p:nvPr/>
        </p:nvSpPr>
        <p:spPr>
          <a:xfrm>
            <a:off x="474870" y="4459185"/>
            <a:ext cx="11242260" cy="184802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3700" b="1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p:sp>
        <p:nvSpPr>
          <p:cNvPr id="18" name="제목 1"/>
          <p:cNvSpPr/>
          <p:nvPr/>
        </p:nvSpPr>
        <p:spPr>
          <a:xfrm>
            <a:off x="474870" y="5383196"/>
            <a:ext cx="11242260" cy="462005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10000"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https://www.youtube.com/watch?v=-YKX6Njn_BQ</a:t>
            </a:r>
            <a:endPara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3497331" y="3158966"/>
            <a:ext cx="5197338" cy="54435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3000" b="1">
                <a:latin typeface="ACC어린이가을담은"/>
                <a:ea typeface="ACC어린이가을담은"/>
              </a:rPr>
              <a:t>Thank you!</a:t>
            </a:r>
            <a:endParaRPr lang="en-US" altLang="ko-KR" sz="3000" b="1">
              <a:latin typeface="ACC어린이가을담은"/>
              <a:ea typeface="ACC어린이가을담은"/>
            </a:endParaRPr>
          </a:p>
        </p:txBody>
      </p:sp>
      <p:sp>
        <p:nvSpPr>
          <p:cNvPr id="3" name=""/>
          <p:cNvSpPr txBox="1"/>
          <p:nvPr/>
        </p:nvSpPr>
        <p:spPr>
          <a:xfrm>
            <a:off x="3497330" y="4429249"/>
            <a:ext cx="5197338" cy="540896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3000">
                <a:latin typeface="ACC어린이가을담은"/>
                <a:ea typeface="ACC어린이가을담은"/>
              </a:rPr>
              <a:t>39ghwjd@naver.com</a:t>
            </a:r>
            <a:endParaRPr lang="en-US" altLang="ko-KR" sz="3000">
              <a:latin typeface="ACC어린이가을담은"/>
              <a:ea typeface="ACC어린이가을담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/>
          <p:nvPr/>
        </p:nvSpPr>
        <p:spPr>
          <a:xfrm>
            <a:off x="3795781" y="412153"/>
            <a:ext cx="4600437" cy="735012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10000"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700" b="1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why is DP?</a:t>
            </a:r>
            <a:endParaRPr xmlns:mc="http://schemas.openxmlformats.org/markup-compatibility/2006" xmlns:hp="http://schemas.haansoft.com/office/presentation/8.0" kumimoji="0" lang="en-US" altLang="ko-KR" sz="3700" b="1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p:sp>
        <p:nvSpPr>
          <p:cNvPr id="5" name="제목 1"/>
          <p:cNvSpPr/>
          <p:nvPr/>
        </p:nvSpPr>
        <p:spPr>
          <a:xfrm>
            <a:off x="474870" y="1946348"/>
            <a:ext cx="11242260" cy="462005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10000"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메모하기</a:t>
            </a: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이미 푼 부속 문제들의 테이블 유지하기</a:t>
            </a: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를 이용하는 방법</a:t>
            </a:r>
            <a:endPara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p:sp>
        <p:nvSpPr>
          <p:cNvPr id="7" name="제목 1"/>
          <p:cNvSpPr/>
          <p:nvPr/>
        </p:nvSpPr>
        <p:spPr>
          <a:xfrm>
            <a:off x="474869" y="4459185"/>
            <a:ext cx="11242260" cy="184802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3700" b="1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p:sp>
        <p:nvSpPr>
          <p:cNvPr id="8" name="제목 1"/>
          <p:cNvSpPr/>
          <p:nvPr/>
        </p:nvSpPr>
        <p:spPr>
          <a:xfrm>
            <a:off x="474870" y="4459185"/>
            <a:ext cx="11242260" cy="184802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3700" b="1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p:sp>
        <p:nvSpPr>
          <p:cNvPr id="9" name="제목 1"/>
          <p:cNvSpPr/>
          <p:nvPr/>
        </p:nvSpPr>
        <p:spPr>
          <a:xfrm>
            <a:off x="474870" y="2854525"/>
            <a:ext cx="11242260" cy="462005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10000"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많은 문제에서 지수적 복잡도 </a:t>
            </a: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=&gt;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 다항적 복잡도</a:t>
            </a:r>
            <a:endPara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p:sp>
        <p:nvSpPr>
          <p:cNvPr id="10" name="제목 1"/>
          <p:cNvSpPr/>
          <p:nvPr/>
        </p:nvSpPr>
        <p:spPr>
          <a:xfrm>
            <a:off x="474869" y="4780632"/>
            <a:ext cx="11242260" cy="462005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10000"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동적 계획법 </a:t>
            </a: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=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 재귀 </a:t>
            </a: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+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 메모하기 </a:t>
            </a:r>
            <a:endPara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"/>
              <p:cNvSpPr/>
              <p:nvPr/>
            </p:nvSpPr>
            <p:spPr>
              <a:xfrm>
                <a:off x="3786187" y="3705225"/>
                <a:ext cx="4619625" cy="5524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500" i="1">
                          <a:latin typeface="Cambria Math"/>
                          <a:sym typeface="Cambria Math"/>
                        </a:rPr>
                        <m:t>𝑂</m:t>
                      </m:r>
                      <m:r>
                        <a:rPr sz="2500">
                          <a:latin typeface="Cambria Math"/>
                          <a:sym typeface="Cambria Math"/>
                        </a:rPr>
                        <m:t>(</m:t>
                      </m:r>
                      <m:sSup>
                        <m:sSupPr>
                          <m:ctrlPr>
                            <a:rPr sz="25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2500" i="1">
                              <a:latin typeface="Cambria Math"/>
                              <a:sym typeface="Cambria Math"/>
                            </a:rPr>
                            <m:t>𝑐</m:t>
                          </m:r>
                        </m:e>
                        <m:sup>
                          <m:r>
                            <a:rPr sz="2500" i="1">
                              <a:latin typeface="Cambria Math"/>
                              <a:sym typeface="Cambria Math"/>
                            </a:rPr>
                            <m:t>𝑛</m:t>
                          </m:r>
                        </m:sup>
                      </m:sSup>
                      <m:r>
                        <a:rPr sz="2500" i="1">
                          <a:latin typeface="Cambria Math"/>
                          <a:sym typeface="Cambria Math"/>
                        </a:rPr>
                        <m:t xml:space="preserve">), </m:t>
                      </m:r>
                      <m:r>
                        <a:rPr sz="2500" i="1">
                          <a:latin typeface="Cambria Math"/>
                          <a:sym typeface="Cambria Math"/>
                        </a:rPr>
                        <m:t>𝑂</m:t>
                      </m:r>
                      <m:r>
                        <a:rPr sz="2500">
                          <a:latin typeface="Cambria Math"/>
                          <a:sym typeface="Cambria Math"/>
                        </a:rPr>
                        <m:t>(</m:t>
                      </m:r>
                      <m:sSup>
                        <m:sSupPr>
                          <m:ctrlPr>
                            <a:rPr sz="25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2500" i="1">
                              <a:latin typeface="Cambria Math"/>
                              <a:sym typeface="Cambria Math"/>
                            </a:rPr>
                            <m:t>3</m:t>
                          </m:r>
                        </m:e>
                        <m:sup>
                          <m:r>
                            <a:rPr sz="2500" i="1">
                              <a:latin typeface="Cambria Math"/>
                              <a:sym typeface="Cambria Math"/>
                            </a:rPr>
                            <m:t>𝑛</m:t>
                          </m:r>
                        </m:sup>
                      </m:sSup>
                      <m:r>
                        <a:rPr sz="2500" i="1">
                          <a:latin typeface="Cambria Math"/>
                          <a:sym typeface="Cambria Math"/>
                        </a:rPr>
                        <m:t xml:space="preserve">) =&gt; </m:t>
                      </m:r>
                      <m:r>
                        <a:rPr sz="2500" i="1">
                          <a:latin typeface="Cambria Math"/>
                          <a:sym typeface="Cambria Math"/>
                        </a:rPr>
                        <m:t>𝑂</m:t>
                      </m:r>
                      <m:r>
                        <a:rPr sz="2500">
                          <a:latin typeface="Cambria Math"/>
                          <a:sym typeface="Cambria Math"/>
                        </a:rPr>
                        <m:t>(</m:t>
                      </m:r>
                      <m:sSup>
                        <m:sSupPr>
                          <m:ctrlPr>
                            <a:rPr sz="25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2500" i="1">
                              <a:latin typeface="Cambria Math"/>
                              <a:sym typeface="Cambria Math"/>
                            </a:rPr>
                            <m:t>𝑛</m:t>
                          </m:r>
                        </m:e>
                        <m:sup>
                          <m:r>
                            <a:rPr sz="2500" i="1">
                              <a:latin typeface="Cambria Math"/>
                              <a:sym typeface="Cambria Math"/>
                            </a:rPr>
                            <m:t>𝑐</m:t>
                          </m:r>
                        </m:sup>
                      </m:sSup>
                      <m:r>
                        <a:rPr sz="2500" i="1">
                          <a:latin typeface="Cambria Math"/>
                          <a:sym typeface="Cambria Math"/>
                        </a:rPr>
                        <m:t xml:space="preserve">), </m:t>
                      </m:r>
                      <m:r>
                        <a:rPr sz="2500" i="1">
                          <a:latin typeface="Cambria Math"/>
                          <a:sym typeface="Cambria Math"/>
                        </a:rPr>
                        <m:t>𝑂</m:t>
                      </m:r>
                      <m:r>
                        <a:rPr sz="2500">
                          <a:latin typeface="Cambria Math"/>
                          <a:sym typeface="Cambria Math"/>
                        </a:rPr>
                        <m:t>(</m:t>
                      </m:r>
                      <m:sSup>
                        <m:sSupPr>
                          <m:ctrlPr>
                            <a:rPr sz="25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2500" i="1">
                              <a:latin typeface="Cambria Math"/>
                              <a:sym typeface="Cambria Math"/>
                            </a:rPr>
                            <m:t>𝑐</m:t>
                          </m:r>
                        </m:e>
                        <m:sup>
                          <m:r>
                            <a:rPr sz="2500" i="1">
                              <a:latin typeface="Cambria Math"/>
                              <a:sym typeface="Cambria Math"/>
                            </a:rPr>
                            <m:t>𝑛</m:t>
                          </m:r>
                        </m:sup>
                      </m:sSup>
                      <m:r>
                        <a:rPr sz="2500" i="1">
                          <a:latin typeface="Cambria Math"/>
                          <a:sym typeface="Cambria Math"/>
                        </a:rPr>
                        <m:t>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13" name=""/>
              <p:cNvSpPr txBox="1"/>
              <p:nvPr/>
            </p:nvSpPr>
            <p:spPr>
              <a:xfrm>
                <a:off x="3786187" y="3705225"/>
                <a:ext cx="4619625" cy="55245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/>
          <p:nvPr/>
        </p:nvSpPr>
        <p:spPr>
          <a:xfrm>
            <a:off x="3795781" y="412153"/>
            <a:ext cx="4600437" cy="735012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10000"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700" b="1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why is DP?</a:t>
            </a:r>
            <a:endParaRPr xmlns:mc="http://schemas.openxmlformats.org/markup-compatibility/2006" xmlns:hp="http://schemas.haansoft.com/office/presentation/8.0" kumimoji="0" lang="en-US" altLang="ko-KR" sz="3700" b="1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p:sp>
        <p:nvSpPr>
          <p:cNvPr id="5" name="제목 1"/>
          <p:cNvSpPr/>
          <p:nvPr/>
        </p:nvSpPr>
        <p:spPr>
          <a:xfrm>
            <a:off x="474870" y="1660598"/>
            <a:ext cx="11242260" cy="43890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최적 부속 구조</a:t>
            </a: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(Optimal Substructure)</a:t>
            </a: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 - 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부속 문제들에 대한 최적의 해답을 가진 문제의 최적의 해답</a:t>
            </a:r>
            <a:endPara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p:sp>
        <p:nvSpPr>
          <p:cNvPr id="7" name="제목 1"/>
          <p:cNvSpPr/>
          <p:nvPr/>
        </p:nvSpPr>
        <p:spPr>
          <a:xfrm>
            <a:off x="474869" y="4459185"/>
            <a:ext cx="11242260" cy="184802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3700" b="1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p:sp>
        <p:nvSpPr>
          <p:cNvPr id="8" name="제목 1"/>
          <p:cNvSpPr/>
          <p:nvPr/>
        </p:nvSpPr>
        <p:spPr>
          <a:xfrm>
            <a:off x="474870" y="4459185"/>
            <a:ext cx="11242260" cy="184802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3700" b="1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p:sp>
        <p:nvSpPr>
          <p:cNvPr id="9" name="제목 1"/>
          <p:cNvSpPr/>
          <p:nvPr/>
        </p:nvSpPr>
        <p:spPr>
          <a:xfrm>
            <a:off x="474870" y="2568775"/>
            <a:ext cx="11242260" cy="462005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10000"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겹치는 부속 문제</a:t>
            </a: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(Overlapping Subproblems)</a:t>
            </a: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 -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 여러 번 반복되는 몇 가지 부속 문제들을 포함하는 재귀적 해법 </a:t>
            </a:r>
            <a:endPara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p:sp>
        <p:nvSpPr>
          <p:cNvPr id="10" name="제목 1"/>
          <p:cNvSpPr/>
          <p:nvPr/>
        </p:nvSpPr>
        <p:spPr>
          <a:xfrm>
            <a:off x="644623" y="3530311"/>
            <a:ext cx="11242260" cy="462005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10000"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탐욕</a:t>
            </a: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 분할 정복 기법처럼 역시 모든 문제를 풀 수 없음</a:t>
            </a:r>
            <a:endPara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p:sp>
        <p:nvSpPr>
          <p:cNvPr id="14" name="제목 1"/>
          <p:cNvSpPr/>
          <p:nvPr/>
        </p:nvSpPr>
        <p:spPr>
          <a:xfrm>
            <a:off x="644623" y="4459185"/>
            <a:ext cx="11242260" cy="462005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10000"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동적 계획법 </a:t>
            </a: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vs 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재귀 </a:t>
            </a: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 재귀적 호출의 메모하기의 활용 유무</a:t>
            </a:r>
            <a:endPara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p:sp>
        <p:nvSpPr>
          <p:cNvPr id="15" name="제목 1"/>
          <p:cNvSpPr/>
          <p:nvPr/>
        </p:nvSpPr>
        <p:spPr>
          <a:xfrm>
            <a:off x="644623" y="5647255"/>
            <a:ext cx="11242260" cy="462005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10000"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부속문제들이 독립적이고 반복이 없다면 메모하기를 사용하는 것이 의미 </a:t>
            </a: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X =&gt; 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동적 계획법은 모든 문제의 해법</a:t>
            </a: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 X</a:t>
            </a:r>
            <a:endPara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/>
          <p:nvPr/>
        </p:nvSpPr>
        <p:spPr>
          <a:xfrm>
            <a:off x="3795781" y="412153"/>
            <a:ext cx="4600437" cy="735012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10000"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700" b="1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How solve DP Problems?</a:t>
            </a:r>
            <a:endParaRPr xmlns:mc="http://schemas.openxmlformats.org/markup-compatibility/2006" xmlns:hp="http://schemas.haansoft.com/office/presentation/8.0" kumimoji="0" lang="en-US" altLang="ko-KR" sz="3700" b="1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p:sp>
        <p:nvSpPr>
          <p:cNvPr id="5" name="제목 1"/>
          <p:cNvSpPr/>
          <p:nvPr/>
        </p:nvSpPr>
        <p:spPr>
          <a:xfrm>
            <a:off x="4531601" y="3197997"/>
            <a:ext cx="3128796" cy="462005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2500"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Bottom-up vs Top-down</a:t>
            </a:r>
            <a:endPara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p:sp>
        <p:nvSpPr>
          <p:cNvPr id="7" name="제목 1"/>
          <p:cNvSpPr/>
          <p:nvPr/>
        </p:nvSpPr>
        <p:spPr>
          <a:xfrm>
            <a:off x="474869" y="4459185"/>
            <a:ext cx="11242260" cy="184802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3700" b="1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p:sp>
        <p:nvSpPr>
          <p:cNvPr id="8" name="제목 1"/>
          <p:cNvSpPr/>
          <p:nvPr/>
        </p:nvSpPr>
        <p:spPr>
          <a:xfrm>
            <a:off x="474870" y="4459185"/>
            <a:ext cx="11242260" cy="184802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3700" b="1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p:sp>
        <p:nvSpPr>
          <p:cNvPr id="16" name="제목 1"/>
          <p:cNvSpPr/>
          <p:nvPr/>
        </p:nvSpPr>
        <p:spPr>
          <a:xfrm>
            <a:off x="8083394" y="1147165"/>
            <a:ext cx="3633735" cy="5160042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Top-down : </a:t>
            </a:r>
            <a:endPara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작은 입력 인자 </a:t>
            </a: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함수 계산 후</a:t>
            </a: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---&gt;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 인자 값 증가</a:t>
            </a:r>
            <a:endPara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값들을 계산할 때 모든 계산된 값을 테이블</a:t>
            </a: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메모리</a:t>
            </a: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에 저장</a:t>
            </a:r>
            <a:endPara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더 큰 인자들이 계산될 때 </a:t>
            </a: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=&gt;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 </a:t>
            </a:r>
            <a:endPara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작은 인자들에서 미리 계산된 값들이 사용될 수 있음 </a:t>
            </a:r>
            <a:endPara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p:sp>
        <p:nvSpPr>
          <p:cNvPr id="17" name="제목 1"/>
          <p:cNvSpPr/>
          <p:nvPr/>
        </p:nvSpPr>
        <p:spPr>
          <a:xfrm>
            <a:off x="474870" y="1147164"/>
            <a:ext cx="4056731" cy="5160042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10000"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Bottom-up :</a:t>
            </a:r>
            <a:endPara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 </a:t>
            </a:r>
            <a:endPara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부속 문제들로 나뉘어져서 필요한 경우 이 부속 문제들이 풀리고 그 해답이 저장</a:t>
            </a:r>
            <a:endPara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각각의 계산된 값을 재귀 함수의 마지막 동작으로 저장하고 </a:t>
            </a:r>
            <a:endPara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&amp; </a:t>
            </a:r>
            <a:endPara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재귀 함수의 맨 첫 동작에서는 </a:t>
            </a:r>
            <a:endPara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미리 계산된 값이 존재하는지 검사 </a:t>
            </a:r>
            <a:endPara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/>
          <p:nvPr/>
        </p:nvSpPr>
        <p:spPr>
          <a:xfrm>
            <a:off x="3795781" y="412153"/>
            <a:ext cx="4600437" cy="735012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10000"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700" b="1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DP Problems</a:t>
            </a:r>
            <a:r>
              <a:rPr xmlns:mc="http://schemas.openxmlformats.org/markup-compatibility/2006" xmlns:hp="http://schemas.haansoft.com/office/presentation/8.0" kumimoji="0" lang="ko-KR" altLang="en-US" sz="3700" b="1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700" b="1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examples</a:t>
            </a:r>
            <a:r>
              <a:rPr xmlns:mc="http://schemas.openxmlformats.org/markup-compatibility/2006" xmlns:hp="http://schemas.haansoft.com/office/presentation/8.0" kumimoji="0" lang="ko-KR" altLang="en-US" sz="3700" b="1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 </a:t>
            </a:r>
            <a:endParaRPr xmlns:mc="http://schemas.openxmlformats.org/markup-compatibility/2006" xmlns:hp="http://schemas.haansoft.com/office/presentation/8.0" kumimoji="0" lang="ko-KR" altLang="en-US" sz="3700" b="1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p:sp>
        <p:nvSpPr>
          <p:cNvPr id="5" name="제목 1"/>
          <p:cNvSpPr/>
          <p:nvPr/>
        </p:nvSpPr>
        <p:spPr>
          <a:xfrm>
            <a:off x="474870" y="1395504"/>
            <a:ext cx="11242260" cy="462005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10000"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가장 긴 공통 부속 순열</a:t>
            </a: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 (LCS)</a:t>
            </a:r>
            <a:endPara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p:sp>
        <p:nvSpPr>
          <p:cNvPr id="7" name="제목 1"/>
          <p:cNvSpPr/>
          <p:nvPr/>
        </p:nvSpPr>
        <p:spPr>
          <a:xfrm>
            <a:off x="474869" y="4459185"/>
            <a:ext cx="11242260" cy="184802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3700" b="1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p:sp>
        <p:nvSpPr>
          <p:cNvPr id="8" name="제목 1"/>
          <p:cNvSpPr/>
          <p:nvPr/>
        </p:nvSpPr>
        <p:spPr>
          <a:xfrm>
            <a:off x="474870" y="4459185"/>
            <a:ext cx="11242260" cy="184802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3700" b="1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p:sp>
        <p:nvSpPr>
          <p:cNvPr id="9" name="제목 1"/>
          <p:cNvSpPr/>
          <p:nvPr/>
        </p:nvSpPr>
        <p:spPr>
          <a:xfrm>
            <a:off x="474870" y="2221061"/>
            <a:ext cx="11242260" cy="462005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10000"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가장 긴 공통 부속 문자열</a:t>
            </a: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 (LCS)</a:t>
            </a:r>
            <a:endPara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p:sp>
        <p:nvSpPr>
          <p:cNvPr id="10" name="제목 1"/>
          <p:cNvSpPr/>
          <p:nvPr/>
        </p:nvSpPr>
        <p:spPr>
          <a:xfrm>
            <a:off x="474870" y="3197997"/>
            <a:ext cx="11242260" cy="462005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10000"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편집 거리</a:t>
            </a: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 (Edit distance)</a:t>
            </a:r>
            <a:endPara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p:sp>
        <p:nvSpPr>
          <p:cNvPr id="11" name="제목 1"/>
          <p:cNvSpPr/>
          <p:nvPr/>
        </p:nvSpPr>
        <p:spPr>
          <a:xfrm>
            <a:off x="474870" y="4228183"/>
            <a:ext cx="11242260" cy="462005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10000"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다익스트라</a:t>
            </a: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 벨만</a:t>
            </a: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포드</a:t>
            </a: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 플로이드</a:t>
            </a: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워셜 </a:t>
            </a:r>
            <a:endPara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p:sp>
        <p:nvSpPr>
          <p:cNvPr id="12" name="제목 1"/>
          <p:cNvSpPr/>
          <p:nvPr/>
        </p:nvSpPr>
        <p:spPr>
          <a:xfrm>
            <a:off x="474870" y="5845202"/>
            <a:ext cx="11242260" cy="1012798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2500" lnSpcReduction="20000"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p:sp>
        <p:nvSpPr>
          <p:cNvPr id="13" name="제목 1"/>
          <p:cNvSpPr/>
          <p:nvPr/>
        </p:nvSpPr>
        <p:spPr>
          <a:xfrm>
            <a:off x="474870" y="5152193"/>
            <a:ext cx="11242260" cy="462005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10000"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연속 행렬 곱셈</a:t>
            </a: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0/1 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배낭</a:t>
            </a: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 부분집합의 합</a:t>
            </a: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 외판원 순회 문제 등</a:t>
            </a:r>
            <a:endPara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/>
          <p:nvPr/>
        </p:nvSpPr>
        <p:spPr>
          <a:xfrm>
            <a:off x="3795781" y="412153"/>
            <a:ext cx="4600437" cy="735012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10000"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7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가장 긴 공통 부속 순열</a:t>
            </a:r>
            <a:r>
              <a:rPr xmlns:mc="http://schemas.openxmlformats.org/markup-compatibility/2006" xmlns:hp="http://schemas.haansoft.com/office/presentation/8.0" kumimoji="0" lang="en-US" altLang="ko-KR" sz="37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 (LCS)</a:t>
            </a:r>
            <a:endParaRPr xmlns:mc="http://schemas.openxmlformats.org/markup-compatibility/2006" xmlns:hp="http://schemas.haansoft.com/office/presentation/8.0" kumimoji="0" lang="en-US" altLang="ko-KR" sz="37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p:sp>
        <p:nvSpPr>
          <p:cNvPr id="5" name="제목 1"/>
          <p:cNvSpPr/>
          <p:nvPr/>
        </p:nvSpPr>
        <p:spPr>
          <a:xfrm>
            <a:off x="474870" y="2966994"/>
            <a:ext cx="11242260" cy="462005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10000"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주어진 여러 개의 수열 모두의 부분수열이 되는 수열들 중에 가장 긴 것을 찾는 문제</a:t>
            </a:r>
            <a:endPara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p:sp>
        <p:nvSpPr>
          <p:cNvPr id="7" name="제목 1"/>
          <p:cNvSpPr/>
          <p:nvPr/>
        </p:nvSpPr>
        <p:spPr>
          <a:xfrm>
            <a:off x="474869" y="4459185"/>
            <a:ext cx="11242260" cy="184802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3700" b="1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p:sp>
        <p:nvSpPr>
          <p:cNvPr id="8" name="제목 1"/>
          <p:cNvSpPr/>
          <p:nvPr/>
        </p:nvSpPr>
        <p:spPr>
          <a:xfrm>
            <a:off x="474870" y="4459185"/>
            <a:ext cx="11242260" cy="184802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3700" b="1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p:sp>
        <p:nvSpPr>
          <p:cNvPr id="18" name="제목 1"/>
          <p:cNvSpPr/>
          <p:nvPr/>
        </p:nvSpPr>
        <p:spPr>
          <a:xfrm>
            <a:off x="474870" y="3987640"/>
            <a:ext cx="11242260" cy="462005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10000"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diff 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유틸리티의 근간 </a:t>
            </a: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&amp;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 생물 정보학에서 많이 응용</a:t>
            </a:r>
            <a:endPara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609117" y="5948403"/>
            <a:ext cx="10973766" cy="909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latin typeface="ACC어린이가을담은"/>
                <a:ea typeface="ACC어린이가을담은"/>
              </a:rPr>
              <a:t>참고 </a:t>
            </a:r>
            <a:r>
              <a:rPr lang="en-US" altLang="ko-KR">
                <a:latin typeface="ACC어린이가을담은"/>
                <a:ea typeface="ACC어린이가을담은"/>
              </a:rPr>
              <a:t>: https://ko.wikipedia.org/wiki/%EC%B5%9C%EC%9E%A5_%EA%B3%B5%ED%86%B5_%EB%B6%80%EB%B6%84_%EC%88%98%EC%97%B4</a:t>
            </a:r>
            <a:endParaRPr lang="en-US" altLang="ko-KR">
              <a:ea typeface="ACC어린이가을담은"/>
            </a:endParaRPr>
          </a:p>
        </p:txBody>
      </p:sp>
      <p:sp>
        <p:nvSpPr>
          <p:cNvPr id="20" name="제목 1"/>
          <p:cNvSpPr/>
          <p:nvPr/>
        </p:nvSpPr>
        <p:spPr>
          <a:xfrm>
            <a:off x="2667276" y="1211336"/>
            <a:ext cx="6857448" cy="735012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10000"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7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Longest Common Subsequence</a:t>
            </a:r>
            <a:endParaRPr xmlns:mc="http://schemas.openxmlformats.org/markup-compatibility/2006" xmlns:hp="http://schemas.haansoft.com/office/presentation/8.0" kumimoji="0" lang="en-US" altLang="ko-KR" sz="37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p:sp>
        <p:nvSpPr>
          <p:cNvPr id="21" name="제목 1"/>
          <p:cNvSpPr/>
          <p:nvPr/>
        </p:nvSpPr>
        <p:spPr>
          <a:xfrm>
            <a:off x="474870" y="5152193"/>
            <a:ext cx="11242260" cy="462005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10000"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https://en.wikipedia.org/wiki/Diff#Algorithmic_derivatives</a:t>
            </a:r>
            <a:endPara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/>
          <p:nvPr/>
        </p:nvSpPr>
        <p:spPr>
          <a:xfrm>
            <a:off x="3143526" y="412153"/>
            <a:ext cx="5904948" cy="735012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10000"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7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가장 긴 증가하는 부속 순열</a:t>
            </a:r>
            <a:r>
              <a:rPr xmlns:mc="http://schemas.openxmlformats.org/markup-compatibility/2006" xmlns:hp="http://schemas.haansoft.com/office/presentation/8.0" kumimoji="0" lang="en-US" altLang="ko-KR" sz="37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 (LIS)</a:t>
            </a:r>
            <a:endParaRPr xmlns:mc="http://schemas.openxmlformats.org/markup-compatibility/2006" xmlns:hp="http://schemas.haansoft.com/office/presentation/8.0" kumimoji="0" lang="en-US" altLang="ko-KR" sz="37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p:sp>
        <p:nvSpPr>
          <p:cNvPr id="5" name="제목 1"/>
          <p:cNvSpPr/>
          <p:nvPr/>
        </p:nvSpPr>
        <p:spPr>
          <a:xfrm>
            <a:off x="4084857" y="1946349"/>
            <a:ext cx="8107145" cy="462005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10000"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주어진 한 개의 수열의 부분수열들 중에 오름차순으로 정렬된 가장 긴 것을 찾는 문제</a:t>
            </a:r>
            <a:endPara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p:sp>
        <p:nvSpPr>
          <p:cNvPr id="7" name="제목 1"/>
          <p:cNvSpPr/>
          <p:nvPr/>
        </p:nvSpPr>
        <p:spPr>
          <a:xfrm>
            <a:off x="474869" y="4459185"/>
            <a:ext cx="11242260" cy="184802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3700" b="1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p:sp>
        <p:nvSpPr>
          <p:cNvPr id="8" name="제목 1"/>
          <p:cNvSpPr/>
          <p:nvPr/>
        </p:nvSpPr>
        <p:spPr>
          <a:xfrm>
            <a:off x="474870" y="4459185"/>
            <a:ext cx="11242260" cy="184802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3700" b="1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p:sp>
        <p:nvSpPr>
          <p:cNvPr id="19" name="제목 1"/>
          <p:cNvSpPr/>
          <p:nvPr/>
        </p:nvSpPr>
        <p:spPr>
          <a:xfrm>
            <a:off x="4084857" y="4459185"/>
            <a:ext cx="8107145" cy="462005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10000"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동적 계획법 </a:t>
            </a: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+ 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이진탐색을 통해</a:t>
            </a: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 </a:t>
            </a:r>
            <a:endPara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"/>
              <p:cNvSpPr/>
              <p:nvPr/>
            </p:nvSpPr>
            <p:spPr>
              <a:xfrm>
                <a:off x="5831568" y="5106971"/>
                <a:ext cx="3343275" cy="5524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500" i="1">
                          <a:latin typeface="Cambria Math"/>
                          <a:sym typeface="Cambria Math"/>
                        </a:rPr>
                        <m:t>𝑂</m:t>
                      </m:r>
                      <m:r>
                        <a:rPr sz="2500">
                          <a:latin typeface="Cambria Math"/>
                          <a:sym typeface="Cambria Math"/>
                        </a:rPr>
                        <m:t>(</m:t>
                      </m:r>
                      <m:sSup>
                        <m:sSupPr>
                          <m:ctrlPr>
                            <a:rPr sz="25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2500" i="1">
                              <a:latin typeface="Cambria Math"/>
                              <a:sym typeface="Cambria Math"/>
                            </a:rPr>
                            <m:t>𝑛</m:t>
                          </m:r>
                        </m:e>
                        <m:sup>
                          <m:r>
                            <a:rPr sz="25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p>
                      </m:sSup>
                      <m:r>
                        <a:rPr sz="2500" i="1">
                          <a:latin typeface="Cambria Math"/>
                          <a:sym typeface="Cambria Math"/>
                        </a:rPr>
                        <m:t xml:space="preserve">)=&gt; </m:t>
                      </m:r>
                      <m:r>
                        <a:rPr sz="2500" i="1">
                          <a:latin typeface="Cambria Math"/>
                          <a:sym typeface="Cambria Math"/>
                        </a:rPr>
                        <m:t>𝑂</m:t>
                      </m:r>
                      <m:r>
                        <a:rPr sz="2500">
                          <a:latin typeface="Cambria Math"/>
                          <a:sym typeface="Cambria Math"/>
                        </a:rPr>
                        <m:t>(</m:t>
                      </m:r>
                      <m:r>
                        <a:rPr sz="2500">
                          <a:latin typeface="Cambria Math"/>
                          <a:sym typeface="Cambria Math"/>
                        </a:rPr>
                        <m:t>n</m:t>
                      </m:r>
                      <m:func>
                        <m:funcPr>
                          <m:ctrlPr>
                            <a:rPr sz="2500" i="1">
                              <a:latin typeface="Cambria Math"/>
                              <a:sym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sz="2500" i="0">
                              <a:latin typeface="Cambria Math"/>
                              <a:sym typeface="Cambria Math"/>
                            </a:rPr>
                            <m:t>log</m:t>
                          </m:r>
                        </m:fName>
                        <m:e>
                          <m:r>
                            <a:rPr sz="2500" i="1">
                              <a:latin typeface="Cambria Math"/>
                              <a:sym typeface="Cambria Math"/>
                            </a:rPr>
                            <m:t>𝑛</m:t>
                          </m:r>
                        </m:e>
                      </m:func>
                      <m:r>
                        <a:rPr sz="2500" i="1">
                          <a:latin typeface="Cambria Math"/>
                          <a:sym typeface="Cambria Math"/>
                        </a:rPr>
                        <m:t>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20" name=""/>
              <p:cNvSpPr txBox="1"/>
              <p:nvPr/>
            </p:nvSpPr>
            <p:spPr>
              <a:xfrm>
                <a:off x="5831568" y="5106971"/>
                <a:ext cx="3343275" cy="55245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</p:sp>
        </mc:Fallback>
      </mc:AlternateContent>
      <p:sp>
        <p:nvSpPr>
          <p:cNvPr id="21" name="제목 1"/>
          <p:cNvSpPr/>
          <p:nvPr/>
        </p:nvSpPr>
        <p:spPr>
          <a:xfrm>
            <a:off x="4084857" y="3197997"/>
            <a:ext cx="8107145" cy="462005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10000"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Git</a:t>
            </a: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chemeClr val="tx1"/>
                </a:solidFill>
                <a:latin typeface="ACC어린이가을담은"/>
                <a:ea typeface="ACC어린이가을담은"/>
              </a:rPr>
              <a:t>과 같은 버전 관리 시스템에서 사용됨</a:t>
            </a:r>
            <a:endPara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<a:solidFill>
                <a:schemeClr val="tx1"/>
              </a:solidFill>
              <a:latin typeface="ACC어린이가을담은"/>
              <a:ea typeface="ACC어린이가을담은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1530212" y="6203673"/>
            <a:ext cx="9131576" cy="3666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latin typeface="ACC어린이가을담은"/>
                <a:ea typeface="ACC어린이가을담은"/>
              </a:rPr>
              <a:t>참고 </a:t>
            </a:r>
            <a:r>
              <a:rPr lang="en-US" altLang="ko-KR">
                <a:latin typeface="ACC어린이가을담은"/>
                <a:ea typeface="ACC어린이가을담은"/>
              </a:rPr>
              <a:t>: https://en.wikipedia.org/wiki/Longest_increasing_subsequence</a:t>
            </a:r>
            <a:endParaRPr lang="en-US" altLang="ko-KR">
              <a:ea typeface="ACC어린이가을담은"/>
            </a:endParaRPr>
          </a:p>
        </p:txBody>
      </p:sp>
      <p:pic>
        <p:nvPicPr>
          <p:cNvPr id="2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4857" y="2081212"/>
            <a:ext cx="3810000" cy="2695575"/>
          </a:xfrm>
          <a:prstGeom prst="rect">
            <a:avLst/>
          </a:prstGeom>
        </p:spPr>
      </p:pic>
      <p:sp>
        <p:nvSpPr>
          <p:cNvPr id="24" name=""/>
          <p:cNvSpPr txBox="1"/>
          <p:nvPr/>
        </p:nvSpPr>
        <p:spPr>
          <a:xfrm>
            <a:off x="1530212" y="5940535"/>
            <a:ext cx="9131576" cy="3666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ea typeface="ACC어린이가을담은"/>
              </a:rPr>
              <a:t>https://www.geeksforgeeks.org/longest-common-substring-dp-29/</a:t>
            </a:r>
            <a:endParaRPr lang="en-US" altLang="ko-KR">
              <a:ea typeface="ACC어린이가을담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1292</ep:Words>
  <ep:PresentationFormat>화면 슬라이드 쇼(4:3)</ep:PresentationFormat>
  <ep:Paragraphs>192</ep:Paragraphs>
  <ep:Slides>31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ep:HeadingPairs>
  <ep:TitlesOfParts>
    <vt:vector size="32" baseType="lpstr">
      <vt:lpstr>한컴오피스</vt:lpstr>
      <vt:lpstr>DP Algorithm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2022-01-12T12:32:42.503</dcterms:created>
  <dc:creator>임호정</dc:creator>
  <cp:lastModifiedBy>임호정</cp:lastModifiedBy>
  <dcterms:modified xsi:type="dcterms:W3CDTF">2022-01-19T11:00:32.501</dcterms:modified>
  <cp:revision>149</cp:revision>
  <dc:title>Algorithm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