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0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3" r:id="rId7"/>
    <p:sldId id="264" r:id="rId8"/>
    <p:sldId id="260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1" r:id="rId17"/>
    <p:sldId id="272" r:id="rId18"/>
    <p:sldId id="273" r:id="rId19"/>
    <p:sldId id="274" r:id="rId20"/>
    <p:sldId id="275" r:id="rId21"/>
    <p:sldId id="26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main</a:t>
            </a:r>
            <a:r>
              <a:rPr lang="ko-KR" altLang="en-US"/>
              <a:t> 함수에 전달된 </a:t>
            </a:r>
            <a:r>
              <a:rPr lang="en-US" altLang="ko-KR"/>
              <a:t>argc</a:t>
            </a:r>
            <a:r>
              <a:rPr lang="ko-KR" altLang="en-US"/>
              <a:t> 및 </a:t>
            </a:r>
            <a:r>
              <a:rPr lang="en-US" altLang="ko-KR"/>
              <a:t>argv </a:t>
            </a:r>
            <a:r>
              <a:rPr lang="ko-KR" altLang="en-US"/>
              <a:t>매개변수가 저장되는 별도의 섹션이 제공됨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main</a:t>
            </a:r>
            <a:r>
              <a:rPr lang="ko-KR" altLang="en-US"/>
              <a:t> 함수에 전달된 </a:t>
            </a:r>
            <a:r>
              <a:rPr lang="en-US" altLang="ko-KR"/>
              <a:t>argc</a:t>
            </a:r>
            <a:r>
              <a:rPr lang="ko-KR" altLang="en-US"/>
              <a:t> 및 </a:t>
            </a:r>
            <a:r>
              <a:rPr lang="en-US" altLang="ko-KR"/>
              <a:t>argv </a:t>
            </a:r>
            <a:r>
              <a:rPr lang="ko-KR" altLang="en-US"/>
              <a:t>매개변수가 저장되는 별도의 섹션이 제공됨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2022-01-19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2022-01-19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2022-01-19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2022-01-19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2022-01-19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2022-01-19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Pr shadeToTitle="0">
        <a:blipFill rotWithShape="1">
          <a:blip r:embed="rId14">
            <a:alphaModFix amt="45000"/>
            <a:lum/>
          </a:blip>
          <a:tile tx="0" ty="635000" sx="50000" sy="100000" flip="none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jpeg"  /><Relationship Id="rId3" Type="http://schemas.openxmlformats.org/officeDocument/2006/relationships/hyperlink" Target="http://www.qnx.com/developers/docs/qnxcar2/index.jsp?topic=%2Fcom.qnx.doc.neutrino.prog%2Ftopic%2Foverview_Ready_queue.html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hyperlink" Target="https://dev.to/gamegods3/how-to-install-gcc-in-windows-10-the-easier-way-422j" TargetMode="External"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HS유지체 "/>
                <a:ea typeface="HS유지체 "/>
              </a:rPr>
              <a:t>OS Basic Inner Structure</a:t>
            </a:r>
            <a:endParaRPr lang="en-US" altLang="ko-KR">
              <a:latin typeface="HS유지체 "/>
              <a:ea typeface="HS유지체 "/>
            </a:endParaRPr>
          </a:p>
        </p:txBody>
      </p:sp>
      <p:sp>
        <p:nvSpPr>
          <p:cNvPr id="4" name="제목 1"/>
          <p:cNvSpPr/>
          <p:nvPr/>
        </p:nvSpPr>
        <p:spPr>
          <a:xfrm>
            <a:off x="2133769" y="5497800"/>
            <a:ext cx="3245425" cy="73501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HS유지체 "/>
                <a:ea typeface="HS유지체 "/>
              </a:rPr>
              <a:t>IMHOJEONG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5" name="제목 1"/>
          <p:cNvSpPr/>
          <p:nvPr/>
        </p:nvSpPr>
        <p:spPr>
          <a:xfrm>
            <a:off x="7477990" y="5497801"/>
            <a:ext cx="4232561" cy="735012"/>
          </a:xfrm>
          <a:prstGeom prst="rect">
            <a:avLst/>
          </a:prstGeom>
        </p:spPr>
        <p:txBody>
          <a:bodyPr vert="horz" lIns="91440" tIns="45720" rIns="91440" bIns="45720" anchor="ctr">
            <a:normAutofit fontScale="70000" lnSpcReduction="2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HS유지체 "/>
                <a:ea typeface="HS유지체 "/>
              </a:rPr>
              <a:t>2022.1.26 ImHoJeong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 l="9760" t="10080" r="13020" b="14110"/>
          <a:stretch>
            <a:fillRect/>
          </a:stretch>
        </p:blipFill>
        <p:spPr>
          <a:xfrm>
            <a:off x="1033461" y="5275845"/>
            <a:ext cx="941557" cy="1119393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/>
          <p:nvPr/>
        </p:nvSpPr>
        <p:spPr>
          <a:xfrm>
            <a:off x="2137064" y="420900"/>
            <a:ext cx="7917872" cy="73501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HS유지체 "/>
                <a:ea typeface="HS유지체 "/>
              </a:rPr>
              <a:t>Thread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4634537" y="1334504"/>
            <a:ext cx="2922925" cy="36618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latin typeface="HS유지체 "/>
                <a:ea typeface="HS유지체 "/>
              </a:rPr>
              <a:t>운영체제 커널</a:t>
            </a:r>
            <a:endParaRPr lang="ko-KR" altLang="en-US">
              <a:latin typeface="HS유지체 "/>
              <a:ea typeface="HS유지체 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097389" y="3211830"/>
            <a:ext cx="9997221" cy="365379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solidFill>
                  <a:srgbClr val="ff6600"/>
                </a:solidFill>
                <a:latin typeface="HS유지체 "/>
                <a:ea typeface="HS유지체 "/>
              </a:rPr>
              <a:t>왜 다중 스레드인가</a:t>
            </a:r>
            <a:r>
              <a:rPr lang="en-US" altLang="ko-KR">
                <a:solidFill>
                  <a:srgbClr val="ff6600"/>
                </a:solidFill>
                <a:latin typeface="HS유지체 "/>
                <a:ea typeface="HS유지체 "/>
              </a:rPr>
              <a:t>?</a:t>
            </a:r>
            <a:endParaRPr lang="en-US" altLang="ko-KR">
              <a:latin typeface="HS유지체 "/>
              <a:ea typeface="HS유지체 "/>
            </a:endParaRPr>
          </a:p>
          <a:p>
            <a:pPr algn="ctr">
              <a:defRPr/>
            </a:pPr>
            <a:endParaRPr lang="en-US" altLang="ko-KR"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en-US" altLang="ko-KR">
                <a:latin typeface="HS유지체 "/>
                <a:ea typeface="HS유지체 "/>
              </a:rPr>
              <a:t>1.</a:t>
            </a:r>
            <a:r>
              <a:rPr lang="ko-KR" altLang="en-US">
                <a:latin typeface="HS유지체 "/>
                <a:ea typeface="HS유지체 "/>
              </a:rPr>
              <a:t> 응답성 </a:t>
            </a:r>
            <a:r>
              <a:rPr lang="en-US" altLang="ko-KR">
                <a:latin typeface="HS유지체 "/>
                <a:ea typeface="HS유지체 "/>
              </a:rPr>
              <a:t>-</a:t>
            </a:r>
            <a:r>
              <a:rPr lang="ko-KR" altLang="en-US">
                <a:latin typeface="HS유지체 "/>
                <a:ea typeface="HS유지체 "/>
              </a:rPr>
              <a:t> 시간이 오래 걸리는 연산이 별도의 비동기적 쓰레드 </a:t>
            </a:r>
            <a:r>
              <a:rPr lang="en-US" altLang="ko-KR">
                <a:latin typeface="HS유지체 "/>
                <a:ea typeface="HS유지체 "/>
              </a:rPr>
              <a:t>=&gt;</a:t>
            </a:r>
            <a:r>
              <a:rPr lang="ko-KR" altLang="en-US">
                <a:latin typeface="HS유지체 "/>
                <a:ea typeface="HS유지체 "/>
              </a:rPr>
              <a:t> 여전히 응답 가능</a:t>
            </a:r>
            <a:endParaRPr lang="ko-KR" altLang="en-US">
              <a:latin typeface="HS유지체 "/>
              <a:ea typeface="HS유지체 "/>
            </a:endParaRPr>
          </a:p>
          <a:p>
            <a:pPr algn="ctr">
              <a:defRPr/>
            </a:pPr>
            <a:endParaRPr lang="en-US" altLang="ko-KR">
              <a:latin typeface="HS유지체 "/>
              <a:ea typeface="HS유지체 "/>
            </a:endParaRPr>
          </a:p>
          <a:p>
            <a:pPr algn="ctr">
              <a:defRPr/>
            </a:pPr>
            <a:endParaRPr lang="en-US" altLang="ko-KR"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en-US" altLang="ko-KR">
                <a:latin typeface="HS유지체 "/>
                <a:ea typeface="HS유지체 "/>
              </a:rPr>
              <a:t>2.</a:t>
            </a:r>
            <a:r>
              <a:rPr lang="ko-KR" altLang="en-US">
                <a:latin typeface="HS유지체 "/>
                <a:ea typeface="HS유지체 "/>
              </a:rPr>
              <a:t> 자원공유 </a:t>
            </a:r>
            <a:r>
              <a:rPr lang="en-US" altLang="ko-KR">
                <a:latin typeface="HS유지체 "/>
                <a:ea typeface="HS유지체 "/>
              </a:rPr>
              <a:t>-</a:t>
            </a:r>
            <a:r>
              <a:rPr lang="ko-KR" altLang="en-US">
                <a:latin typeface="HS유지체 "/>
                <a:ea typeface="HS유지체 "/>
              </a:rPr>
              <a:t> 프로세스는 공유 메모리</a:t>
            </a:r>
            <a:r>
              <a:rPr lang="en-US" altLang="ko-KR">
                <a:latin typeface="HS유지체 "/>
                <a:ea typeface="HS유지체 "/>
              </a:rPr>
              <a:t>, </a:t>
            </a:r>
            <a:r>
              <a:rPr lang="ko-KR" altLang="en-US">
                <a:latin typeface="HS유지체 "/>
                <a:ea typeface="HS유지체 "/>
              </a:rPr>
              <a:t>메시지 전달 기법</a:t>
            </a:r>
            <a:r>
              <a:rPr lang="en-US" altLang="ko-KR">
                <a:latin typeface="HS유지체 "/>
                <a:ea typeface="HS유지체 "/>
              </a:rPr>
              <a:t>(programmer</a:t>
            </a:r>
            <a:r>
              <a:rPr lang="ko-KR" altLang="en-US">
                <a:latin typeface="HS유지체 "/>
                <a:ea typeface="HS유지체 "/>
              </a:rPr>
              <a:t>에 의해서만</a:t>
            </a:r>
            <a:r>
              <a:rPr lang="en-US" altLang="ko-KR">
                <a:latin typeface="HS유지체 "/>
                <a:ea typeface="HS유지체 "/>
              </a:rPr>
              <a:t>!),</a:t>
            </a:r>
            <a:r>
              <a:rPr lang="ko-KR" altLang="en-US">
                <a:latin typeface="HS유지체 "/>
                <a:ea typeface="HS유지체 "/>
              </a:rPr>
              <a:t> </a:t>
            </a:r>
            <a:endParaRPr lang="ko-KR" altLang="en-US"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ko-KR" altLang="en-US">
                <a:latin typeface="HS유지체 "/>
                <a:ea typeface="HS유지체 "/>
              </a:rPr>
              <a:t>스레드는 자동으로 속한 프로세스의 자원</a:t>
            </a:r>
            <a:r>
              <a:rPr lang="en-US" altLang="ko-KR">
                <a:latin typeface="HS유지체 "/>
                <a:ea typeface="HS유지체 "/>
              </a:rPr>
              <a:t>,</a:t>
            </a:r>
            <a:r>
              <a:rPr lang="ko-KR" altLang="en-US">
                <a:latin typeface="HS유지체 "/>
                <a:ea typeface="HS유지체 "/>
              </a:rPr>
              <a:t> 메모리를 공유</a:t>
            </a:r>
            <a:r>
              <a:rPr lang="en-US" altLang="ko-KR">
                <a:latin typeface="HS유지체 "/>
                <a:ea typeface="HS유지체 "/>
              </a:rPr>
              <a:t>!</a:t>
            </a:r>
            <a:r>
              <a:rPr lang="ko-KR" altLang="en-US">
                <a:latin typeface="HS유지체 "/>
                <a:ea typeface="HS유지체 "/>
              </a:rPr>
              <a:t> </a:t>
            </a:r>
            <a:endParaRPr lang="ko-KR" altLang="en-US">
              <a:latin typeface="HS유지체 "/>
              <a:ea typeface="HS유지체 "/>
            </a:endParaRPr>
          </a:p>
          <a:p>
            <a:pPr algn="ctr">
              <a:defRPr/>
            </a:pPr>
            <a:endParaRPr lang="en-US" altLang="ko-KR">
              <a:latin typeface="HS유지체 "/>
              <a:ea typeface="HS유지체 "/>
            </a:endParaRPr>
          </a:p>
          <a:p>
            <a:pPr algn="ctr">
              <a:defRPr/>
            </a:pPr>
            <a:endParaRPr lang="en-US" altLang="ko-KR"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en-US" altLang="ko-KR">
                <a:latin typeface="HS유지체 "/>
                <a:ea typeface="HS유지체 "/>
              </a:rPr>
              <a:t>3.</a:t>
            </a:r>
            <a:r>
              <a:rPr lang="ko-KR" altLang="en-US">
                <a:latin typeface="HS유지체 "/>
                <a:ea typeface="HS유지체 "/>
              </a:rPr>
              <a:t>경제성 </a:t>
            </a:r>
            <a:r>
              <a:rPr lang="en-US" altLang="ko-KR">
                <a:latin typeface="HS유지체 "/>
                <a:ea typeface="HS유지체 "/>
              </a:rPr>
              <a:t>-</a:t>
            </a:r>
            <a:r>
              <a:rPr lang="ko-KR" altLang="en-US">
                <a:latin typeface="HS유지체 "/>
                <a:ea typeface="HS유지체 "/>
              </a:rPr>
              <a:t> 문맥 교환 </a:t>
            </a:r>
            <a:r>
              <a:rPr lang="en-US" altLang="ko-KR">
                <a:latin typeface="HS유지체 "/>
                <a:ea typeface="HS유지체 "/>
              </a:rPr>
              <a:t>:</a:t>
            </a:r>
            <a:r>
              <a:rPr lang="ko-KR" altLang="en-US">
                <a:latin typeface="HS유지체 "/>
                <a:ea typeface="HS유지체 "/>
              </a:rPr>
              <a:t> 스레드가 더 빠름 </a:t>
            </a:r>
            <a:r>
              <a:rPr lang="en-US" altLang="ko-KR">
                <a:latin typeface="HS유지체 "/>
                <a:ea typeface="HS유지체 "/>
              </a:rPr>
              <a:t>&amp;</a:t>
            </a:r>
            <a:r>
              <a:rPr lang="ko-KR" altLang="en-US">
                <a:latin typeface="HS유지체 "/>
                <a:ea typeface="HS유지체 "/>
              </a:rPr>
              <a:t> 프로세스 생성을 위한 메모리</a:t>
            </a:r>
            <a:r>
              <a:rPr lang="en-US" altLang="ko-KR">
                <a:latin typeface="HS유지체 "/>
                <a:ea typeface="HS유지체 "/>
              </a:rPr>
              <a:t>,</a:t>
            </a:r>
            <a:r>
              <a:rPr lang="ko-KR" altLang="en-US">
                <a:latin typeface="HS유지체 "/>
                <a:ea typeface="HS유지체 "/>
              </a:rPr>
              <a:t> 자원 할당은 비용이 많이 듬 </a:t>
            </a:r>
            <a:endParaRPr lang="ko-KR" altLang="en-US">
              <a:latin typeface="HS유지체 "/>
              <a:ea typeface="HS유지체 "/>
            </a:endParaRPr>
          </a:p>
          <a:p>
            <a:pPr algn="ctr">
              <a:defRPr/>
            </a:pPr>
            <a:endParaRPr lang="en-US" altLang="ko-KR">
              <a:latin typeface="HS유지체 "/>
              <a:ea typeface="HS유지체 "/>
            </a:endParaRPr>
          </a:p>
          <a:p>
            <a:pPr algn="ctr">
              <a:defRPr/>
            </a:pPr>
            <a:endParaRPr lang="en-US" altLang="ko-KR"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en-US" altLang="ko-KR">
                <a:latin typeface="HS유지체 "/>
                <a:ea typeface="HS유지체 "/>
              </a:rPr>
              <a:t>4.</a:t>
            </a:r>
            <a:r>
              <a:rPr lang="ko-KR" altLang="en-US">
                <a:latin typeface="HS유지체 "/>
                <a:ea typeface="HS유지체 "/>
              </a:rPr>
              <a:t> 규모 적응성 </a:t>
            </a:r>
            <a:r>
              <a:rPr lang="en-US" altLang="ko-KR">
                <a:latin typeface="HS유지체 "/>
                <a:ea typeface="HS유지체 "/>
              </a:rPr>
              <a:t>-</a:t>
            </a:r>
            <a:r>
              <a:rPr lang="ko-KR" altLang="en-US">
                <a:latin typeface="HS유지체 "/>
                <a:ea typeface="HS유지체 "/>
              </a:rPr>
              <a:t> 각각의 스레드가 다른 처리기에서 병렬로 수행될 수 있음</a:t>
            </a:r>
            <a:endParaRPr lang="ko-KR" altLang="en-US">
              <a:latin typeface="HS유지체 "/>
              <a:ea typeface="HS유지체 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2927974" y="2048879"/>
            <a:ext cx="6336051" cy="35983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latin typeface="HS유지체 "/>
                <a:ea typeface="HS유지체 "/>
              </a:rPr>
              <a:t>Linux</a:t>
            </a:r>
            <a:r>
              <a:rPr lang="ko-KR" altLang="en-US">
                <a:latin typeface="HS유지체 "/>
                <a:ea typeface="HS유지체 "/>
              </a:rPr>
              <a:t> 시스템에서 시스템을 부트하는 동안 여러 커널 스레드가 생성</a:t>
            </a:r>
            <a:endParaRPr lang="ko-KR" altLang="en-US">
              <a:latin typeface="HS유지체 "/>
              <a:ea typeface="HS유지체 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2927974" y="2634270"/>
            <a:ext cx="6336052" cy="3642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latin typeface="HS유지체 "/>
                <a:ea typeface="HS유지체 "/>
              </a:rPr>
              <a:t>장치 관리</a:t>
            </a:r>
            <a:r>
              <a:rPr lang="en-US" altLang="ko-KR">
                <a:latin typeface="HS유지체 "/>
                <a:ea typeface="HS유지체 "/>
              </a:rPr>
              <a:t>,</a:t>
            </a:r>
            <a:r>
              <a:rPr lang="ko-KR" altLang="en-US">
                <a:latin typeface="HS유지체 "/>
                <a:ea typeface="HS유지체 "/>
              </a:rPr>
              <a:t> 메모리 관리</a:t>
            </a:r>
            <a:r>
              <a:rPr lang="en-US" altLang="ko-KR">
                <a:latin typeface="HS유지체 "/>
                <a:ea typeface="HS유지체 "/>
              </a:rPr>
              <a:t>,</a:t>
            </a:r>
            <a:r>
              <a:rPr lang="ko-KR" altLang="en-US">
                <a:latin typeface="HS유지체 "/>
                <a:ea typeface="HS유지체 "/>
              </a:rPr>
              <a:t> 인터럽트 처리 </a:t>
            </a:r>
            <a:r>
              <a:rPr lang="en-US" altLang="ko-KR">
                <a:latin typeface="HS유지체 "/>
                <a:ea typeface="HS유지체 "/>
              </a:rPr>
              <a:t>(</a:t>
            </a:r>
            <a:r>
              <a:rPr lang="ko-KR" altLang="en-US">
                <a:latin typeface="HS유지체 "/>
                <a:ea typeface="HS유지체 "/>
              </a:rPr>
              <a:t>특정 작업 수행</a:t>
            </a:r>
            <a:r>
              <a:rPr lang="en-US" altLang="ko-KR">
                <a:latin typeface="HS유지체 "/>
                <a:ea typeface="HS유지체 "/>
              </a:rPr>
              <a:t>)</a:t>
            </a:r>
            <a:endParaRPr lang="en-US" altLang="ko-KR">
              <a:latin typeface="HS유지체 "/>
              <a:ea typeface="HS유지체 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/>
          <p:nvPr/>
        </p:nvSpPr>
        <p:spPr>
          <a:xfrm>
            <a:off x="2137064" y="420900"/>
            <a:ext cx="7917872" cy="73501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HS유지체 "/>
                <a:ea typeface="HS유지체 "/>
              </a:rPr>
              <a:t>Thread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4634537" y="1334504"/>
            <a:ext cx="2922925" cy="36618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latin typeface="HS유지체 "/>
                <a:ea typeface="HS유지체 "/>
              </a:rPr>
              <a:t>암묵적 스레딩</a:t>
            </a:r>
            <a:endParaRPr lang="ko-KR" altLang="en-US">
              <a:latin typeface="HS유지체 "/>
              <a:ea typeface="HS유지체 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097388" y="4371805"/>
            <a:ext cx="9997221" cy="227474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응용 프로그램 개발자가 병렬로 실행할 수 있는 스레드가 아닌 </a:t>
            </a: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task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를 식별해야 함</a:t>
            </a: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endParaRPr lang="en-US" altLang="ko-KR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-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 장점 </a:t>
            </a: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-</a:t>
            </a:r>
            <a:endParaRPr lang="en-US" altLang="ko-KR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endParaRPr lang="en-US" altLang="ko-KR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개발자는 병렬 작업만 식별하면 되고</a:t>
            </a: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,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 </a:t>
            </a: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라이브러리는 스레드 생성 및 관리에 대한 특정 세부 사항을 결정</a:t>
            </a: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endParaRPr lang="en-US" altLang="ko-KR">
              <a:solidFill>
                <a:schemeClr val="dk1"/>
              </a:solidFill>
              <a:latin typeface="HS유지체 "/>
              <a:ea typeface="HS유지체 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4257505" y="2415659"/>
            <a:ext cx="3676990" cy="36345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latin typeface="HS유지체 "/>
                <a:ea typeface="HS유지체 "/>
              </a:rPr>
              <a:t>스레딩의 생성 및 관리 책임</a:t>
            </a:r>
            <a:endParaRPr lang="ko-KR" altLang="en-US">
              <a:latin typeface="HS유지체 "/>
              <a:ea typeface="HS유지체 "/>
            </a:endParaRPr>
          </a:p>
        </p:txBody>
      </p:sp>
      <p:sp>
        <p:nvSpPr>
          <p:cNvPr id="69" name=""/>
          <p:cNvSpPr/>
          <p:nvPr/>
        </p:nvSpPr>
        <p:spPr>
          <a:xfrm>
            <a:off x="1097389" y="2129234"/>
            <a:ext cx="2537986" cy="1299765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응용 개발자</a:t>
            </a: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</p:txBody>
      </p:sp>
      <p:sp>
        <p:nvSpPr>
          <p:cNvPr id="70" name=""/>
          <p:cNvSpPr/>
          <p:nvPr/>
        </p:nvSpPr>
        <p:spPr>
          <a:xfrm>
            <a:off x="8556624" y="2129234"/>
            <a:ext cx="2537986" cy="1299765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컴파일러</a:t>
            </a: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,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 실행시간 </a:t>
            </a: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lib</a:t>
            </a:r>
            <a:endParaRPr lang="en-US" altLang="ko-KR">
              <a:solidFill>
                <a:schemeClr val="dk1"/>
              </a:solidFill>
              <a:latin typeface="HS유지체 "/>
              <a:ea typeface="HS유지체 "/>
            </a:endParaRPr>
          </a:p>
        </p:txBody>
      </p:sp>
      <p:cxnSp>
        <p:nvCxnSpPr>
          <p:cNvPr id="71" name=""/>
          <p:cNvCxnSpPr>
            <a:stCxn id="69" idx="3"/>
            <a:endCxn id="70" idx="1"/>
          </p:cNvCxnSpPr>
          <p:nvPr/>
        </p:nvCxnSpPr>
        <p:spPr>
          <a:xfrm>
            <a:off x="3635376" y="2779117"/>
            <a:ext cx="4921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/>
          <p:nvPr/>
        </p:nvSpPr>
        <p:spPr>
          <a:xfrm>
            <a:off x="2137064" y="420900"/>
            <a:ext cx="7917872" cy="73501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HS유지체 "/>
                <a:ea typeface="HS유지체 "/>
              </a:rPr>
              <a:t>Thread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4634537" y="1334504"/>
            <a:ext cx="2922925" cy="36618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latin typeface="HS유지체 "/>
                <a:ea typeface="HS유지체 "/>
              </a:rPr>
              <a:t>암묵적 스레딩</a:t>
            </a:r>
            <a:endParaRPr lang="ko-KR" altLang="en-US">
              <a:latin typeface="HS유지체 "/>
              <a:ea typeface="HS유지체 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097389" y="2779117"/>
            <a:ext cx="9997221" cy="365379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solidFill>
                  <a:srgbClr val="ff6600"/>
                </a:solidFill>
                <a:latin typeface="HS유지체 "/>
                <a:ea typeface="HS유지체 "/>
              </a:rPr>
              <a:t>다중 스레드 서버</a:t>
            </a: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1.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 서비스할 때마다 스레드를 생성하는 데 소요되는 시간</a:t>
            </a: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(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왜</a:t>
            </a: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? 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곧장 용도 폐기되기 때문</a:t>
            </a: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)</a:t>
            </a:r>
            <a:endParaRPr lang="en-US" altLang="ko-KR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 </a:t>
            </a:r>
            <a:endParaRPr lang="en-US" altLang="ko-KR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2. 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모든 요청마다 새 스레드를 만들어 서비스해 준다</a:t>
            </a: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?</a:t>
            </a: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 </a:t>
            </a: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	</a:t>
            </a: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=&gt;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 시스템에서 동시에 실행할 수 있는 최대 스레드 수는 몇개</a:t>
            </a: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?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 </a:t>
            </a: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endParaRPr lang="en-US" altLang="ko-KR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스레드를 무한정 만들면 언젠가는 </a:t>
            </a: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CPU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 시간</a:t>
            </a: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,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 메모리 공간 같은 시스템 자원이 고갈</a:t>
            </a: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 </a:t>
            </a: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2416996" y="1947366"/>
            <a:ext cx="7358007" cy="36373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latin typeface="HS유지체 "/>
                <a:ea typeface="HS유지체 "/>
              </a:rPr>
              <a:t>웹 브라우저 </a:t>
            </a:r>
            <a:r>
              <a:rPr lang="en-US" altLang="ko-KR">
                <a:latin typeface="HS유지체 "/>
                <a:ea typeface="HS유지체 "/>
              </a:rPr>
              <a:t>:</a:t>
            </a:r>
            <a:r>
              <a:rPr lang="ko-KR" altLang="en-US">
                <a:latin typeface="HS유지체 "/>
                <a:ea typeface="HS유지체 "/>
              </a:rPr>
              <a:t> 웹 서버는 요청을 받을 때마다 그 요청을 위해 새로운 스레드 생성</a:t>
            </a:r>
            <a:endParaRPr lang="ko-KR" altLang="en-US">
              <a:latin typeface="HS유지체 "/>
              <a:ea typeface="HS유지체 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/>
          <p:nvPr/>
        </p:nvSpPr>
        <p:spPr>
          <a:xfrm>
            <a:off x="2137064" y="420900"/>
            <a:ext cx="7917872" cy="73501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HS유지체 "/>
                <a:ea typeface="HS유지체 "/>
              </a:rPr>
              <a:t>Thread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4634537" y="1334504"/>
            <a:ext cx="2922925" cy="36618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latin typeface="HS유지체 "/>
                <a:ea typeface="HS유지체 "/>
              </a:rPr>
              <a:t>스레드 풀</a:t>
            </a:r>
            <a:endParaRPr lang="ko-KR" altLang="en-US">
              <a:latin typeface="HS유지체 "/>
              <a:ea typeface="HS유지체 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097389" y="2779117"/>
            <a:ext cx="9997221" cy="90515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➊</a:t>
            </a: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 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평소에는 하는 일 없이 일감 대기</a:t>
            </a: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➋ 서버는 스레드를 생성 </a:t>
            </a: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X -&gt; 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요청을 받으면 </a:t>
            </a: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thread pool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에 제출 </a:t>
            </a: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+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 추가 요청 대기  </a:t>
            </a: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2416996" y="1947365"/>
            <a:ext cx="7358008" cy="39387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>
                <a:solidFill>
                  <a:srgbClr val="ff0000"/>
                </a:solidFill>
                <a:latin typeface="HS유지체 "/>
                <a:ea typeface="HS유지체 "/>
              </a:rPr>
              <a:t>IDEA</a:t>
            </a:r>
            <a:r>
              <a:rPr lang="en-US" altLang="ko-KR">
                <a:latin typeface="HS유지체 "/>
                <a:ea typeface="HS유지체 "/>
              </a:rPr>
              <a:t> : </a:t>
            </a:r>
            <a:r>
              <a:rPr lang="ko-KR" altLang="en-US">
                <a:latin typeface="HS유지체 "/>
                <a:ea typeface="HS유지체 "/>
              </a:rPr>
              <a:t>프로세스를 시작할 때 아예 일정한 수의 스레드들을 미리 만들어두는 것</a:t>
            </a:r>
            <a:endParaRPr lang="ko-KR" altLang="en-US">
              <a:latin typeface="HS유지체 "/>
              <a:ea typeface="HS유지체 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1097389" y="4297164"/>
            <a:ext cx="9997221" cy="145403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-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 풀에 사용 가능한 스레드가 있으면 깨어나고 요청이 즉시 서비스됨 </a:t>
            </a: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 </a:t>
            </a: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-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 풀에 사용 가능한 스레드가 없으면 사용 가능한 스레드가 생길 때까지 작업이 대기</a:t>
            </a: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-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 스레드가 서비스를 완료 </a:t>
            </a: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--&gt;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 </a:t>
            </a: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pool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로 돌아가 더 많은 작업을 기다림  </a:t>
            </a: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/>
          <p:nvPr/>
        </p:nvSpPr>
        <p:spPr>
          <a:xfrm>
            <a:off x="2137064" y="420900"/>
            <a:ext cx="7917872" cy="73501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HS유지체 "/>
                <a:ea typeface="HS유지체 "/>
              </a:rPr>
              <a:t>Thread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4634537" y="1334504"/>
            <a:ext cx="2922925" cy="36618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latin typeface="HS유지체 "/>
                <a:ea typeface="HS유지체 "/>
              </a:rPr>
              <a:t>스레드 풀 </a:t>
            </a:r>
            <a:r>
              <a:rPr lang="ko-KR" altLang="en-US">
                <a:solidFill>
                  <a:srgbClr val="3a3c84"/>
                </a:solidFill>
                <a:latin typeface="HS유지체 "/>
                <a:ea typeface="HS유지체 "/>
              </a:rPr>
              <a:t>장점</a:t>
            </a:r>
            <a:endParaRPr lang="ko-KR" altLang="en-US">
              <a:solidFill>
                <a:srgbClr val="3a3c84"/>
              </a:solidFill>
              <a:latin typeface="HS유지체 "/>
              <a:ea typeface="HS유지체 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097389" y="2779117"/>
            <a:ext cx="9997221" cy="145760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2.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 임의 시각에 존재할 스레드 개수에 제한을 둠 </a:t>
            </a: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-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 많은 수의 스레드를 병렬 처리할 수 없는 시스템에 도움이 됨</a:t>
            </a: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3.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 </a:t>
            </a: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Task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를 생성하는 방법 </a:t>
            </a: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---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 </a:t>
            </a: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Task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와 분리 </a:t>
            </a: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=&gt; Task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를 실행을 다르게 할 수 있음 </a:t>
            </a: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2416996" y="1947365"/>
            <a:ext cx="7358008" cy="36530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latin typeface="HS유지체 "/>
                <a:ea typeface="HS유지체 "/>
              </a:rPr>
              <a:t>1.</a:t>
            </a:r>
            <a:r>
              <a:rPr lang="ko-KR" altLang="en-US">
                <a:latin typeface="HS유지체 "/>
                <a:ea typeface="HS유지체 "/>
              </a:rPr>
              <a:t> 기존 스레드로 서비스 </a:t>
            </a:r>
            <a:r>
              <a:rPr lang="en-US" altLang="ko-KR">
                <a:latin typeface="HS유지체 "/>
                <a:ea typeface="HS유지체 "/>
              </a:rPr>
              <a:t>&gt;</a:t>
            </a:r>
            <a:r>
              <a:rPr lang="ko-KR" altLang="en-US">
                <a:latin typeface="HS유지체 "/>
                <a:ea typeface="HS유지체 "/>
              </a:rPr>
              <a:t> 새 스레드 만들어주기 </a:t>
            </a:r>
            <a:r>
              <a:rPr lang="en-US" altLang="ko-KR">
                <a:latin typeface="HS유지체 "/>
                <a:ea typeface="HS유지체 "/>
              </a:rPr>
              <a:t>(</a:t>
            </a:r>
            <a:r>
              <a:rPr lang="ko-KR" altLang="en-US">
                <a:latin typeface="HS유지체 "/>
                <a:ea typeface="HS유지체 "/>
              </a:rPr>
              <a:t>속도 측면</a:t>
            </a:r>
            <a:r>
              <a:rPr lang="en-US" altLang="ko-KR">
                <a:latin typeface="HS유지체 "/>
                <a:ea typeface="HS유지체 "/>
              </a:rPr>
              <a:t>)</a:t>
            </a:r>
            <a:endParaRPr lang="en-US" altLang="ko-KR">
              <a:latin typeface="HS유지체 "/>
              <a:ea typeface="HS유지체 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1097389" y="4627532"/>
            <a:ext cx="9997221" cy="20094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  <a:latin typeface="HS유지체 "/>
                <a:ea typeface="HS유지체 "/>
              </a:rPr>
              <a:t>-</a:t>
            </a:r>
            <a:r>
              <a:rPr lang="ko-KR" altLang="en-US">
                <a:solidFill>
                  <a:srgbClr val="ff0000"/>
                </a:solidFill>
                <a:latin typeface="HS유지체 "/>
                <a:ea typeface="HS유지체 "/>
              </a:rPr>
              <a:t> </a:t>
            </a:r>
            <a:r>
              <a:rPr lang="en-US" altLang="ko-KR">
                <a:solidFill>
                  <a:srgbClr val="ff0000"/>
                </a:solidFill>
                <a:latin typeface="HS유지체 "/>
                <a:ea typeface="HS유지체 "/>
              </a:rPr>
              <a:t>Thread pool</a:t>
            </a:r>
            <a:r>
              <a:rPr lang="ko-KR" altLang="en-US">
                <a:solidFill>
                  <a:srgbClr val="ff0000"/>
                </a:solidFill>
                <a:latin typeface="HS유지체 "/>
                <a:ea typeface="HS유지체 "/>
              </a:rPr>
              <a:t> 내 </a:t>
            </a:r>
            <a:r>
              <a:rPr lang="en-US" altLang="ko-KR">
                <a:solidFill>
                  <a:srgbClr val="ff0000"/>
                </a:solidFill>
                <a:latin typeface="HS유지체 "/>
                <a:ea typeface="HS유지체 "/>
              </a:rPr>
              <a:t>Thread</a:t>
            </a:r>
            <a:r>
              <a:rPr lang="ko-KR" altLang="en-US">
                <a:solidFill>
                  <a:srgbClr val="ff0000"/>
                </a:solidFill>
                <a:latin typeface="HS유지체 "/>
                <a:ea typeface="HS유지체 "/>
              </a:rPr>
              <a:t> 개수 </a:t>
            </a:r>
            <a:r>
              <a:rPr lang="en-US" altLang="ko-KR">
                <a:solidFill>
                  <a:srgbClr val="ff0000"/>
                </a:solidFill>
                <a:latin typeface="HS유지체 "/>
                <a:ea typeface="HS유지체 "/>
              </a:rPr>
              <a:t>-</a:t>
            </a:r>
            <a:endParaRPr lang="en-US" altLang="ko-KR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endParaRPr lang="en-US" altLang="ko-KR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-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 </a:t>
            </a: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CPU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 수</a:t>
            </a: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,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 물리 메모리 용량</a:t>
            </a: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,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 동시 요청 클라이언트 최대 개수 등 고려</a:t>
            </a: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ex) 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시스템 부하에 따라 작은 풀을 유지하도록 함 </a:t>
            </a: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=&gt; 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메모리 등 소모를 줄일 수 있음</a:t>
            </a: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/>
          <p:nvPr/>
        </p:nvSpPr>
        <p:spPr>
          <a:xfrm>
            <a:off x="2137064" y="3061494"/>
            <a:ext cx="7917872" cy="73501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HS유지체 "/>
                <a:ea typeface="HS유지체 "/>
              </a:rPr>
              <a:t>CPU Scheduling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<a:solidFill>
                <a:schemeClr val="tx1"/>
              </a:solidFill>
              <a:latin typeface="HS유지체 "/>
              <a:ea typeface="HS유지체 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/>
          <p:nvPr/>
        </p:nvSpPr>
        <p:spPr>
          <a:xfrm>
            <a:off x="2137064" y="420900"/>
            <a:ext cx="7917872" cy="73501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HS유지체 "/>
                <a:ea typeface="HS유지체 "/>
              </a:rPr>
              <a:t>CPU　Scheduling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3385800" y="1334503"/>
            <a:ext cx="5420399" cy="35904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latin typeface="HS유지체 "/>
                <a:ea typeface="HS유지체 "/>
              </a:rPr>
              <a:t>Purpose :</a:t>
            </a:r>
            <a:r>
              <a:rPr lang="ko-KR" altLang="en-US">
                <a:latin typeface="HS유지체 "/>
                <a:ea typeface="HS유지체 "/>
              </a:rPr>
              <a:t> </a:t>
            </a:r>
            <a:r>
              <a:rPr lang="en-US" altLang="ko-KR">
                <a:latin typeface="HS유지체 "/>
                <a:ea typeface="HS유지체 "/>
              </a:rPr>
              <a:t>CPU </a:t>
            </a:r>
            <a:r>
              <a:rPr lang="ko-KR" altLang="en-US">
                <a:latin typeface="HS유지체 "/>
                <a:ea typeface="HS유지체 "/>
              </a:rPr>
              <a:t>이용률을 최대화하기 위함</a:t>
            </a:r>
            <a:endParaRPr lang="ko-KR" altLang="en-US">
              <a:latin typeface="HS유지체 "/>
              <a:ea typeface="HS유지체 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861622" y="4741545"/>
            <a:ext cx="9997221" cy="11811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프로세스 실행 </a:t>
            </a: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=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 </a:t>
            </a: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cpu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 실행 </a:t>
            </a: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+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 </a:t>
            </a: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I/O 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대기의 사이클</a:t>
            </a: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2416996" y="2183132"/>
            <a:ext cx="7358008" cy="255841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latin typeface="HS유지체 "/>
                <a:ea typeface="HS유지체 "/>
              </a:rPr>
              <a:t>WHY? 1</a:t>
            </a:r>
            <a:r>
              <a:rPr lang="ko-KR" altLang="en-US">
                <a:latin typeface="HS유지체 "/>
                <a:ea typeface="HS유지체 "/>
              </a:rPr>
              <a:t>개의 </a:t>
            </a:r>
            <a:r>
              <a:rPr lang="en-US" altLang="ko-KR">
                <a:latin typeface="HS유지체 "/>
                <a:ea typeface="HS유지체 "/>
              </a:rPr>
              <a:t>Process - I/O</a:t>
            </a:r>
            <a:r>
              <a:rPr lang="ko-KR" altLang="en-US">
                <a:latin typeface="HS유지체 "/>
                <a:ea typeface="HS유지체 "/>
              </a:rPr>
              <a:t> 요청 완료</a:t>
            </a:r>
            <a:r>
              <a:rPr lang="en-US" altLang="ko-KR">
                <a:latin typeface="HS유지체 "/>
                <a:ea typeface="HS유지체 "/>
              </a:rPr>
              <a:t>.....</a:t>
            </a:r>
            <a:r>
              <a:rPr lang="ko-KR" altLang="en-US">
                <a:latin typeface="HS유지체 "/>
                <a:ea typeface="HS유지체 "/>
              </a:rPr>
              <a:t> </a:t>
            </a:r>
            <a:r>
              <a:rPr lang="en-US" altLang="ko-KR">
                <a:latin typeface="HS유지체 "/>
                <a:ea typeface="HS유지체 "/>
              </a:rPr>
              <a:t>-&gt;</a:t>
            </a:r>
            <a:r>
              <a:rPr lang="ko-KR" altLang="en-US">
                <a:latin typeface="HS유지체 "/>
                <a:ea typeface="HS유지체 "/>
              </a:rPr>
              <a:t> </a:t>
            </a:r>
            <a:r>
              <a:rPr lang="en-US" altLang="ko-KR">
                <a:latin typeface="HS유지체 "/>
                <a:ea typeface="HS유지체 "/>
              </a:rPr>
              <a:t>CPU</a:t>
            </a:r>
            <a:r>
              <a:rPr lang="ko-KR" altLang="en-US">
                <a:latin typeface="HS유지체 "/>
                <a:ea typeface="HS유지체 "/>
              </a:rPr>
              <a:t> 놀지 </a:t>
            </a:r>
            <a:r>
              <a:rPr lang="en-US" altLang="ko-KR">
                <a:latin typeface="HS유지체 "/>
                <a:ea typeface="HS유지체 "/>
              </a:rPr>
              <a:t>(</a:t>
            </a:r>
            <a:r>
              <a:rPr lang="ko-KR" altLang="en-US">
                <a:latin typeface="HS유지체 "/>
                <a:ea typeface="HS유지체 "/>
              </a:rPr>
              <a:t>대기시간 낭비</a:t>
            </a:r>
            <a:r>
              <a:rPr lang="en-US" altLang="ko-KR">
                <a:latin typeface="HS유지체 "/>
                <a:ea typeface="HS유지체 "/>
              </a:rPr>
              <a:t>)</a:t>
            </a:r>
            <a:endParaRPr lang="en-US" altLang="ko-KR">
              <a:latin typeface="HS유지체 "/>
              <a:ea typeface="HS유지체 "/>
            </a:endParaRPr>
          </a:p>
          <a:p>
            <a:pPr algn="ctr">
              <a:defRPr/>
            </a:pPr>
            <a:endParaRPr lang="en-US" altLang="ko-KR">
              <a:latin typeface="HS유지체 "/>
              <a:ea typeface="HS유지체 "/>
            </a:endParaRPr>
          </a:p>
          <a:p>
            <a:pPr algn="ctr">
              <a:defRPr/>
            </a:pPr>
            <a:endParaRPr lang="en-US" altLang="ko-KR">
              <a:latin typeface="HS유지체 "/>
              <a:ea typeface="HS유지체 "/>
            </a:endParaRPr>
          </a:p>
          <a:p>
            <a:pPr algn="ctr">
              <a:defRPr/>
            </a:pPr>
            <a:endParaRPr lang="en-US" altLang="ko-KR"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ko-KR" altLang="en-US">
                <a:latin typeface="HS유지체 "/>
                <a:ea typeface="HS유지체 "/>
              </a:rPr>
              <a:t>한 순간에 다수의 프로세스를 메모리 내에 유지 </a:t>
            </a:r>
            <a:endParaRPr lang="ko-KR" altLang="en-US">
              <a:latin typeface="HS유지체 "/>
              <a:ea typeface="HS유지체 "/>
            </a:endParaRPr>
          </a:p>
          <a:p>
            <a:pPr algn="ctr">
              <a:defRPr/>
            </a:pPr>
            <a:endParaRPr lang="ko-KR" altLang="en-US"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en-US" altLang="ko-KR">
                <a:latin typeface="HS유지체 "/>
                <a:ea typeface="HS유지체 "/>
              </a:rPr>
              <a:t>-</a:t>
            </a:r>
            <a:r>
              <a:rPr lang="ko-KR" altLang="en-US">
                <a:latin typeface="HS유지체 "/>
                <a:ea typeface="HS유지체 "/>
              </a:rPr>
              <a:t> 프로세스가 대기 </a:t>
            </a:r>
            <a:r>
              <a:rPr lang="en-US" altLang="ko-KR">
                <a:latin typeface="HS유지체 "/>
                <a:ea typeface="HS유지체 "/>
              </a:rPr>
              <a:t>===&gt;</a:t>
            </a:r>
            <a:r>
              <a:rPr lang="ko-KR" altLang="en-US">
                <a:latin typeface="HS유지체 "/>
                <a:ea typeface="HS유지체 "/>
              </a:rPr>
              <a:t> </a:t>
            </a:r>
            <a:r>
              <a:rPr lang="en-US" altLang="ko-KR">
                <a:latin typeface="HS유지체 "/>
                <a:ea typeface="HS유지체 "/>
              </a:rPr>
              <a:t>OS</a:t>
            </a:r>
            <a:r>
              <a:rPr lang="ko-KR" altLang="en-US">
                <a:latin typeface="HS유지체 "/>
                <a:ea typeface="HS유지체 "/>
              </a:rPr>
              <a:t>는 </a:t>
            </a:r>
            <a:r>
              <a:rPr lang="en-US" altLang="ko-KR">
                <a:latin typeface="HS유지체 "/>
                <a:ea typeface="HS유지체 "/>
              </a:rPr>
              <a:t>CPU</a:t>
            </a:r>
            <a:r>
              <a:rPr lang="ko-KR" altLang="en-US">
                <a:latin typeface="HS유지체 "/>
                <a:ea typeface="HS유지체 "/>
              </a:rPr>
              <a:t>를 회수해 다른 프로세스에 할당</a:t>
            </a:r>
            <a:endParaRPr lang="ko-KR" altLang="en-US">
              <a:latin typeface="HS유지체 "/>
              <a:ea typeface="HS유지체 "/>
            </a:endParaRPr>
          </a:p>
          <a:p>
            <a:pPr algn="ctr">
              <a:defRPr/>
            </a:pPr>
            <a:endParaRPr lang="ko-KR" altLang="en-US">
              <a:latin typeface="HS유지체 "/>
              <a:ea typeface="HS유지체 "/>
            </a:endParaRPr>
          </a:p>
          <a:p>
            <a:pPr algn="ctr">
              <a:defRPr/>
            </a:pPr>
            <a:endParaRPr lang="ko-KR" altLang="en-US">
              <a:latin typeface="HS유지체 "/>
              <a:ea typeface="HS유지체 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/>
          <p:nvPr/>
        </p:nvSpPr>
        <p:spPr>
          <a:xfrm>
            <a:off x="2137064" y="420900"/>
            <a:ext cx="7917872" cy="73501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HS유지체 "/>
                <a:ea typeface="HS유지체 "/>
              </a:rPr>
              <a:t>CPU　Scheduling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5702996" y="1450230"/>
            <a:ext cx="6347544" cy="502486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프로세스 실행 </a:t>
            </a: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=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 </a:t>
            </a: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cpu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 실행 </a:t>
            </a: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+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 </a:t>
            </a: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I/O 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대기의 사이클</a:t>
            </a: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CPU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 </a:t>
            </a: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Burst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로 시작 후</a:t>
            </a: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,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 뒤이어 </a:t>
            </a: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I/O 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버스트가 발생</a:t>
            </a: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.....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 하다가</a:t>
            </a: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마지막 </a:t>
            </a: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CPU 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버스트는 또 다른 </a:t>
            </a: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I/O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 버스트가 뒤따르는 대신</a:t>
            </a: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실행을 종료하기 위한 시스템 요청과 함께 끝남</a:t>
            </a: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I/O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 중심의 프로그램 </a:t>
            </a: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-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 전형적으로 짧은 </a:t>
            </a: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CPU 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버스트를 많이 가짐</a:t>
            </a: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CPU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 지향 프로그램 </a:t>
            </a: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-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 다수의 긴 </a:t>
            </a: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CPU</a:t>
            </a:r>
            <a:r>
              <a:rPr lang="ko-KR" altLang="en-US">
                <a:solidFill>
                  <a:schemeClr val="dk1"/>
                </a:solidFill>
                <a:latin typeface="HS유지체 "/>
                <a:ea typeface="HS유지체 "/>
              </a:rPr>
              <a:t> 버스트를 가질 수 있음</a:t>
            </a: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  <a:latin typeface="HS유지체 "/>
              <a:ea typeface="HS유지체 "/>
            </a:endParaRPr>
          </a:p>
        </p:txBody>
      </p:sp>
      <p:sp>
        <p:nvSpPr>
          <p:cNvPr id="76" name=""/>
          <p:cNvSpPr/>
          <p:nvPr/>
        </p:nvSpPr>
        <p:spPr>
          <a:xfrm>
            <a:off x="868070" y="2306747"/>
            <a:ext cx="2537986" cy="649883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wait for I/O</a:t>
            </a:r>
            <a:endParaRPr lang="en-US" altLang="ko-KR">
              <a:solidFill>
                <a:schemeClr val="dk1"/>
              </a:solidFill>
              <a:latin typeface="HS유지체 "/>
              <a:ea typeface="HS유지체 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979849" y="1280479"/>
            <a:ext cx="2426208" cy="90523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latin typeface="HS유지체 "/>
                <a:ea typeface="HS유지체 "/>
              </a:rPr>
              <a:t>load store</a:t>
            </a:r>
            <a:endParaRPr lang="en-US" altLang="ko-KR"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en-US" altLang="ko-KR">
                <a:latin typeface="HS유지체 "/>
                <a:ea typeface="HS유지체 "/>
              </a:rPr>
              <a:t>add store</a:t>
            </a:r>
            <a:endParaRPr lang="en-US" altLang="ko-KR"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en-US" altLang="ko-KR">
                <a:latin typeface="HS유지체 "/>
                <a:ea typeface="HS유지체 "/>
              </a:rPr>
              <a:t>read from file</a:t>
            </a:r>
            <a:endParaRPr lang="en-US" altLang="ko-KR">
              <a:latin typeface="HS유지체 "/>
              <a:ea typeface="HS유지체 "/>
            </a:endParaRPr>
          </a:p>
        </p:txBody>
      </p:sp>
      <p:sp>
        <p:nvSpPr>
          <p:cNvPr id="79" name=""/>
          <p:cNvSpPr/>
          <p:nvPr/>
        </p:nvSpPr>
        <p:spPr>
          <a:xfrm>
            <a:off x="812181" y="4064835"/>
            <a:ext cx="2537986" cy="649883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wait for I/O</a:t>
            </a:r>
            <a:endParaRPr lang="en-US" altLang="ko-KR">
              <a:solidFill>
                <a:schemeClr val="dk1"/>
              </a:solidFill>
              <a:latin typeface="HS유지체 "/>
              <a:ea typeface="HS유지체 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923959" y="3057429"/>
            <a:ext cx="2426208" cy="90306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latin typeface="HS유지체 "/>
                <a:ea typeface="HS유지체 "/>
              </a:rPr>
              <a:t>store increment</a:t>
            </a:r>
            <a:endParaRPr lang="en-US" altLang="ko-KR"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en-US" altLang="ko-KR">
                <a:latin typeface="HS유지체 "/>
                <a:ea typeface="HS유지체 "/>
              </a:rPr>
              <a:t>index</a:t>
            </a:r>
            <a:endParaRPr lang="en-US" altLang="ko-KR"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en-US" altLang="ko-KR">
                <a:latin typeface="HS유지체 "/>
                <a:ea typeface="HS유지체 "/>
              </a:rPr>
              <a:t>write to file</a:t>
            </a:r>
            <a:endParaRPr lang="en-US" altLang="ko-KR">
              <a:latin typeface="HS유지체 "/>
              <a:ea typeface="HS유지체 "/>
            </a:endParaRPr>
          </a:p>
        </p:txBody>
      </p:sp>
      <p:sp>
        <p:nvSpPr>
          <p:cNvPr id="81" name=""/>
          <p:cNvSpPr/>
          <p:nvPr/>
        </p:nvSpPr>
        <p:spPr>
          <a:xfrm>
            <a:off x="812181" y="5825211"/>
            <a:ext cx="2537986" cy="649883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wait for I/O</a:t>
            </a:r>
            <a:endParaRPr lang="en-US" altLang="ko-KR">
              <a:solidFill>
                <a:schemeClr val="dk1"/>
              </a:solidFill>
              <a:latin typeface="HS유지체 "/>
              <a:ea typeface="HS유지체 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923959" y="4817804"/>
            <a:ext cx="2426208" cy="90481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latin typeface="HS유지체 "/>
                <a:ea typeface="HS유지체 "/>
              </a:rPr>
              <a:t>load store</a:t>
            </a:r>
            <a:endParaRPr lang="en-US" altLang="ko-KR"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en-US" altLang="ko-KR">
                <a:latin typeface="HS유지체 "/>
                <a:ea typeface="HS유지체 "/>
              </a:rPr>
              <a:t>add store</a:t>
            </a:r>
            <a:endParaRPr lang="en-US" altLang="ko-KR"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en-US" altLang="ko-KR">
                <a:latin typeface="HS유지체 "/>
                <a:ea typeface="HS유지체 "/>
              </a:rPr>
              <a:t>read from file</a:t>
            </a:r>
            <a:endParaRPr lang="en-US" altLang="ko-KR">
              <a:latin typeface="HS유지체 "/>
              <a:ea typeface="HS유지체 "/>
            </a:endParaRPr>
          </a:p>
        </p:txBody>
      </p:sp>
      <p:sp>
        <p:nvSpPr>
          <p:cNvPr id="84" name=""/>
          <p:cNvSpPr/>
          <p:nvPr/>
        </p:nvSpPr>
        <p:spPr>
          <a:xfrm>
            <a:off x="3507275" y="1450231"/>
            <a:ext cx="584702" cy="735482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4091978" y="1694864"/>
            <a:ext cx="1611018" cy="36725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latin typeface="HS유지체 "/>
                <a:ea typeface="HS유지체 "/>
              </a:rPr>
              <a:t>CPU burst</a:t>
            </a:r>
            <a:endParaRPr lang="en-US" altLang="ko-KR">
              <a:latin typeface="HS유지체 "/>
              <a:ea typeface="HS유지체 "/>
            </a:endParaRPr>
          </a:p>
        </p:txBody>
      </p:sp>
      <p:sp>
        <p:nvSpPr>
          <p:cNvPr id="86" name=""/>
          <p:cNvSpPr/>
          <p:nvPr/>
        </p:nvSpPr>
        <p:spPr>
          <a:xfrm>
            <a:off x="3507275" y="2306747"/>
            <a:ext cx="584702" cy="611883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4091978" y="2429064"/>
            <a:ext cx="1611018" cy="36725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latin typeface="HS유지체 "/>
                <a:ea typeface="HS유지체 "/>
              </a:rPr>
              <a:t>I/O burst</a:t>
            </a:r>
            <a:endParaRPr lang="en-US" altLang="ko-KR">
              <a:latin typeface="HS유지체 "/>
              <a:ea typeface="HS유지체 "/>
            </a:endParaRPr>
          </a:p>
        </p:txBody>
      </p:sp>
      <p:sp>
        <p:nvSpPr>
          <p:cNvPr id="88" name=""/>
          <p:cNvSpPr/>
          <p:nvPr/>
        </p:nvSpPr>
        <p:spPr>
          <a:xfrm>
            <a:off x="3507275" y="3184366"/>
            <a:ext cx="584702" cy="735482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4091978" y="3429000"/>
            <a:ext cx="1611018" cy="36725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latin typeface="HS유지체 "/>
                <a:ea typeface="HS유지체 "/>
              </a:rPr>
              <a:t>CPU burst</a:t>
            </a:r>
            <a:endParaRPr lang="en-US" altLang="ko-KR">
              <a:latin typeface="HS유지체 "/>
              <a:ea typeface="HS유지체 "/>
            </a:endParaRPr>
          </a:p>
        </p:txBody>
      </p:sp>
      <p:sp>
        <p:nvSpPr>
          <p:cNvPr id="90" name=""/>
          <p:cNvSpPr/>
          <p:nvPr/>
        </p:nvSpPr>
        <p:spPr>
          <a:xfrm>
            <a:off x="3507275" y="4040883"/>
            <a:ext cx="584702" cy="611883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4091978" y="4163199"/>
            <a:ext cx="1611018" cy="36725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latin typeface="HS유지체 "/>
                <a:ea typeface="HS유지체 "/>
              </a:rPr>
              <a:t>I/O burst</a:t>
            </a:r>
            <a:endParaRPr lang="en-US" altLang="ko-KR">
              <a:latin typeface="HS유지체 "/>
              <a:ea typeface="HS유지체 "/>
            </a:endParaRPr>
          </a:p>
        </p:txBody>
      </p:sp>
      <p:sp>
        <p:nvSpPr>
          <p:cNvPr id="92" name=""/>
          <p:cNvSpPr/>
          <p:nvPr/>
        </p:nvSpPr>
        <p:spPr>
          <a:xfrm>
            <a:off x="3507275" y="4902471"/>
            <a:ext cx="584702" cy="735482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4091978" y="5147104"/>
            <a:ext cx="1611018" cy="36725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latin typeface="HS유지체 "/>
                <a:ea typeface="HS유지체 "/>
              </a:rPr>
              <a:t>CPU burst</a:t>
            </a:r>
            <a:endParaRPr lang="en-US" altLang="ko-KR">
              <a:latin typeface="HS유지체 "/>
              <a:ea typeface="HS유지체 "/>
            </a:endParaRPr>
          </a:p>
        </p:txBody>
      </p:sp>
      <p:sp>
        <p:nvSpPr>
          <p:cNvPr id="94" name=""/>
          <p:cNvSpPr/>
          <p:nvPr/>
        </p:nvSpPr>
        <p:spPr>
          <a:xfrm>
            <a:off x="3507275" y="5758987"/>
            <a:ext cx="584702" cy="611883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4091978" y="5881304"/>
            <a:ext cx="1611018" cy="36725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latin typeface="HS유지체 "/>
                <a:ea typeface="HS유지체 "/>
              </a:rPr>
              <a:t>I/O burst</a:t>
            </a:r>
            <a:endParaRPr lang="en-US" altLang="ko-KR">
              <a:latin typeface="HS유지체 "/>
              <a:ea typeface="HS유지체 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/>
          <p:nvPr/>
        </p:nvSpPr>
        <p:spPr>
          <a:xfrm>
            <a:off x="2137064" y="420900"/>
            <a:ext cx="7917872" cy="73501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HS유지체 "/>
                <a:ea typeface="HS유지체 "/>
              </a:rPr>
              <a:t>CPU　Scheduling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3385800" y="1334503"/>
            <a:ext cx="5420400" cy="35904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latin typeface="HS유지체 "/>
                <a:ea typeface="HS유지체 "/>
              </a:rPr>
              <a:t>CPU Scheduler</a:t>
            </a:r>
            <a:endParaRPr lang="en-US" altLang="ko-KR">
              <a:latin typeface="HS유지체 "/>
              <a:ea typeface="HS유지체 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1025969" y="2152174"/>
            <a:ext cx="10140062" cy="255365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latin typeface="HS유지체 "/>
                <a:ea typeface="HS유지체 "/>
              </a:rPr>
              <a:t>CPU</a:t>
            </a:r>
            <a:r>
              <a:rPr lang="ko-KR" altLang="en-US">
                <a:latin typeface="HS유지체 "/>
                <a:ea typeface="HS유지체 "/>
              </a:rPr>
              <a:t>가 유휴 상태가 될 때마다</a:t>
            </a:r>
            <a:r>
              <a:rPr lang="en-US" altLang="ko-KR">
                <a:latin typeface="HS유지체 "/>
                <a:ea typeface="HS유지체 "/>
              </a:rPr>
              <a:t>,</a:t>
            </a:r>
            <a:r>
              <a:rPr lang="ko-KR" altLang="en-US">
                <a:latin typeface="HS유지체 "/>
                <a:ea typeface="HS유지체 "/>
              </a:rPr>
              <a:t> </a:t>
            </a:r>
            <a:r>
              <a:rPr lang="en-US" altLang="ko-KR">
                <a:latin typeface="HS유지체 "/>
                <a:ea typeface="HS유지체 "/>
              </a:rPr>
              <a:t>OS</a:t>
            </a:r>
            <a:r>
              <a:rPr lang="ko-KR" altLang="en-US">
                <a:latin typeface="HS유지체 "/>
                <a:ea typeface="HS유지체 "/>
              </a:rPr>
              <a:t>는 준비 큐에 있는 프로세스 중 하나 선택해 실행</a:t>
            </a:r>
            <a:endParaRPr lang="ko-KR" altLang="en-US">
              <a:latin typeface="HS유지체 "/>
              <a:ea typeface="HS유지체 "/>
            </a:endParaRPr>
          </a:p>
          <a:p>
            <a:pPr algn="ctr">
              <a:defRPr/>
            </a:pPr>
            <a:endParaRPr lang="en-US" altLang="ko-KR">
              <a:latin typeface="HS유지체 "/>
              <a:ea typeface="HS유지체 "/>
            </a:endParaRPr>
          </a:p>
          <a:p>
            <a:pPr algn="ctr">
              <a:defRPr/>
            </a:pPr>
            <a:endParaRPr lang="en-US" altLang="ko-KR"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ko-KR" altLang="en-US">
                <a:latin typeface="HS유지체 "/>
                <a:ea typeface="HS유지체 "/>
              </a:rPr>
              <a:t>선택 절차는 </a:t>
            </a:r>
            <a:r>
              <a:rPr lang="en-US" altLang="ko-KR">
                <a:latin typeface="HS유지체 "/>
                <a:ea typeface="HS유지체 "/>
              </a:rPr>
              <a:t>CPU </a:t>
            </a:r>
            <a:r>
              <a:rPr lang="ko-KR" altLang="en-US">
                <a:latin typeface="HS유지체 "/>
                <a:ea typeface="HS유지체 "/>
              </a:rPr>
              <a:t>스케줄러에 의해 수행됨</a:t>
            </a:r>
            <a:endParaRPr lang="ko-KR" altLang="en-US">
              <a:latin typeface="HS유지체 "/>
              <a:ea typeface="HS유지체 "/>
            </a:endParaRPr>
          </a:p>
          <a:p>
            <a:pPr algn="ctr">
              <a:defRPr/>
            </a:pPr>
            <a:endParaRPr lang="ko-KR" altLang="en-US">
              <a:latin typeface="HS유지체 "/>
              <a:ea typeface="HS유지체 "/>
            </a:endParaRPr>
          </a:p>
          <a:p>
            <a:pPr algn="ctr">
              <a:defRPr/>
            </a:pPr>
            <a:endParaRPr lang="ko-KR" altLang="en-US"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ko-KR" altLang="en-US">
                <a:latin typeface="HS유지체 "/>
                <a:ea typeface="HS유지체 "/>
              </a:rPr>
              <a:t>스케줄러 </a:t>
            </a:r>
            <a:r>
              <a:rPr lang="en-US" altLang="ko-KR">
                <a:latin typeface="HS유지체 "/>
                <a:ea typeface="HS유지체 "/>
              </a:rPr>
              <a:t>-</a:t>
            </a:r>
            <a:r>
              <a:rPr lang="ko-KR" altLang="en-US">
                <a:latin typeface="HS유지체 "/>
                <a:ea typeface="HS유지체 "/>
              </a:rPr>
              <a:t> 실행 준비가 되어 있는 메모리 내 프로세스 중에서 선택해</a:t>
            </a:r>
            <a:r>
              <a:rPr lang="en-US" altLang="ko-KR">
                <a:latin typeface="HS유지체 "/>
                <a:ea typeface="HS유지체 "/>
              </a:rPr>
              <a:t>,</a:t>
            </a:r>
            <a:r>
              <a:rPr lang="ko-KR" altLang="en-US">
                <a:latin typeface="HS유지체 "/>
                <a:ea typeface="HS유지체 "/>
              </a:rPr>
              <a:t> 이들 중 하나에게 </a:t>
            </a:r>
            <a:r>
              <a:rPr lang="en-US" altLang="ko-KR">
                <a:latin typeface="HS유지체 "/>
                <a:ea typeface="HS유지체 "/>
              </a:rPr>
              <a:t>CPU</a:t>
            </a:r>
            <a:r>
              <a:rPr lang="ko-KR" altLang="en-US">
                <a:latin typeface="HS유지체 "/>
                <a:ea typeface="HS유지체 "/>
              </a:rPr>
              <a:t>를 할당</a:t>
            </a:r>
            <a:endParaRPr lang="ko-KR" altLang="en-US">
              <a:latin typeface="HS유지체 "/>
              <a:ea typeface="HS유지체 "/>
            </a:endParaRPr>
          </a:p>
          <a:p>
            <a:pPr algn="ctr">
              <a:defRPr/>
            </a:pPr>
            <a:endParaRPr lang="ko-KR" altLang="en-US">
              <a:latin typeface="HS유지체 "/>
              <a:ea typeface="HS유지체 "/>
            </a:endParaRPr>
          </a:p>
          <a:p>
            <a:pPr algn="ctr">
              <a:defRPr/>
            </a:pPr>
            <a:endParaRPr lang="en-US" altLang="ko-KR">
              <a:latin typeface="HS유지체 "/>
              <a:ea typeface="HS유지체 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5253345" y="5395300"/>
            <a:ext cx="6470583" cy="1149708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chemeClr val="dk1"/>
              </a:solidFill>
              <a:latin typeface="HS유지체 "/>
              <a:ea typeface="HS유지체 "/>
            </a:endParaRPr>
          </a:p>
        </p:txBody>
      </p:sp>
      <p:sp>
        <p:nvSpPr>
          <p:cNvPr id="4" name="제목 1"/>
          <p:cNvSpPr/>
          <p:nvPr/>
        </p:nvSpPr>
        <p:spPr>
          <a:xfrm>
            <a:off x="2137064" y="420900"/>
            <a:ext cx="7917872" cy="73501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HS유지체 "/>
                <a:ea typeface="HS유지체 "/>
              </a:rPr>
              <a:t>CPU　Scheduling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3385800" y="1334503"/>
            <a:ext cx="5420400" cy="35904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latin typeface="HS유지체 "/>
                <a:ea typeface="HS유지체 "/>
              </a:rPr>
              <a:t>Ready Queue</a:t>
            </a:r>
            <a:endParaRPr lang="en-US" altLang="ko-KR">
              <a:latin typeface="HS유지체 "/>
              <a:ea typeface="HS유지체 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6271183" y="1923810"/>
            <a:ext cx="5070032" cy="392263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latin typeface="HS유지체 "/>
                <a:ea typeface="HS유지체 "/>
              </a:rPr>
              <a:t>준비 큐 </a:t>
            </a:r>
            <a:r>
              <a:rPr lang="en-US" altLang="ko-KR">
                <a:latin typeface="HS유지체 "/>
                <a:ea typeface="HS유지체 "/>
              </a:rPr>
              <a:t>:</a:t>
            </a:r>
            <a:r>
              <a:rPr lang="ko-KR" altLang="en-US">
                <a:latin typeface="HS유지체 "/>
                <a:ea typeface="HS유지체 "/>
              </a:rPr>
              <a:t> 반드시 </a:t>
            </a:r>
            <a:r>
              <a:rPr lang="en-US" altLang="ko-KR">
                <a:latin typeface="HS유지체 "/>
                <a:ea typeface="HS유지체 "/>
              </a:rPr>
              <a:t>FIFO </a:t>
            </a:r>
            <a:r>
              <a:rPr lang="ko-KR" altLang="en-US">
                <a:latin typeface="HS유지체 "/>
                <a:ea typeface="HS유지체 "/>
              </a:rPr>
              <a:t>방식의 큐가 아니어도 됨</a:t>
            </a:r>
            <a:endParaRPr lang="ko-KR" altLang="en-US">
              <a:latin typeface="HS유지체 "/>
              <a:ea typeface="HS유지체 "/>
            </a:endParaRPr>
          </a:p>
          <a:p>
            <a:pPr algn="ctr">
              <a:defRPr/>
            </a:pPr>
            <a:endParaRPr lang="en-US" altLang="ko-KR"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en-US" altLang="ko-KR">
                <a:latin typeface="HS유지체 "/>
                <a:ea typeface="HS유지체 "/>
              </a:rPr>
              <a:t>FIFO, Priority Queue, LinkedList</a:t>
            </a:r>
            <a:r>
              <a:rPr lang="ko-KR" altLang="en-US">
                <a:latin typeface="HS유지체 "/>
                <a:ea typeface="HS유지체 "/>
              </a:rPr>
              <a:t>로</a:t>
            </a:r>
            <a:r>
              <a:rPr lang="en-US" altLang="ko-KR">
                <a:latin typeface="HS유지체 "/>
                <a:ea typeface="HS유지체 "/>
              </a:rPr>
              <a:t> </a:t>
            </a:r>
            <a:r>
              <a:rPr lang="ko-KR" altLang="en-US">
                <a:latin typeface="HS유지체 "/>
                <a:ea typeface="HS유지체 "/>
              </a:rPr>
              <a:t>구현 가능</a:t>
            </a:r>
            <a:endParaRPr lang="ko-KR" altLang="en-US">
              <a:latin typeface="HS유지체 "/>
              <a:ea typeface="HS유지체 "/>
            </a:endParaRPr>
          </a:p>
          <a:p>
            <a:pPr algn="ctr">
              <a:defRPr/>
            </a:pPr>
            <a:endParaRPr lang="ko-KR" altLang="en-US"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en-US" altLang="ko-KR">
                <a:latin typeface="HS유지체 "/>
                <a:ea typeface="HS유지체 "/>
              </a:rPr>
              <a:t>Ready Queue</a:t>
            </a:r>
            <a:r>
              <a:rPr lang="ko-KR" altLang="en-US">
                <a:latin typeface="HS유지체 "/>
                <a:ea typeface="HS유지체 "/>
              </a:rPr>
              <a:t>에 있는 모든 </a:t>
            </a:r>
            <a:r>
              <a:rPr lang="en-US" altLang="ko-KR">
                <a:latin typeface="HS유지체 "/>
                <a:ea typeface="HS유지체 "/>
              </a:rPr>
              <a:t>Process</a:t>
            </a:r>
            <a:endParaRPr lang="en-US" altLang="ko-KR">
              <a:latin typeface="HS유지체 "/>
              <a:ea typeface="HS유지체 "/>
            </a:endParaRPr>
          </a:p>
          <a:p>
            <a:pPr algn="ctr">
              <a:defRPr/>
            </a:pPr>
            <a:endParaRPr lang="en-US" altLang="ko-KR"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en-US" altLang="ko-KR">
                <a:latin typeface="HS유지체 "/>
                <a:ea typeface="HS유지체 "/>
              </a:rPr>
              <a:t>=&gt;</a:t>
            </a:r>
            <a:r>
              <a:rPr lang="ko-KR" altLang="en-US">
                <a:latin typeface="HS유지체 "/>
                <a:ea typeface="HS유지체 "/>
              </a:rPr>
              <a:t> </a:t>
            </a:r>
            <a:r>
              <a:rPr lang="en-US" altLang="ko-KR">
                <a:latin typeface="HS유지체 "/>
                <a:ea typeface="HS유지체 "/>
              </a:rPr>
              <a:t>CPU</a:t>
            </a:r>
            <a:r>
              <a:rPr lang="ko-KR" altLang="en-US">
                <a:latin typeface="HS유지체 "/>
                <a:ea typeface="HS유지체 "/>
              </a:rPr>
              <a:t>에서 실행될 기회를 기다리며 대기</a:t>
            </a:r>
            <a:endParaRPr lang="ko-KR" altLang="en-US">
              <a:latin typeface="HS유지체 "/>
              <a:ea typeface="HS유지체 "/>
            </a:endParaRPr>
          </a:p>
          <a:p>
            <a:pPr algn="ctr">
              <a:defRPr/>
            </a:pPr>
            <a:endParaRPr lang="ko-KR" altLang="en-US">
              <a:latin typeface="HS유지체 "/>
              <a:ea typeface="HS유지체 "/>
            </a:endParaRPr>
          </a:p>
          <a:p>
            <a:pPr algn="ctr">
              <a:defRPr/>
            </a:pPr>
            <a:endParaRPr lang="ko-KR" altLang="en-US"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en-US" altLang="ko-KR">
                <a:latin typeface="HS유지체 "/>
                <a:ea typeface="HS유지체 "/>
              </a:rPr>
              <a:t>Queue</a:t>
            </a:r>
            <a:r>
              <a:rPr lang="ko-KR" altLang="en-US">
                <a:latin typeface="HS유지체 "/>
                <a:ea typeface="HS유지체 "/>
              </a:rPr>
              <a:t>에 있는 </a:t>
            </a:r>
            <a:r>
              <a:rPr lang="en-US" altLang="ko-KR">
                <a:latin typeface="HS유지체 "/>
                <a:ea typeface="HS유지체 "/>
              </a:rPr>
              <a:t>record</a:t>
            </a:r>
            <a:r>
              <a:rPr lang="ko-KR" altLang="en-US">
                <a:latin typeface="HS유지체 "/>
                <a:ea typeface="HS유지체 "/>
              </a:rPr>
              <a:t> </a:t>
            </a:r>
            <a:endParaRPr lang="ko-KR" altLang="en-US">
              <a:latin typeface="HS유지체 "/>
              <a:ea typeface="HS유지체 "/>
            </a:endParaRPr>
          </a:p>
          <a:p>
            <a:pPr algn="ctr">
              <a:defRPr/>
            </a:pPr>
            <a:endParaRPr lang="ko-KR" altLang="en-US"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en-US" altLang="ko-KR">
                <a:latin typeface="HS유지체 "/>
                <a:ea typeface="HS유지체 "/>
              </a:rPr>
              <a:t>=&gt;</a:t>
            </a:r>
            <a:r>
              <a:rPr lang="ko-KR" altLang="en-US">
                <a:latin typeface="HS유지체 "/>
                <a:ea typeface="HS유지체 "/>
              </a:rPr>
              <a:t>일반적으로 프로세스들의 프로세스 제어 블록</a:t>
            </a:r>
            <a:r>
              <a:rPr lang="en-US" altLang="ko-KR">
                <a:latin typeface="HS유지체 "/>
                <a:ea typeface="HS유지체 "/>
              </a:rPr>
              <a:t>(PCB)</a:t>
            </a:r>
            <a:endParaRPr lang="en-US" altLang="ko-KR">
              <a:latin typeface="HS유지체 "/>
              <a:ea typeface="HS유지체 "/>
            </a:endParaRPr>
          </a:p>
          <a:p>
            <a:pPr algn="ctr">
              <a:defRPr/>
            </a:pPr>
            <a:endParaRPr lang="ko-KR" altLang="en-US">
              <a:latin typeface="HS유지체 "/>
              <a:ea typeface="HS유지체 "/>
            </a:endParaRPr>
          </a:p>
          <a:p>
            <a:pPr algn="ctr">
              <a:defRPr/>
            </a:pPr>
            <a:endParaRPr lang="en-US" altLang="ko-KR">
              <a:latin typeface="HS유지체 "/>
              <a:ea typeface="HS유지체 "/>
            </a:endParaRPr>
          </a:p>
        </p:txBody>
      </p:sp>
      <p:pic>
        <p:nvPicPr>
          <p:cNvPr id="7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2339" y="1695450"/>
            <a:ext cx="4475379" cy="4103370"/>
          </a:xfrm>
          <a:prstGeom prst="rect">
            <a:avLst/>
          </a:prstGeom>
        </p:spPr>
      </p:pic>
      <p:sp>
        <p:nvSpPr>
          <p:cNvPr id="77" name=""/>
          <p:cNvSpPr/>
          <p:nvPr/>
        </p:nvSpPr>
        <p:spPr>
          <a:xfrm>
            <a:off x="5423096" y="5645213"/>
            <a:ext cx="1245980" cy="649883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PCB</a:t>
            </a:r>
            <a:endParaRPr lang="en-US" altLang="ko-KR">
              <a:solidFill>
                <a:schemeClr val="dk1"/>
              </a:solidFill>
              <a:latin typeface="HS유지체 "/>
              <a:ea typeface="HS유지체 "/>
            </a:endParaRPr>
          </a:p>
        </p:txBody>
      </p:sp>
      <p:sp>
        <p:nvSpPr>
          <p:cNvPr id="78" name=""/>
          <p:cNvSpPr/>
          <p:nvPr/>
        </p:nvSpPr>
        <p:spPr>
          <a:xfrm>
            <a:off x="6620794" y="5645213"/>
            <a:ext cx="1245980" cy="649883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PCB</a:t>
            </a:r>
            <a:endParaRPr lang="en-US" altLang="ko-KR">
              <a:solidFill>
                <a:schemeClr val="dk1"/>
              </a:solidFill>
              <a:latin typeface="HS유지체 "/>
              <a:ea typeface="HS유지체 "/>
            </a:endParaRPr>
          </a:p>
        </p:txBody>
      </p:sp>
      <p:sp>
        <p:nvSpPr>
          <p:cNvPr id="79" name=""/>
          <p:cNvSpPr/>
          <p:nvPr/>
        </p:nvSpPr>
        <p:spPr>
          <a:xfrm>
            <a:off x="7865646" y="5645213"/>
            <a:ext cx="1245980" cy="649883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PCB</a:t>
            </a:r>
            <a:endParaRPr lang="en-US" altLang="ko-KR">
              <a:solidFill>
                <a:schemeClr val="dk1"/>
              </a:solidFill>
              <a:latin typeface="HS유지체 "/>
              <a:ea typeface="HS유지체 "/>
            </a:endParaRPr>
          </a:p>
        </p:txBody>
      </p:sp>
      <p:sp>
        <p:nvSpPr>
          <p:cNvPr id="80" name=""/>
          <p:cNvSpPr/>
          <p:nvPr/>
        </p:nvSpPr>
        <p:spPr>
          <a:xfrm>
            <a:off x="9063343" y="5645213"/>
            <a:ext cx="1245980" cy="649883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PCB</a:t>
            </a:r>
            <a:endParaRPr lang="en-US" altLang="ko-KR">
              <a:solidFill>
                <a:schemeClr val="dk1"/>
              </a:solidFill>
              <a:latin typeface="HS유지체 "/>
              <a:ea typeface="HS유지체 "/>
            </a:endParaRPr>
          </a:p>
        </p:txBody>
      </p:sp>
      <p:sp>
        <p:nvSpPr>
          <p:cNvPr id="81" name=""/>
          <p:cNvSpPr/>
          <p:nvPr/>
        </p:nvSpPr>
        <p:spPr>
          <a:xfrm>
            <a:off x="10317624" y="5645213"/>
            <a:ext cx="1245980" cy="649883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  <a:latin typeface="HS유지체 "/>
                <a:ea typeface="HS유지체 "/>
              </a:rPr>
              <a:t>PCB</a:t>
            </a:r>
            <a:endParaRPr lang="en-US" altLang="ko-KR">
              <a:solidFill>
                <a:schemeClr val="dk1"/>
              </a:solidFill>
              <a:latin typeface="HS유지체 "/>
              <a:ea typeface="HS유지체 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702333" y="788406"/>
            <a:ext cx="848073" cy="365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HS유지체 "/>
                <a:ea typeface="HS유지체 "/>
                <a:hlinkClick r:id="rId3"/>
              </a:rPr>
              <a:t>참고 </a:t>
            </a:r>
            <a:endParaRPr lang="en-US" altLang="ko-KR">
              <a:latin typeface="HS유지체 "/>
              <a:ea typeface="HS유지체 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537152"/>
            <a:ext cx="10363198" cy="735012"/>
          </a:xfrm>
        </p:spPr>
        <p:txBody>
          <a:bodyPr/>
          <a:lstStyle/>
          <a:p>
            <a:pPr>
              <a:defRPr/>
            </a:pPr>
            <a:r>
              <a:rPr lang="en-US" altLang="ko-KR" sz="3000">
                <a:latin typeface="HS유지체 "/>
                <a:ea typeface="HS유지체 "/>
              </a:rPr>
              <a:t>Contents</a:t>
            </a:r>
            <a:endParaRPr lang="en-US" altLang="ko-KR" sz="3000">
              <a:latin typeface="HS유지체 "/>
              <a:ea typeface="HS유지체 "/>
            </a:endParaRPr>
          </a:p>
        </p:txBody>
      </p:sp>
      <p:sp>
        <p:nvSpPr>
          <p:cNvPr id="4" name="제목 1"/>
          <p:cNvSpPr/>
          <p:nvPr/>
        </p:nvSpPr>
        <p:spPr>
          <a:xfrm>
            <a:off x="3505200" y="2113106"/>
            <a:ext cx="5181599" cy="73501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HS유지체 "/>
                <a:ea typeface="HS유지체 "/>
              </a:rPr>
              <a:t>1. Process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5" name="제목 1"/>
          <p:cNvSpPr/>
          <p:nvPr/>
        </p:nvSpPr>
        <p:spPr>
          <a:xfrm>
            <a:off x="3505200" y="3429000"/>
            <a:ext cx="5181599" cy="73501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HS유지체 "/>
                <a:ea typeface="HS유지체 "/>
              </a:rPr>
              <a:t>2. Thread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6" name="제목 1"/>
          <p:cNvSpPr/>
          <p:nvPr/>
        </p:nvSpPr>
        <p:spPr>
          <a:xfrm>
            <a:off x="3505200" y="4710545"/>
            <a:ext cx="5181599" cy="73501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HS유지체 "/>
                <a:ea typeface="HS유지체 "/>
              </a:rPr>
              <a:t>3. Scheduling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chemeClr val="tx1"/>
              </a:solidFill>
              <a:latin typeface="HS유지체 "/>
              <a:ea typeface="HS유지체 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HS유지체 "/>
                <a:ea typeface="HS유지체 "/>
              </a:rPr>
              <a:t>Thank you</a:t>
            </a:r>
            <a:endParaRPr lang="en-US" altLang="ko-KR">
              <a:latin typeface="HS유지체 "/>
              <a:ea typeface="HS유지체 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HS유지체 "/>
                <a:ea typeface="HS유지체 "/>
              </a:rPr>
              <a:t>39ghwjd@naver.com</a:t>
            </a:r>
            <a:endParaRPr lang="en-US" altLang="ko-KR">
              <a:latin typeface="HS유지체 "/>
              <a:ea typeface="HS유지체 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/>
          <p:nvPr/>
        </p:nvSpPr>
        <p:spPr>
          <a:xfrm>
            <a:off x="2137064" y="3061494"/>
            <a:ext cx="7917872" cy="73501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HS유지체 "/>
                <a:ea typeface="HS유지체 "/>
              </a:rPr>
              <a:t>Process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<a:solidFill>
                <a:schemeClr val="tx1"/>
              </a:solidFill>
              <a:latin typeface="HS유지체 "/>
              <a:ea typeface="HS유지체 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/>
          <p:nvPr/>
        </p:nvSpPr>
        <p:spPr>
          <a:xfrm>
            <a:off x="2137064" y="420900"/>
            <a:ext cx="7917872" cy="73501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HS유지체 "/>
                <a:ea typeface="HS유지체 "/>
              </a:rPr>
              <a:t>Process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6" name=""/>
          <p:cNvSpPr/>
          <p:nvPr/>
        </p:nvSpPr>
        <p:spPr>
          <a:xfrm>
            <a:off x="1550406" y="4242243"/>
            <a:ext cx="1301436" cy="49619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S유지체 "/>
                <a:ea typeface="HS유지체 "/>
              </a:rPr>
              <a:t>텍스트</a:t>
            </a:r>
            <a:endParaRPr lang="ko-KR" altLang="en-US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7" name=""/>
          <p:cNvSpPr/>
          <p:nvPr/>
        </p:nvSpPr>
        <p:spPr>
          <a:xfrm>
            <a:off x="1550406" y="3746043"/>
            <a:ext cx="1301436" cy="49619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S유지체 "/>
                <a:ea typeface="HS유지체 "/>
              </a:rPr>
              <a:t>데이터</a:t>
            </a:r>
            <a:endParaRPr lang="ko-KR" altLang="en-US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8" name=""/>
          <p:cNvSpPr/>
          <p:nvPr/>
        </p:nvSpPr>
        <p:spPr>
          <a:xfrm>
            <a:off x="1550406" y="3249844"/>
            <a:ext cx="1301436" cy="49619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S유지체 "/>
                <a:ea typeface="HS유지체 "/>
              </a:rPr>
              <a:t>힙</a:t>
            </a:r>
            <a:endParaRPr lang="ko-KR" altLang="en-US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9" name=""/>
          <p:cNvSpPr/>
          <p:nvPr/>
        </p:nvSpPr>
        <p:spPr>
          <a:xfrm>
            <a:off x="1550406" y="1928096"/>
            <a:ext cx="1301436" cy="49619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S유지체 "/>
                <a:ea typeface="HS유지체 "/>
              </a:rPr>
              <a:t>스택</a:t>
            </a:r>
            <a:endParaRPr lang="ko-KR" altLang="en-US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10" name=""/>
          <p:cNvSpPr/>
          <p:nvPr/>
        </p:nvSpPr>
        <p:spPr>
          <a:xfrm>
            <a:off x="1550406" y="2427923"/>
            <a:ext cx="1301436" cy="82192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cxnSp>
        <p:nvCxnSpPr>
          <p:cNvPr id="11" name=""/>
          <p:cNvCxnSpPr>
            <a:stCxn id="10" idx="2"/>
          </p:cNvCxnSpPr>
          <p:nvPr/>
        </p:nvCxnSpPr>
        <p:spPr>
          <a:xfrm rot="16200000" flipV="1">
            <a:off x="2098385" y="3147104"/>
            <a:ext cx="2054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 rot="16200000" flipH="1" flipV="1">
            <a:off x="2059664" y="2569383"/>
            <a:ext cx="2829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 txBox="1"/>
          <p:nvPr/>
        </p:nvSpPr>
        <p:spPr>
          <a:xfrm>
            <a:off x="4459775" y="4307099"/>
            <a:ext cx="6158242" cy="3664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latin typeface="HS유지체 "/>
                <a:ea typeface="HS유지체 "/>
              </a:rPr>
              <a:t>텍스트 </a:t>
            </a:r>
            <a:r>
              <a:rPr lang="en-US" altLang="ko-KR">
                <a:latin typeface="HS유지체 "/>
                <a:ea typeface="HS유지체 "/>
              </a:rPr>
              <a:t>-</a:t>
            </a:r>
            <a:r>
              <a:rPr lang="ko-KR" altLang="en-US">
                <a:latin typeface="HS유지체 "/>
                <a:ea typeface="HS유지체 "/>
              </a:rPr>
              <a:t> 실행 코드</a:t>
            </a:r>
            <a:endParaRPr lang="ko-KR" altLang="en-US">
              <a:latin typeface="HS유지체 "/>
              <a:ea typeface="HS유지체 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4459775" y="3810899"/>
            <a:ext cx="6158242" cy="3664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latin typeface="HS유지체 "/>
                <a:ea typeface="HS유지체 "/>
              </a:rPr>
              <a:t>데이터 </a:t>
            </a:r>
            <a:r>
              <a:rPr lang="en-US" altLang="ko-KR">
                <a:latin typeface="HS유지체 "/>
                <a:ea typeface="HS유지체 "/>
              </a:rPr>
              <a:t>-</a:t>
            </a:r>
            <a:r>
              <a:rPr lang="ko-KR" altLang="en-US">
                <a:latin typeface="HS유지체 "/>
                <a:ea typeface="HS유지체 "/>
              </a:rPr>
              <a:t> 전역 변수</a:t>
            </a:r>
            <a:endParaRPr lang="ko-KR" altLang="en-US">
              <a:latin typeface="HS유지체 "/>
              <a:ea typeface="HS유지체 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4459775" y="3249844"/>
            <a:ext cx="6158242" cy="35831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latin typeface="HS유지체 "/>
                <a:ea typeface="HS유지체 "/>
              </a:rPr>
              <a:t>힙 섹션 </a:t>
            </a:r>
            <a:r>
              <a:rPr lang="en-US" altLang="ko-KR">
                <a:latin typeface="HS유지체 "/>
                <a:ea typeface="HS유지체 "/>
              </a:rPr>
              <a:t>-</a:t>
            </a:r>
            <a:r>
              <a:rPr lang="ko-KR" altLang="en-US">
                <a:latin typeface="HS유지체 "/>
                <a:ea typeface="HS유지체 "/>
              </a:rPr>
              <a:t> 프로그램 실행 중 동적으로 할당되는 메모리</a:t>
            </a:r>
            <a:endParaRPr lang="ko-KR" altLang="en-US">
              <a:latin typeface="HS유지체 "/>
              <a:ea typeface="HS유지체 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4459775" y="1928096"/>
            <a:ext cx="6158242" cy="64042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latin typeface="HS유지체 "/>
                <a:ea typeface="HS유지체 "/>
              </a:rPr>
              <a:t>스택 섹션 </a:t>
            </a:r>
            <a:r>
              <a:rPr lang="en-US" altLang="ko-KR">
                <a:latin typeface="HS유지체 "/>
                <a:ea typeface="HS유지체 "/>
              </a:rPr>
              <a:t>-</a:t>
            </a:r>
            <a:r>
              <a:rPr lang="ko-KR" altLang="en-US">
                <a:latin typeface="HS유지체 "/>
                <a:ea typeface="HS유지체 "/>
              </a:rPr>
              <a:t> 함수 호출 시 임시 데이터 저장소</a:t>
            </a:r>
            <a:endParaRPr lang="en-US" altLang="ko-KR"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en-US" altLang="ko-KR">
                <a:latin typeface="HS유지체 "/>
                <a:ea typeface="HS유지체 "/>
              </a:rPr>
              <a:t>(</a:t>
            </a:r>
            <a:r>
              <a:rPr lang="ko-KR" altLang="en-US">
                <a:latin typeface="HS유지체 "/>
                <a:ea typeface="HS유지체 "/>
              </a:rPr>
              <a:t>함수 매개변수</a:t>
            </a:r>
            <a:r>
              <a:rPr lang="en-US" altLang="ko-KR">
                <a:latin typeface="HS유지체 "/>
                <a:ea typeface="HS유지체 "/>
              </a:rPr>
              <a:t>,</a:t>
            </a:r>
            <a:r>
              <a:rPr lang="ko-KR" altLang="en-US">
                <a:latin typeface="HS유지체 "/>
                <a:ea typeface="HS유지체 "/>
              </a:rPr>
              <a:t> 복귀 주소 및 지역 변수</a:t>
            </a:r>
            <a:r>
              <a:rPr lang="en-US" altLang="ko-KR">
                <a:latin typeface="HS유지체 "/>
                <a:ea typeface="HS유지체 "/>
              </a:rPr>
              <a:t>)</a:t>
            </a:r>
            <a:endParaRPr lang="en-US" altLang="ko-KR">
              <a:latin typeface="HS유지체 "/>
              <a:ea typeface="HS유지체 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711075" y="4555241"/>
            <a:ext cx="839331" cy="36640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latin typeface="HS유지체 "/>
                <a:ea typeface="HS유지체 "/>
              </a:rPr>
              <a:t>0</a:t>
            </a:r>
            <a:endParaRPr lang="en-US" altLang="ko-KR">
              <a:latin typeface="HS유지체 "/>
              <a:ea typeface="HS유지체 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711075" y="1744895"/>
            <a:ext cx="839331" cy="36640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latin typeface="HS유지체 "/>
                <a:ea typeface="HS유지체 "/>
              </a:rPr>
              <a:t>최대</a:t>
            </a:r>
            <a:endParaRPr lang="ko-KR" altLang="en-US">
              <a:latin typeface="HS유지체 "/>
              <a:ea typeface="HS유지체 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/>
          <p:nvPr/>
        </p:nvSpPr>
        <p:spPr>
          <a:xfrm>
            <a:off x="2137064" y="420900"/>
            <a:ext cx="7917872" cy="73501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HS유지체 "/>
                <a:ea typeface="HS유지체 "/>
              </a:rPr>
              <a:t>Process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67284" y="1229935"/>
            <a:ext cx="4887652" cy="5032217"/>
          </a:xfrm>
          <a:prstGeom prst="rect">
            <a:avLst/>
          </a:prstGeom>
        </p:spPr>
      </p:pic>
      <p:sp>
        <p:nvSpPr>
          <p:cNvPr id="18" name=""/>
          <p:cNvSpPr/>
          <p:nvPr/>
        </p:nvSpPr>
        <p:spPr>
          <a:xfrm>
            <a:off x="1550406" y="5050373"/>
            <a:ext cx="1301436" cy="49619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HS유지체 "/>
                <a:ea typeface="HS유지체 "/>
              </a:rPr>
              <a:t>텍스트</a:t>
            </a:r>
            <a:endParaRPr lang="ko-KR" altLang="en-US" sz="1200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19" name=""/>
          <p:cNvSpPr/>
          <p:nvPr/>
        </p:nvSpPr>
        <p:spPr>
          <a:xfrm>
            <a:off x="1550406" y="4067795"/>
            <a:ext cx="1301436" cy="49619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HS유지체 "/>
                <a:ea typeface="HS유지체 "/>
              </a:rPr>
              <a:t>초기화되지 않은 </a:t>
            </a:r>
            <a:r>
              <a:rPr lang="en-US" altLang="ko-KR" sz="1200">
                <a:solidFill>
                  <a:schemeClr val="tx1"/>
                </a:solidFill>
                <a:latin typeface="HS유지체 "/>
                <a:ea typeface="HS유지체 "/>
              </a:rPr>
              <a:t>data</a:t>
            </a:r>
            <a:endParaRPr lang="en-US" altLang="ko-KR" sz="1200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20" name=""/>
          <p:cNvSpPr/>
          <p:nvPr/>
        </p:nvSpPr>
        <p:spPr>
          <a:xfrm>
            <a:off x="1550406" y="3571596"/>
            <a:ext cx="1301436" cy="49619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HS유지체 "/>
                <a:ea typeface="HS유지체 "/>
              </a:rPr>
              <a:t>힙</a:t>
            </a:r>
            <a:endParaRPr lang="ko-KR" altLang="en-US" sz="1200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21" name=""/>
          <p:cNvSpPr/>
          <p:nvPr/>
        </p:nvSpPr>
        <p:spPr>
          <a:xfrm>
            <a:off x="1550406" y="2249848"/>
            <a:ext cx="1301436" cy="49619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HS유지체 "/>
                <a:ea typeface="HS유지체 "/>
              </a:rPr>
              <a:t>스택</a:t>
            </a:r>
            <a:endParaRPr lang="ko-KR" altLang="en-US" sz="1200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22" name=""/>
          <p:cNvSpPr/>
          <p:nvPr/>
        </p:nvSpPr>
        <p:spPr>
          <a:xfrm>
            <a:off x="1550406" y="2749675"/>
            <a:ext cx="1301436" cy="82192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cxnSp>
        <p:nvCxnSpPr>
          <p:cNvPr id="23" name=""/>
          <p:cNvCxnSpPr>
            <a:stCxn id="22" idx="2"/>
          </p:cNvCxnSpPr>
          <p:nvPr/>
        </p:nvCxnSpPr>
        <p:spPr>
          <a:xfrm rot="16200000" flipV="1">
            <a:off x="2069317" y="3439788"/>
            <a:ext cx="2636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/>
          <p:cNvCxnSpPr/>
          <p:nvPr/>
        </p:nvCxnSpPr>
        <p:spPr>
          <a:xfrm rot="16200000" flipH="1" flipV="1">
            <a:off x="2059664" y="2887508"/>
            <a:ext cx="2829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"/>
          <p:cNvSpPr txBox="1"/>
          <p:nvPr/>
        </p:nvSpPr>
        <p:spPr>
          <a:xfrm>
            <a:off x="711075" y="5224820"/>
            <a:ext cx="839331" cy="643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HS유지체 "/>
                <a:ea typeface="HS유지체 "/>
              </a:rPr>
              <a:t>하위 </a:t>
            </a:r>
            <a:endParaRPr lang="ko-KR" altLang="en-US"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ko-KR" altLang="en-US">
                <a:latin typeface="HS유지체 "/>
                <a:ea typeface="HS유지체 "/>
              </a:rPr>
              <a:t>메모리</a:t>
            </a:r>
            <a:endParaRPr lang="ko-KR" altLang="en-US">
              <a:latin typeface="HS유지체 "/>
              <a:ea typeface="HS유지체 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711075" y="1744895"/>
            <a:ext cx="839331" cy="63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HS유지체 "/>
                <a:ea typeface="HS유지체 "/>
              </a:rPr>
              <a:t>상위</a:t>
            </a:r>
            <a:endParaRPr lang="ko-KR" altLang="en-US"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ko-KR" altLang="en-US">
                <a:latin typeface="HS유지체 "/>
                <a:ea typeface="HS유지체 "/>
              </a:rPr>
              <a:t>메모리</a:t>
            </a:r>
            <a:endParaRPr lang="ko-KR" altLang="en-US">
              <a:latin typeface="HS유지체 "/>
              <a:ea typeface="HS유지체 "/>
            </a:endParaRPr>
          </a:p>
        </p:txBody>
      </p:sp>
      <p:sp>
        <p:nvSpPr>
          <p:cNvPr id="27" name=""/>
          <p:cNvSpPr/>
          <p:nvPr/>
        </p:nvSpPr>
        <p:spPr>
          <a:xfrm>
            <a:off x="1550406" y="4563995"/>
            <a:ext cx="1301436" cy="49619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HS유지체 "/>
                <a:ea typeface="HS유지체 "/>
              </a:rPr>
              <a:t>초기화</a:t>
            </a:r>
            <a:r>
              <a:rPr lang="en-US" altLang="ko-KR" sz="1200">
                <a:solidFill>
                  <a:schemeClr val="tx1"/>
                </a:solidFill>
                <a:latin typeface="HS유지체 "/>
                <a:ea typeface="HS유지체 "/>
              </a:rPr>
              <a:t>(data)</a:t>
            </a:r>
            <a:endParaRPr lang="en-US" altLang="ko-KR" sz="1200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28" name=""/>
          <p:cNvSpPr/>
          <p:nvPr/>
        </p:nvSpPr>
        <p:spPr>
          <a:xfrm>
            <a:off x="1550406" y="1744895"/>
            <a:ext cx="1301436" cy="49619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HS유지체 "/>
                <a:ea typeface="HS유지체 "/>
              </a:rPr>
              <a:t>argc, argv</a:t>
            </a:r>
            <a:endParaRPr lang="en-US" altLang="ko-KR" sz="1200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30" name=""/>
          <p:cNvSpPr/>
          <p:nvPr/>
        </p:nvSpPr>
        <p:spPr>
          <a:xfrm rot="5400000">
            <a:off x="7134074" y="1681237"/>
            <a:ext cx="212780" cy="1916840"/>
          </a:xfrm>
          <a:prstGeom prst="leftBracket">
            <a:avLst>
              <a:gd name="adj" fmla="val 8333"/>
            </a:avLst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32" name=""/>
          <p:cNvSpPr/>
          <p:nvPr/>
        </p:nvSpPr>
        <p:spPr>
          <a:xfrm rot="5400000">
            <a:off x="7594016" y="2699774"/>
            <a:ext cx="212780" cy="2452621"/>
          </a:xfrm>
          <a:prstGeom prst="leftBracket">
            <a:avLst>
              <a:gd name="adj" fmla="val 8333"/>
            </a:avLst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lt1"/>
              </a:solidFill>
            </a:endParaRPr>
          </a:p>
        </p:txBody>
      </p:sp>
      <p:cxnSp>
        <p:nvCxnSpPr>
          <p:cNvPr id="35" name=""/>
          <p:cNvCxnSpPr>
            <a:stCxn id="30" idx="1"/>
            <a:endCxn id="28" idx="3"/>
          </p:cNvCxnSpPr>
          <p:nvPr/>
        </p:nvCxnSpPr>
        <p:spPr>
          <a:xfrm rot="5400000" flipH="1">
            <a:off x="4776017" y="68820"/>
            <a:ext cx="540274" cy="43886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>
            <a:endCxn id="20" idx="3"/>
          </p:cNvCxnSpPr>
          <p:nvPr/>
        </p:nvCxnSpPr>
        <p:spPr>
          <a:xfrm rot="10800000" flipV="1">
            <a:off x="2851842" y="3821283"/>
            <a:ext cx="36222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>
            <a:endCxn id="19" idx="3"/>
          </p:cNvCxnSpPr>
          <p:nvPr/>
        </p:nvCxnSpPr>
        <p:spPr>
          <a:xfrm rot="10800000" flipV="1">
            <a:off x="2851824" y="2062120"/>
            <a:ext cx="2543362" cy="225377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"/>
          <p:cNvSpPr/>
          <p:nvPr/>
        </p:nvSpPr>
        <p:spPr>
          <a:xfrm>
            <a:off x="4934120" y="3429000"/>
            <a:ext cx="694531" cy="317225"/>
          </a:xfrm>
          <a:prstGeom prst="leftBracket">
            <a:avLst>
              <a:gd name="adj" fmla="val 833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  <a:ea typeface="HS유지체 "/>
            </a:endParaRPr>
          </a:p>
        </p:txBody>
      </p:sp>
      <p:cxnSp>
        <p:nvCxnSpPr>
          <p:cNvPr id="41" name=""/>
          <p:cNvCxnSpPr>
            <a:endCxn id="27" idx="3"/>
          </p:cNvCxnSpPr>
          <p:nvPr/>
        </p:nvCxnSpPr>
        <p:spPr>
          <a:xfrm rot="10800000" flipV="1">
            <a:off x="2851843" y="2302113"/>
            <a:ext cx="2543343" cy="2509982"/>
          </a:xfrm>
          <a:prstGeom prst="bentConnector3">
            <a:avLst>
              <a:gd name="adj1" fmla="val 3719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"/>
          <p:cNvCxnSpPr>
            <a:stCxn id="40" idx="1"/>
            <a:endCxn id="21" idx="3"/>
          </p:cNvCxnSpPr>
          <p:nvPr/>
        </p:nvCxnSpPr>
        <p:spPr>
          <a:xfrm flipH="1" flipV="1">
            <a:off x="2851842" y="2497948"/>
            <a:ext cx="2082277" cy="108966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"/>
          <p:cNvSpPr txBox="1"/>
          <p:nvPr/>
        </p:nvSpPr>
        <p:spPr>
          <a:xfrm>
            <a:off x="436208" y="1229935"/>
            <a:ext cx="4497911" cy="367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HS유지체 "/>
                <a:ea typeface="HS유지체 "/>
              </a:rPr>
              <a:t>그러면 직접 코드를 작성해서 알아보자</a:t>
            </a:r>
            <a:r>
              <a:rPr lang="en-US" altLang="ko-KR">
                <a:latin typeface="HS유지체 "/>
                <a:ea typeface="HS유지체 "/>
              </a:rPr>
              <a:t>!</a:t>
            </a:r>
            <a:endParaRPr lang="en-US" altLang="ko-KR">
              <a:latin typeface="HS유지체 "/>
              <a:ea typeface="HS유지체 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/>
          <p:nvPr/>
        </p:nvSpPr>
        <p:spPr>
          <a:xfrm>
            <a:off x="2137064" y="420900"/>
            <a:ext cx="7917872" cy="73501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HS유지체 "/>
                <a:ea typeface="HS유지체 "/>
              </a:rPr>
              <a:t>Process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18" name=""/>
          <p:cNvSpPr/>
          <p:nvPr/>
        </p:nvSpPr>
        <p:spPr>
          <a:xfrm>
            <a:off x="1550406" y="5050373"/>
            <a:ext cx="1301436" cy="49619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HS유지체 "/>
                <a:ea typeface="HS유지체 "/>
              </a:rPr>
              <a:t>텍스트</a:t>
            </a:r>
            <a:endParaRPr lang="ko-KR" altLang="en-US" sz="1200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19" name=""/>
          <p:cNvSpPr/>
          <p:nvPr/>
        </p:nvSpPr>
        <p:spPr>
          <a:xfrm>
            <a:off x="1550406" y="4067795"/>
            <a:ext cx="1301436" cy="49619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HS유지체 "/>
                <a:ea typeface="HS유지체 "/>
              </a:rPr>
              <a:t>초기화되지 않은 </a:t>
            </a:r>
            <a:r>
              <a:rPr lang="en-US" altLang="ko-KR" sz="1200">
                <a:solidFill>
                  <a:schemeClr val="tx1"/>
                </a:solidFill>
                <a:latin typeface="HS유지체 "/>
                <a:ea typeface="HS유지체 "/>
              </a:rPr>
              <a:t>data</a:t>
            </a:r>
            <a:endParaRPr lang="en-US" altLang="ko-KR" sz="1200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20" name=""/>
          <p:cNvSpPr/>
          <p:nvPr/>
        </p:nvSpPr>
        <p:spPr>
          <a:xfrm>
            <a:off x="1550406" y="3571596"/>
            <a:ext cx="1301436" cy="49619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HS유지체 "/>
                <a:ea typeface="HS유지체 "/>
              </a:rPr>
              <a:t>힙</a:t>
            </a:r>
            <a:endParaRPr lang="ko-KR" altLang="en-US" sz="1200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21" name=""/>
          <p:cNvSpPr/>
          <p:nvPr/>
        </p:nvSpPr>
        <p:spPr>
          <a:xfrm>
            <a:off x="1550406" y="2249848"/>
            <a:ext cx="1301436" cy="49619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HS유지체 "/>
                <a:ea typeface="HS유지체 "/>
              </a:rPr>
              <a:t>스택</a:t>
            </a:r>
            <a:endParaRPr lang="ko-KR" altLang="en-US" sz="1200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22" name=""/>
          <p:cNvSpPr/>
          <p:nvPr/>
        </p:nvSpPr>
        <p:spPr>
          <a:xfrm>
            <a:off x="1550406" y="2749675"/>
            <a:ext cx="1301436" cy="82192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cxnSp>
        <p:nvCxnSpPr>
          <p:cNvPr id="23" name=""/>
          <p:cNvCxnSpPr>
            <a:stCxn id="22" idx="2"/>
          </p:cNvCxnSpPr>
          <p:nvPr/>
        </p:nvCxnSpPr>
        <p:spPr>
          <a:xfrm rot="16200000" flipV="1">
            <a:off x="2069317" y="3439788"/>
            <a:ext cx="2636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/>
          <p:cNvCxnSpPr/>
          <p:nvPr/>
        </p:nvCxnSpPr>
        <p:spPr>
          <a:xfrm rot="16200000" flipH="1" flipV="1">
            <a:off x="2059664" y="2887508"/>
            <a:ext cx="2829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"/>
          <p:cNvSpPr txBox="1"/>
          <p:nvPr/>
        </p:nvSpPr>
        <p:spPr>
          <a:xfrm>
            <a:off x="711075" y="5224820"/>
            <a:ext cx="839331" cy="643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HS유지체 "/>
                <a:ea typeface="HS유지체 "/>
              </a:rPr>
              <a:t>하위 </a:t>
            </a:r>
            <a:endParaRPr lang="ko-KR" altLang="en-US"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ko-KR" altLang="en-US">
                <a:latin typeface="HS유지체 "/>
                <a:ea typeface="HS유지체 "/>
              </a:rPr>
              <a:t>메모리</a:t>
            </a:r>
            <a:endParaRPr lang="ko-KR" altLang="en-US">
              <a:latin typeface="HS유지체 "/>
              <a:ea typeface="HS유지체 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711075" y="1744895"/>
            <a:ext cx="839331" cy="63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HS유지체 "/>
                <a:ea typeface="HS유지체 "/>
              </a:rPr>
              <a:t>상위</a:t>
            </a:r>
            <a:endParaRPr lang="ko-KR" altLang="en-US"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ko-KR" altLang="en-US">
                <a:latin typeface="HS유지체 "/>
                <a:ea typeface="HS유지체 "/>
              </a:rPr>
              <a:t>메모리</a:t>
            </a:r>
            <a:endParaRPr lang="ko-KR" altLang="en-US">
              <a:latin typeface="HS유지체 "/>
              <a:ea typeface="HS유지체 "/>
            </a:endParaRPr>
          </a:p>
        </p:txBody>
      </p:sp>
      <p:sp>
        <p:nvSpPr>
          <p:cNvPr id="27" name=""/>
          <p:cNvSpPr/>
          <p:nvPr/>
        </p:nvSpPr>
        <p:spPr>
          <a:xfrm>
            <a:off x="1550406" y="4563995"/>
            <a:ext cx="1301436" cy="49619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HS유지체 "/>
                <a:ea typeface="HS유지체 "/>
              </a:rPr>
              <a:t>초기화</a:t>
            </a:r>
            <a:r>
              <a:rPr lang="en-US" altLang="ko-KR" sz="1200">
                <a:solidFill>
                  <a:schemeClr val="tx1"/>
                </a:solidFill>
                <a:latin typeface="HS유지체 "/>
                <a:ea typeface="HS유지체 "/>
              </a:rPr>
              <a:t>(data)</a:t>
            </a:r>
            <a:endParaRPr lang="en-US" altLang="ko-KR" sz="1200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28" name=""/>
          <p:cNvSpPr/>
          <p:nvPr/>
        </p:nvSpPr>
        <p:spPr>
          <a:xfrm>
            <a:off x="1550406" y="1744895"/>
            <a:ext cx="1301436" cy="49619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HS유지체 "/>
                <a:ea typeface="HS유지체 "/>
              </a:rPr>
              <a:t>argc, argv</a:t>
            </a:r>
            <a:endParaRPr lang="en-US" altLang="ko-KR" sz="1200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702333" y="788406"/>
            <a:ext cx="848073" cy="36534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latin typeface="HS유지체 "/>
                <a:ea typeface="HS유지체 "/>
                <a:hlinkClick r:id="rId3"/>
              </a:rPr>
              <a:t>참고 </a:t>
            </a:r>
            <a:endParaRPr lang="en-US" altLang="ko-KR">
              <a:latin typeface="HS유지체 "/>
              <a:ea typeface="HS유지체 "/>
            </a:endParaRPr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320607" y="3429000"/>
            <a:ext cx="3468657" cy="3173563"/>
          </a:xfrm>
          <a:prstGeom prst="rect">
            <a:avLst/>
          </a:prstGeom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586060" y="1990026"/>
            <a:ext cx="6787688" cy="1015844"/>
          </a:xfrm>
          <a:prstGeom prst="rect">
            <a:avLst/>
          </a:prstGeom>
        </p:spPr>
      </p:pic>
      <p:sp>
        <p:nvSpPr>
          <p:cNvPr id="47" name=""/>
          <p:cNvSpPr txBox="1"/>
          <p:nvPr/>
        </p:nvSpPr>
        <p:spPr>
          <a:xfrm>
            <a:off x="3847044" y="1265755"/>
            <a:ext cx="4497911" cy="367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HS유지체 "/>
                <a:ea typeface="HS유지체 "/>
              </a:rPr>
              <a:t>실행파일 이름 </a:t>
            </a:r>
            <a:r>
              <a:rPr lang="en-US" altLang="ko-KR">
                <a:latin typeface="HS유지체 "/>
                <a:ea typeface="HS유지체 "/>
              </a:rPr>
              <a:t>+</a:t>
            </a:r>
            <a:r>
              <a:rPr lang="ko-KR" altLang="en-US">
                <a:latin typeface="HS유지체 "/>
                <a:ea typeface="HS유지체 "/>
              </a:rPr>
              <a:t> </a:t>
            </a:r>
            <a:r>
              <a:rPr lang="en-US" altLang="ko-KR">
                <a:latin typeface="HS유지체 "/>
                <a:ea typeface="HS유지체 "/>
              </a:rPr>
              <a:t>size </a:t>
            </a:r>
            <a:r>
              <a:rPr lang="ko-KR" altLang="en-US">
                <a:latin typeface="HS유지체 "/>
                <a:ea typeface="HS유지체 "/>
              </a:rPr>
              <a:t>명령어 </a:t>
            </a:r>
            <a:endParaRPr lang="ko-KR" altLang="en-US">
              <a:latin typeface="HS유지체 "/>
              <a:ea typeface="HS유지체 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3373084" y="3429000"/>
            <a:ext cx="4497911" cy="2274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HS유지체 "/>
                <a:ea typeface="HS유지체 "/>
              </a:rPr>
              <a:t>data</a:t>
            </a:r>
            <a:r>
              <a:rPr lang="ko-KR" altLang="en-US">
                <a:latin typeface="HS유지체 "/>
                <a:ea typeface="HS유지체 "/>
              </a:rPr>
              <a:t>필드 </a:t>
            </a:r>
            <a:r>
              <a:rPr lang="en-US" altLang="ko-KR">
                <a:latin typeface="HS유지체 "/>
                <a:ea typeface="HS유지체 "/>
              </a:rPr>
              <a:t>:</a:t>
            </a:r>
            <a:r>
              <a:rPr lang="ko-KR" altLang="en-US">
                <a:latin typeface="HS유지체 "/>
                <a:ea typeface="HS유지체 "/>
              </a:rPr>
              <a:t> 초기화된 데이터</a:t>
            </a:r>
            <a:endParaRPr lang="ko-KR" altLang="en-US">
              <a:latin typeface="HS유지체 "/>
              <a:ea typeface="HS유지체 "/>
            </a:endParaRPr>
          </a:p>
          <a:p>
            <a:pPr algn="ctr">
              <a:defRPr/>
            </a:pPr>
            <a:endParaRPr lang="ko-KR" altLang="en-US"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en-US" altLang="ko-KR">
                <a:latin typeface="HS유지체 "/>
                <a:ea typeface="HS유지체 "/>
              </a:rPr>
              <a:t>bss</a:t>
            </a:r>
            <a:r>
              <a:rPr lang="ko-KR" altLang="en-US">
                <a:latin typeface="HS유지체 "/>
                <a:ea typeface="HS유지체 "/>
              </a:rPr>
              <a:t>필드 </a:t>
            </a:r>
            <a:r>
              <a:rPr lang="en-US" altLang="ko-KR">
                <a:latin typeface="HS유지체 "/>
                <a:ea typeface="HS유지체 "/>
              </a:rPr>
              <a:t>:</a:t>
            </a:r>
            <a:r>
              <a:rPr lang="ko-KR" altLang="en-US">
                <a:latin typeface="HS유지체 "/>
                <a:ea typeface="HS유지체 "/>
              </a:rPr>
              <a:t> 초기화되지 않은 데이터</a:t>
            </a:r>
            <a:endParaRPr lang="ko-KR" altLang="en-US">
              <a:latin typeface="HS유지체 "/>
              <a:ea typeface="HS유지체 "/>
            </a:endParaRPr>
          </a:p>
          <a:p>
            <a:pPr algn="ctr">
              <a:defRPr/>
            </a:pPr>
            <a:endParaRPr lang="ko-KR" altLang="en-US"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en-US" altLang="ko-KR">
                <a:latin typeface="HS유지체 "/>
                <a:ea typeface="HS유지체 "/>
              </a:rPr>
              <a:t>dec, hex : text +</a:t>
            </a:r>
            <a:r>
              <a:rPr lang="ko-KR" altLang="en-US">
                <a:latin typeface="HS유지체 "/>
                <a:ea typeface="HS유지체 "/>
              </a:rPr>
              <a:t> </a:t>
            </a:r>
            <a:r>
              <a:rPr lang="en-US" altLang="ko-KR">
                <a:latin typeface="HS유지체 "/>
                <a:ea typeface="HS유지체 "/>
              </a:rPr>
              <a:t>data + bss</a:t>
            </a:r>
            <a:r>
              <a:rPr lang="ko-KR" altLang="en-US">
                <a:latin typeface="HS유지체 "/>
                <a:ea typeface="HS유지체 "/>
              </a:rPr>
              <a:t> 영역의 합</a:t>
            </a:r>
            <a:r>
              <a:rPr lang="en-US" altLang="ko-KR">
                <a:latin typeface="HS유지체 "/>
                <a:ea typeface="HS유지체 "/>
              </a:rPr>
              <a:t>(</a:t>
            </a:r>
            <a:r>
              <a:rPr lang="ko-KR" altLang="en-US">
                <a:latin typeface="HS유지체 "/>
                <a:ea typeface="HS유지체 "/>
              </a:rPr>
              <a:t>각각 </a:t>
            </a:r>
            <a:r>
              <a:rPr lang="en-US" altLang="ko-KR">
                <a:latin typeface="HS유지체 "/>
                <a:ea typeface="HS유지체 "/>
              </a:rPr>
              <a:t>10</a:t>
            </a:r>
            <a:r>
              <a:rPr lang="ko-KR" altLang="en-US">
                <a:latin typeface="HS유지체 "/>
                <a:ea typeface="HS유지체 "/>
              </a:rPr>
              <a:t>진수</a:t>
            </a:r>
            <a:r>
              <a:rPr lang="en-US" altLang="ko-KR">
                <a:latin typeface="HS유지체 "/>
                <a:ea typeface="HS유지체 "/>
              </a:rPr>
              <a:t>,</a:t>
            </a:r>
            <a:r>
              <a:rPr lang="ko-KR" altLang="en-US">
                <a:latin typeface="HS유지체 "/>
                <a:ea typeface="HS유지체 "/>
              </a:rPr>
              <a:t> </a:t>
            </a:r>
            <a:r>
              <a:rPr lang="en-US" altLang="ko-KR">
                <a:latin typeface="HS유지체 "/>
                <a:ea typeface="HS유지체 "/>
              </a:rPr>
              <a:t>16</a:t>
            </a:r>
            <a:r>
              <a:rPr lang="ko-KR" altLang="en-US">
                <a:latin typeface="HS유지체 "/>
                <a:ea typeface="HS유지체 "/>
              </a:rPr>
              <a:t>진수</a:t>
            </a:r>
            <a:r>
              <a:rPr lang="en-US" altLang="ko-KR">
                <a:latin typeface="HS유지체 "/>
                <a:ea typeface="HS유지체 "/>
              </a:rPr>
              <a:t>)</a:t>
            </a:r>
            <a:endParaRPr lang="en-US" altLang="ko-KR">
              <a:latin typeface="HS유지체 "/>
              <a:ea typeface="HS유지체 "/>
            </a:endParaRPr>
          </a:p>
          <a:p>
            <a:pPr algn="ctr">
              <a:defRPr/>
            </a:pPr>
            <a:endParaRPr lang="en-US" altLang="ko-KR"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en-US" altLang="ko-KR">
                <a:latin typeface="HS유지체 "/>
                <a:ea typeface="HS유지체 "/>
              </a:rPr>
              <a:t>filename : </a:t>
            </a:r>
            <a:r>
              <a:rPr lang="ko-KR" altLang="en-US">
                <a:latin typeface="HS유지체 "/>
                <a:ea typeface="HS유지체 "/>
              </a:rPr>
              <a:t>실행 파일 이름</a:t>
            </a:r>
            <a:endParaRPr lang="ko-KR" altLang="en-US">
              <a:latin typeface="HS유지체 "/>
              <a:ea typeface="HS유지체 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/>
          <p:nvPr/>
        </p:nvSpPr>
        <p:spPr>
          <a:xfrm>
            <a:off x="2137064" y="3061494"/>
            <a:ext cx="7917872" cy="73501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HS유지체 "/>
                <a:ea typeface="HS유지체 "/>
              </a:rPr>
              <a:t>Thread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<a:solidFill>
                <a:schemeClr val="tx1"/>
              </a:solidFill>
              <a:latin typeface="HS유지체 "/>
              <a:ea typeface="HS유지체 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/>
          <p:nvPr/>
        </p:nvSpPr>
        <p:spPr>
          <a:xfrm>
            <a:off x="2137064" y="420900"/>
            <a:ext cx="7917872" cy="73501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HS유지체 "/>
                <a:ea typeface="HS유지체 "/>
              </a:rPr>
              <a:t>Thread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9" name=""/>
          <p:cNvSpPr/>
          <p:nvPr/>
        </p:nvSpPr>
        <p:spPr>
          <a:xfrm>
            <a:off x="1550406" y="1630440"/>
            <a:ext cx="3315576" cy="793855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10" name=""/>
          <p:cNvSpPr/>
          <p:nvPr/>
        </p:nvSpPr>
        <p:spPr>
          <a:xfrm>
            <a:off x="1550406" y="3249843"/>
            <a:ext cx="3315576" cy="229227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1746732" y="5845085"/>
            <a:ext cx="2922925" cy="36410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latin typeface="HS유지체 "/>
                <a:ea typeface="HS유지체 "/>
              </a:rPr>
              <a:t>단일 스레드 프로세스</a:t>
            </a:r>
            <a:endParaRPr lang="ko-KR" altLang="en-US">
              <a:latin typeface="HS유지체 "/>
              <a:ea typeface="HS유지체 "/>
            </a:endParaRPr>
          </a:p>
        </p:txBody>
      </p:sp>
      <p:sp>
        <p:nvSpPr>
          <p:cNvPr id="19" name=""/>
          <p:cNvSpPr/>
          <p:nvPr/>
        </p:nvSpPr>
        <p:spPr>
          <a:xfrm>
            <a:off x="1746732" y="1809238"/>
            <a:ext cx="577139" cy="43625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S유지체 "/>
                <a:ea typeface="HS유지체 "/>
              </a:rPr>
              <a:t>코드</a:t>
            </a:r>
            <a:endParaRPr lang="ko-KR" altLang="en-US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21" name=""/>
          <p:cNvSpPr/>
          <p:nvPr/>
        </p:nvSpPr>
        <p:spPr>
          <a:xfrm>
            <a:off x="2780718" y="1809238"/>
            <a:ext cx="854952" cy="43625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S유지체 "/>
                <a:ea typeface="HS유지체 "/>
              </a:rPr>
              <a:t>데이터</a:t>
            </a:r>
            <a:endParaRPr lang="ko-KR" altLang="en-US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22" name=""/>
          <p:cNvSpPr/>
          <p:nvPr/>
        </p:nvSpPr>
        <p:spPr>
          <a:xfrm>
            <a:off x="3973455" y="1809238"/>
            <a:ext cx="696201" cy="43625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S유지체 "/>
                <a:ea typeface="HS유지체 "/>
              </a:rPr>
              <a:t>파일</a:t>
            </a:r>
            <a:endParaRPr lang="ko-KR" altLang="en-US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23" name=""/>
          <p:cNvSpPr/>
          <p:nvPr/>
        </p:nvSpPr>
        <p:spPr>
          <a:xfrm>
            <a:off x="1550406" y="2455988"/>
            <a:ext cx="3315576" cy="793855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24" name=""/>
          <p:cNvSpPr/>
          <p:nvPr/>
        </p:nvSpPr>
        <p:spPr>
          <a:xfrm>
            <a:off x="1746732" y="2634786"/>
            <a:ext cx="1178506" cy="43625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S유지체 "/>
                <a:ea typeface="HS유지체 "/>
              </a:rPr>
              <a:t>레지스터</a:t>
            </a:r>
            <a:endParaRPr lang="ko-KR" altLang="en-US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25" name=""/>
          <p:cNvSpPr/>
          <p:nvPr/>
        </p:nvSpPr>
        <p:spPr>
          <a:xfrm>
            <a:off x="3208194" y="2634786"/>
            <a:ext cx="557295" cy="43625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HS유지체 "/>
                <a:ea typeface="HS유지체 "/>
              </a:rPr>
              <a:t>PC</a:t>
            </a:r>
            <a:endParaRPr lang="en-US" altLang="ko-KR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26" name=""/>
          <p:cNvSpPr/>
          <p:nvPr/>
        </p:nvSpPr>
        <p:spPr>
          <a:xfrm>
            <a:off x="3973455" y="2634786"/>
            <a:ext cx="696201" cy="43625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S유지체 "/>
                <a:ea typeface="HS유지체 "/>
              </a:rPr>
              <a:t>스택</a:t>
            </a:r>
            <a:endParaRPr lang="ko-KR" altLang="en-US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28" name=""/>
          <p:cNvSpPr/>
          <p:nvPr/>
        </p:nvSpPr>
        <p:spPr>
          <a:xfrm>
            <a:off x="2925238" y="3850892"/>
            <a:ext cx="565911" cy="1090172"/>
          </a:xfrm>
          <a:custGeom>
            <a:avLst/>
            <a:gdLst>
              <a:gd name="connsiteX0" fmla="*/ 545500 w 565911"/>
              <a:gd name="connsiteY0" fmla="*/ -527 h 1090172"/>
              <a:gd name="connsiteX1" fmla="*/ -202 w 565911"/>
              <a:gd name="connsiteY1" fmla="*/ 307051 h 1090172"/>
              <a:gd name="connsiteX2" fmla="*/ 565344 w 565911"/>
              <a:gd name="connsiteY2" fmla="*/ 614628 h 1090172"/>
              <a:gd name="connsiteX3" fmla="*/ 49406 w 565911"/>
              <a:gd name="connsiteY3" fmla="*/ 922207 h 1090172"/>
              <a:gd name="connsiteX4" fmla="*/ 178391 w 565911"/>
              <a:gd name="connsiteY4" fmla="*/ 1090878 h 109017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911" h="1090172">
                <a:moveTo>
                  <a:pt x="545500" y="-527"/>
                </a:moveTo>
                <a:cubicBezTo>
                  <a:pt x="454550" y="50736"/>
                  <a:pt x="-3510" y="204525"/>
                  <a:pt x="-202" y="307051"/>
                </a:cubicBezTo>
                <a:cubicBezTo>
                  <a:pt x="3104" y="409576"/>
                  <a:pt x="557075" y="512102"/>
                  <a:pt x="565344" y="614628"/>
                </a:cubicBezTo>
                <a:cubicBezTo>
                  <a:pt x="573612" y="717154"/>
                  <a:pt x="113898" y="842832"/>
                  <a:pt x="49406" y="922207"/>
                </a:cubicBezTo>
                <a:cubicBezTo>
                  <a:pt x="-15085" y="1001582"/>
                  <a:pt x="156893" y="1062766"/>
                  <a:pt x="178391" y="1090878"/>
                </a:cubicBezTo>
              </a:path>
            </a:pathLst>
          </a:cu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9" name=""/>
          <p:cNvSpPr txBox="1"/>
          <p:nvPr/>
        </p:nvSpPr>
        <p:spPr>
          <a:xfrm>
            <a:off x="2328217" y="4360631"/>
            <a:ext cx="905002" cy="3664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latin typeface="HS유지체 "/>
                <a:ea typeface="HS유지체 "/>
              </a:rPr>
              <a:t>스레드</a:t>
            </a:r>
            <a:endParaRPr lang="ko-KR" altLang="en-US">
              <a:latin typeface="HS유지체 "/>
              <a:ea typeface="HS유지체 "/>
            </a:endParaRPr>
          </a:p>
        </p:txBody>
      </p:sp>
      <p:sp>
        <p:nvSpPr>
          <p:cNvPr id="30" name=""/>
          <p:cNvSpPr/>
          <p:nvPr/>
        </p:nvSpPr>
        <p:spPr>
          <a:xfrm>
            <a:off x="7283784" y="1630440"/>
            <a:ext cx="3734407" cy="793855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31" name=""/>
          <p:cNvSpPr/>
          <p:nvPr/>
        </p:nvSpPr>
        <p:spPr>
          <a:xfrm>
            <a:off x="7283785" y="4543875"/>
            <a:ext cx="1230313" cy="101291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7480111" y="5845085"/>
            <a:ext cx="2922925" cy="36410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latin typeface="HS유지체 "/>
                <a:ea typeface="HS유지체 "/>
              </a:rPr>
              <a:t>다중 스레드 프로세스</a:t>
            </a:r>
            <a:endParaRPr lang="ko-KR" altLang="en-US">
              <a:latin typeface="HS유지체 "/>
              <a:ea typeface="HS유지체 "/>
            </a:endParaRPr>
          </a:p>
        </p:txBody>
      </p:sp>
      <p:sp>
        <p:nvSpPr>
          <p:cNvPr id="33" name=""/>
          <p:cNvSpPr/>
          <p:nvPr/>
        </p:nvSpPr>
        <p:spPr>
          <a:xfrm>
            <a:off x="7480111" y="1809238"/>
            <a:ext cx="577139" cy="43625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S유지체 "/>
                <a:ea typeface="HS유지체 "/>
              </a:rPr>
              <a:t>코드</a:t>
            </a:r>
            <a:endParaRPr lang="ko-KR" altLang="en-US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34" name=""/>
          <p:cNvSpPr/>
          <p:nvPr/>
        </p:nvSpPr>
        <p:spPr>
          <a:xfrm>
            <a:off x="8723512" y="1809238"/>
            <a:ext cx="854952" cy="43625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S유지체 "/>
                <a:ea typeface="HS유지체 "/>
              </a:rPr>
              <a:t>데이터</a:t>
            </a:r>
            <a:endParaRPr lang="ko-KR" altLang="en-US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35" name=""/>
          <p:cNvSpPr/>
          <p:nvPr/>
        </p:nvSpPr>
        <p:spPr>
          <a:xfrm>
            <a:off x="10054936" y="1809238"/>
            <a:ext cx="696201" cy="43625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S유지체 "/>
                <a:ea typeface="HS유지체 "/>
              </a:rPr>
              <a:t>파일</a:t>
            </a:r>
            <a:endParaRPr lang="ko-KR" altLang="en-US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36" name=""/>
          <p:cNvSpPr/>
          <p:nvPr/>
        </p:nvSpPr>
        <p:spPr>
          <a:xfrm>
            <a:off x="7283785" y="2455988"/>
            <a:ext cx="1230313" cy="208788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37" name=""/>
          <p:cNvSpPr/>
          <p:nvPr/>
        </p:nvSpPr>
        <p:spPr>
          <a:xfrm>
            <a:off x="7381948" y="2634786"/>
            <a:ext cx="1033987" cy="43625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S유지체 "/>
                <a:ea typeface="HS유지체 "/>
              </a:rPr>
              <a:t>레지스터</a:t>
            </a:r>
            <a:endParaRPr lang="ko-KR" altLang="en-US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38" name=""/>
          <p:cNvSpPr/>
          <p:nvPr/>
        </p:nvSpPr>
        <p:spPr>
          <a:xfrm>
            <a:off x="7620293" y="3210870"/>
            <a:ext cx="557295" cy="43625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HS유지체 "/>
                <a:ea typeface="HS유지체 "/>
              </a:rPr>
              <a:t>PC</a:t>
            </a:r>
            <a:endParaRPr lang="en-US" altLang="ko-KR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39" name=""/>
          <p:cNvSpPr/>
          <p:nvPr/>
        </p:nvSpPr>
        <p:spPr>
          <a:xfrm>
            <a:off x="7550841" y="3850892"/>
            <a:ext cx="696201" cy="43625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S유지체 "/>
                <a:ea typeface="HS유지체 "/>
              </a:rPr>
              <a:t>스택</a:t>
            </a:r>
            <a:endParaRPr lang="ko-KR" altLang="en-US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40" name=""/>
          <p:cNvSpPr/>
          <p:nvPr/>
        </p:nvSpPr>
        <p:spPr>
          <a:xfrm>
            <a:off x="7814423" y="4602171"/>
            <a:ext cx="169036" cy="583715"/>
          </a:xfrm>
          <a:custGeom>
            <a:avLst/>
            <a:gdLst>
              <a:gd name="connsiteX0" fmla="*/ 545500 w 565911"/>
              <a:gd name="connsiteY0" fmla="*/ -527 h 1090172"/>
              <a:gd name="connsiteX1" fmla="*/ -202 w 565911"/>
              <a:gd name="connsiteY1" fmla="*/ 307051 h 1090172"/>
              <a:gd name="connsiteX2" fmla="*/ 565344 w 565911"/>
              <a:gd name="connsiteY2" fmla="*/ 614628 h 1090172"/>
              <a:gd name="connsiteX3" fmla="*/ 49406 w 565911"/>
              <a:gd name="connsiteY3" fmla="*/ 922207 h 1090172"/>
              <a:gd name="connsiteX4" fmla="*/ 178391 w 565911"/>
              <a:gd name="connsiteY4" fmla="*/ 1090878 h 109017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911" h="1090172">
                <a:moveTo>
                  <a:pt x="545500" y="-527"/>
                </a:moveTo>
                <a:cubicBezTo>
                  <a:pt x="454550" y="50736"/>
                  <a:pt x="-3510" y="204525"/>
                  <a:pt x="-202" y="307051"/>
                </a:cubicBezTo>
                <a:cubicBezTo>
                  <a:pt x="3104" y="409576"/>
                  <a:pt x="557075" y="512102"/>
                  <a:pt x="565344" y="614628"/>
                </a:cubicBezTo>
                <a:cubicBezTo>
                  <a:pt x="573612" y="717154"/>
                  <a:pt x="113898" y="842832"/>
                  <a:pt x="49406" y="922207"/>
                </a:cubicBezTo>
                <a:cubicBezTo>
                  <a:pt x="-15085" y="1001582"/>
                  <a:pt x="156893" y="1062766"/>
                  <a:pt x="178391" y="1090878"/>
                </a:cubicBezTo>
              </a:path>
            </a:pathLst>
          </a:cu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1" name=""/>
          <p:cNvSpPr txBox="1"/>
          <p:nvPr/>
        </p:nvSpPr>
        <p:spPr>
          <a:xfrm>
            <a:off x="7480111" y="5185886"/>
            <a:ext cx="905002" cy="31260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1500">
                <a:latin typeface="HS유지체 "/>
                <a:ea typeface="HS유지체 "/>
              </a:rPr>
              <a:t>스레드</a:t>
            </a:r>
            <a:endParaRPr lang="ko-KR" altLang="en-US" sz="1500">
              <a:latin typeface="HS유지체 "/>
              <a:ea typeface="HS유지체 "/>
            </a:endParaRPr>
          </a:p>
        </p:txBody>
      </p:sp>
      <p:sp>
        <p:nvSpPr>
          <p:cNvPr id="42" name=""/>
          <p:cNvSpPr/>
          <p:nvPr/>
        </p:nvSpPr>
        <p:spPr>
          <a:xfrm>
            <a:off x="8514098" y="2455988"/>
            <a:ext cx="1230313" cy="208788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43" name=""/>
          <p:cNvSpPr/>
          <p:nvPr/>
        </p:nvSpPr>
        <p:spPr>
          <a:xfrm>
            <a:off x="8612261" y="2634786"/>
            <a:ext cx="1033987" cy="43625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S유지체 "/>
                <a:ea typeface="HS유지체 "/>
              </a:rPr>
              <a:t>레지스터</a:t>
            </a:r>
            <a:endParaRPr lang="ko-KR" altLang="en-US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44" name=""/>
          <p:cNvSpPr/>
          <p:nvPr/>
        </p:nvSpPr>
        <p:spPr>
          <a:xfrm>
            <a:off x="8850606" y="3210870"/>
            <a:ext cx="557295" cy="43625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HS유지체 "/>
                <a:ea typeface="HS유지체 "/>
              </a:rPr>
              <a:t>PC</a:t>
            </a:r>
            <a:endParaRPr lang="en-US" altLang="ko-KR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45" name=""/>
          <p:cNvSpPr/>
          <p:nvPr/>
        </p:nvSpPr>
        <p:spPr>
          <a:xfrm>
            <a:off x="8781154" y="3850892"/>
            <a:ext cx="696201" cy="43625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S유지체 "/>
                <a:ea typeface="HS유지체 "/>
              </a:rPr>
              <a:t>스택</a:t>
            </a:r>
            <a:endParaRPr lang="ko-KR" altLang="en-US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46" name=""/>
          <p:cNvSpPr/>
          <p:nvPr/>
        </p:nvSpPr>
        <p:spPr>
          <a:xfrm>
            <a:off x="9787879" y="2455988"/>
            <a:ext cx="1230313" cy="208788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47" name=""/>
          <p:cNvSpPr/>
          <p:nvPr/>
        </p:nvSpPr>
        <p:spPr>
          <a:xfrm>
            <a:off x="9886042" y="2634786"/>
            <a:ext cx="1033987" cy="43625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S유지체 "/>
                <a:ea typeface="HS유지체 "/>
              </a:rPr>
              <a:t>레지스터</a:t>
            </a:r>
            <a:endParaRPr lang="ko-KR" altLang="en-US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48" name=""/>
          <p:cNvSpPr/>
          <p:nvPr/>
        </p:nvSpPr>
        <p:spPr>
          <a:xfrm>
            <a:off x="10124387" y="3210870"/>
            <a:ext cx="557295" cy="43625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HS유지체 "/>
                <a:ea typeface="HS유지체 "/>
              </a:rPr>
              <a:t>PC</a:t>
            </a:r>
            <a:endParaRPr lang="en-US" altLang="ko-KR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49" name=""/>
          <p:cNvSpPr/>
          <p:nvPr/>
        </p:nvSpPr>
        <p:spPr>
          <a:xfrm>
            <a:off x="10054935" y="3850892"/>
            <a:ext cx="696201" cy="43625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S유지체 "/>
                <a:ea typeface="HS유지체 "/>
              </a:rPr>
              <a:t>스택</a:t>
            </a:r>
            <a:endParaRPr lang="ko-KR" altLang="en-US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50" name=""/>
          <p:cNvSpPr/>
          <p:nvPr/>
        </p:nvSpPr>
        <p:spPr>
          <a:xfrm>
            <a:off x="8527186" y="4543875"/>
            <a:ext cx="1230313" cy="101291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51" name=""/>
          <p:cNvSpPr/>
          <p:nvPr/>
        </p:nvSpPr>
        <p:spPr>
          <a:xfrm>
            <a:off x="9057824" y="4602171"/>
            <a:ext cx="169036" cy="583715"/>
          </a:xfrm>
          <a:custGeom>
            <a:avLst/>
            <a:gdLst>
              <a:gd name="connsiteX0" fmla="*/ 545500 w 565911"/>
              <a:gd name="connsiteY0" fmla="*/ -527 h 1090172"/>
              <a:gd name="connsiteX1" fmla="*/ -202 w 565911"/>
              <a:gd name="connsiteY1" fmla="*/ 307051 h 1090172"/>
              <a:gd name="connsiteX2" fmla="*/ 565344 w 565911"/>
              <a:gd name="connsiteY2" fmla="*/ 614628 h 1090172"/>
              <a:gd name="connsiteX3" fmla="*/ 49406 w 565911"/>
              <a:gd name="connsiteY3" fmla="*/ 922207 h 1090172"/>
              <a:gd name="connsiteX4" fmla="*/ 178391 w 565911"/>
              <a:gd name="connsiteY4" fmla="*/ 1090878 h 109017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911" h="1090172">
                <a:moveTo>
                  <a:pt x="545500" y="-527"/>
                </a:moveTo>
                <a:cubicBezTo>
                  <a:pt x="454550" y="50736"/>
                  <a:pt x="-3510" y="204525"/>
                  <a:pt x="-202" y="307051"/>
                </a:cubicBezTo>
                <a:cubicBezTo>
                  <a:pt x="3104" y="409576"/>
                  <a:pt x="557075" y="512102"/>
                  <a:pt x="565344" y="614628"/>
                </a:cubicBezTo>
                <a:cubicBezTo>
                  <a:pt x="573612" y="717154"/>
                  <a:pt x="113898" y="842832"/>
                  <a:pt x="49406" y="922207"/>
                </a:cubicBezTo>
                <a:cubicBezTo>
                  <a:pt x="-15085" y="1001582"/>
                  <a:pt x="156893" y="1062766"/>
                  <a:pt x="178391" y="1090878"/>
                </a:cubicBezTo>
              </a:path>
            </a:pathLst>
          </a:cu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2" name=""/>
          <p:cNvSpPr txBox="1"/>
          <p:nvPr/>
        </p:nvSpPr>
        <p:spPr>
          <a:xfrm>
            <a:off x="8723512" y="5185886"/>
            <a:ext cx="905002" cy="31260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1500">
                <a:latin typeface="HS유지체 "/>
                <a:ea typeface="HS유지체 "/>
              </a:rPr>
              <a:t>스레드</a:t>
            </a:r>
            <a:endParaRPr lang="ko-KR" altLang="en-US" sz="1500">
              <a:latin typeface="HS유지체 "/>
              <a:ea typeface="HS유지체 "/>
            </a:endParaRPr>
          </a:p>
        </p:txBody>
      </p:sp>
      <p:sp>
        <p:nvSpPr>
          <p:cNvPr id="53" name=""/>
          <p:cNvSpPr/>
          <p:nvPr/>
        </p:nvSpPr>
        <p:spPr>
          <a:xfrm>
            <a:off x="9787878" y="4543875"/>
            <a:ext cx="1230313" cy="101291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54" name=""/>
          <p:cNvSpPr/>
          <p:nvPr/>
        </p:nvSpPr>
        <p:spPr>
          <a:xfrm>
            <a:off x="10318516" y="4602171"/>
            <a:ext cx="169036" cy="583715"/>
          </a:xfrm>
          <a:custGeom>
            <a:avLst/>
            <a:gdLst>
              <a:gd name="connsiteX0" fmla="*/ 545500 w 565911"/>
              <a:gd name="connsiteY0" fmla="*/ -527 h 1090172"/>
              <a:gd name="connsiteX1" fmla="*/ -202 w 565911"/>
              <a:gd name="connsiteY1" fmla="*/ 307051 h 1090172"/>
              <a:gd name="connsiteX2" fmla="*/ 565344 w 565911"/>
              <a:gd name="connsiteY2" fmla="*/ 614628 h 1090172"/>
              <a:gd name="connsiteX3" fmla="*/ 49406 w 565911"/>
              <a:gd name="connsiteY3" fmla="*/ 922207 h 1090172"/>
              <a:gd name="connsiteX4" fmla="*/ 178391 w 565911"/>
              <a:gd name="connsiteY4" fmla="*/ 1090878 h 109017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911" h="1090172">
                <a:moveTo>
                  <a:pt x="545500" y="-527"/>
                </a:moveTo>
                <a:cubicBezTo>
                  <a:pt x="454550" y="50736"/>
                  <a:pt x="-3510" y="204525"/>
                  <a:pt x="-202" y="307051"/>
                </a:cubicBezTo>
                <a:cubicBezTo>
                  <a:pt x="3104" y="409576"/>
                  <a:pt x="557075" y="512102"/>
                  <a:pt x="565344" y="614628"/>
                </a:cubicBezTo>
                <a:cubicBezTo>
                  <a:pt x="573612" y="717154"/>
                  <a:pt x="113898" y="842832"/>
                  <a:pt x="49406" y="922207"/>
                </a:cubicBezTo>
                <a:cubicBezTo>
                  <a:pt x="-15085" y="1001582"/>
                  <a:pt x="156893" y="1062766"/>
                  <a:pt x="178391" y="1090878"/>
                </a:cubicBezTo>
              </a:path>
            </a:pathLst>
          </a:cu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5" name=""/>
          <p:cNvSpPr txBox="1"/>
          <p:nvPr/>
        </p:nvSpPr>
        <p:spPr>
          <a:xfrm>
            <a:off x="9984204" y="5185886"/>
            <a:ext cx="905002" cy="31260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1500">
                <a:latin typeface="HS유지체 "/>
                <a:ea typeface="HS유지체 "/>
              </a:rPr>
              <a:t>스레드</a:t>
            </a:r>
            <a:endParaRPr lang="ko-KR" altLang="en-US" sz="1500">
              <a:latin typeface="HS유지체 "/>
              <a:ea typeface="HS유지체 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/>
          <p:nvPr/>
        </p:nvSpPr>
        <p:spPr>
          <a:xfrm>
            <a:off x="2137064" y="420900"/>
            <a:ext cx="7917872" cy="73501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HS유지체 "/>
                <a:ea typeface="HS유지체 "/>
              </a:rPr>
              <a:t>Thread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8442532" y="1155912"/>
            <a:ext cx="2922925" cy="36618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latin typeface="HS유지체 "/>
                <a:ea typeface="HS유지체 "/>
              </a:rPr>
              <a:t>다중 스레드 서버 구조</a:t>
            </a:r>
            <a:endParaRPr lang="ko-KR" altLang="en-US">
              <a:latin typeface="HS유지체 "/>
              <a:ea typeface="HS유지체 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2044928" y="3998416"/>
            <a:ext cx="8102144" cy="201352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latin typeface="HS유지체 "/>
                <a:ea typeface="HS유지체 "/>
              </a:rPr>
              <a:t>1. Server</a:t>
            </a:r>
            <a:r>
              <a:rPr lang="ko-KR" altLang="en-US">
                <a:latin typeface="HS유지체 "/>
                <a:ea typeface="HS유지체 "/>
              </a:rPr>
              <a:t>는 클라이언트의 요청을 </a:t>
            </a:r>
            <a:r>
              <a:rPr lang="en-US" altLang="ko-KR">
                <a:latin typeface="HS유지체 "/>
                <a:ea typeface="HS유지체 "/>
              </a:rPr>
              <a:t>listen</a:t>
            </a:r>
            <a:r>
              <a:rPr lang="ko-KR" altLang="en-US">
                <a:latin typeface="HS유지체 "/>
                <a:ea typeface="HS유지체 "/>
              </a:rPr>
              <a:t>하는 별도의 스레드를 생성</a:t>
            </a:r>
            <a:endParaRPr lang="ko-KR" altLang="en-US">
              <a:latin typeface="HS유지체 "/>
              <a:ea typeface="HS유지체 "/>
            </a:endParaRPr>
          </a:p>
          <a:p>
            <a:pPr algn="ctr">
              <a:defRPr/>
            </a:pPr>
            <a:endParaRPr lang="ko-KR" altLang="en-US"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  <a:latin typeface="HS유지체 "/>
                <a:ea typeface="HS유지체 "/>
              </a:rPr>
              <a:t>!</a:t>
            </a:r>
            <a:r>
              <a:rPr lang="ko-KR" altLang="en-US">
                <a:solidFill>
                  <a:srgbClr val="ff0000"/>
                </a:solidFill>
                <a:latin typeface="HS유지체 "/>
                <a:ea typeface="HS유지체 "/>
              </a:rPr>
              <a:t> </a:t>
            </a:r>
            <a:r>
              <a:rPr lang="en-US" altLang="ko-KR">
                <a:solidFill>
                  <a:srgbClr val="ff0000"/>
                </a:solidFill>
                <a:latin typeface="HS유지체 "/>
                <a:ea typeface="HS유지체 "/>
              </a:rPr>
              <a:t>-</a:t>
            </a:r>
            <a:r>
              <a:rPr lang="ko-KR" altLang="en-US">
                <a:solidFill>
                  <a:srgbClr val="ff0000"/>
                </a:solidFill>
                <a:latin typeface="HS유지체 "/>
                <a:ea typeface="HS유지체 "/>
              </a:rPr>
              <a:t> 요청이 들어오면 다른 프로세스 생성</a:t>
            </a:r>
            <a:r>
              <a:rPr lang="en-US" altLang="ko-KR">
                <a:solidFill>
                  <a:srgbClr val="ff0000"/>
                </a:solidFill>
                <a:latin typeface="HS유지체 "/>
                <a:ea typeface="HS유지체 "/>
              </a:rPr>
              <a:t> X</a:t>
            </a:r>
            <a:endParaRPr lang="en-US" altLang="ko-KR">
              <a:latin typeface="HS유지체 "/>
              <a:ea typeface="HS유지체 "/>
            </a:endParaRPr>
          </a:p>
          <a:p>
            <a:pPr algn="ctr">
              <a:defRPr/>
            </a:pPr>
            <a:endParaRPr lang="en-US" altLang="ko-KR"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en-US" altLang="ko-KR">
                <a:latin typeface="HS유지체 "/>
                <a:ea typeface="HS유지체 "/>
              </a:rPr>
              <a:t>2. </a:t>
            </a:r>
            <a:r>
              <a:rPr lang="ko-KR" altLang="en-US">
                <a:latin typeface="HS유지체 "/>
                <a:ea typeface="HS유지체 "/>
              </a:rPr>
              <a:t>요청을 서비스할 새로운 스레드를 생성 </a:t>
            </a:r>
            <a:endParaRPr lang="ko-KR" altLang="en-US">
              <a:latin typeface="HS유지체 "/>
              <a:ea typeface="HS유지체 "/>
            </a:endParaRPr>
          </a:p>
          <a:p>
            <a:pPr algn="ctr">
              <a:defRPr/>
            </a:pPr>
            <a:endParaRPr lang="ko-KR" altLang="en-US">
              <a:latin typeface="HS유지체 "/>
              <a:ea typeface="HS유지체 "/>
            </a:endParaRPr>
          </a:p>
          <a:p>
            <a:pPr algn="ctr">
              <a:defRPr/>
            </a:pPr>
            <a:r>
              <a:rPr lang="en-US" altLang="ko-KR">
                <a:latin typeface="HS유지체 "/>
                <a:ea typeface="HS유지체 "/>
              </a:rPr>
              <a:t>3.</a:t>
            </a:r>
            <a:r>
              <a:rPr lang="ko-KR" altLang="en-US">
                <a:latin typeface="HS유지체 "/>
                <a:ea typeface="HS유지체 "/>
              </a:rPr>
              <a:t> 추가적인 요청을 </a:t>
            </a:r>
            <a:r>
              <a:rPr lang="en-US" altLang="ko-KR">
                <a:latin typeface="HS유지체 "/>
                <a:ea typeface="HS유지체 "/>
              </a:rPr>
              <a:t>listen</a:t>
            </a:r>
            <a:r>
              <a:rPr lang="ko-KR" altLang="en-US">
                <a:latin typeface="HS유지체 "/>
                <a:ea typeface="HS유지체 "/>
              </a:rPr>
              <a:t>하기 위한 작업을 재개</a:t>
            </a:r>
            <a:endParaRPr lang="ko-KR" altLang="en-US">
              <a:latin typeface="HS유지체 "/>
              <a:ea typeface="HS유지체 "/>
            </a:endParaRPr>
          </a:p>
        </p:txBody>
      </p:sp>
      <p:sp>
        <p:nvSpPr>
          <p:cNvPr id="57" name=""/>
          <p:cNvSpPr/>
          <p:nvPr/>
        </p:nvSpPr>
        <p:spPr>
          <a:xfrm>
            <a:off x="2137064" y="2024114"/>
            <a:ext cx="1178506" cy="43625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S유지체 "/>
                <a:ea typeface="HS유지체 "/>
              </a:rPr>
              <a:t>클라이언트</a:t>
            </a:r>
            <a:endParaRPr lang="ko-KR" altLang="en-US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58" name=""/>
          <p:cNvSpPr/>
          <p:nvPr/>
        </p:nvSpPr>
        <p:spPr>
          <a:xfrm>
            <a:off x="5506746" y="2024114"/>
            <a:ext cx="1178506" cy="43625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S유지체 "/>
                <a:ea typeface="HS유지체 "/>
              </a:rPr>
              <a:t>서버</a:t>
            </a:r>
            <a:endParaRPr lang="ko-KR" altLang="en-US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sp>
        <p:nvSpPr>
          <p:cNvPr id="59" name=""/>
          <p:cNvSpPr/>
          <p:nvPr/>
        </p:nvSpPr>
        <p:spPr>
          <a:xfrm>
            <a:off x="9117768" y="2024114"/>
            <a:ext cx="1178506" cy="43625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S유지체 "/>
                <a:ea typeface="HS유지체 "/>
              </a:rPr>
              <a:t>스레드</a:t>
            </a:r>
            <a:endParaRPr lang="ko-KR" altLang="en-US">
              <a:solidFill>
                <a:schemeClr val="tx1"/>
              </a:solidFill>
              <a:latin typeface="HS유지체 "/>
              <a:ea typeface="HS유지체 "/>
            </a:endParaRPr>
          </a:p>
        </p:txBody>
      </p:sp>
      <p:cxnSp>
        <p:nvCxnSpPr>
          <p:cNvPr id="61" name=""/>
          <p:cNvCxnSpPr>
            <a:stCxn id="57" idx="3"/>
            <a:endCxn id="58" idx="1"/>
          </p:cNvCxnSpPr>
          <p:nvPr/>
        </p:nvCxnSpPr>
        <p:spPr>
          <a:xfrm>
            <a:off x="3315571" y="2242244"/>
            <a:ext cx="219117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"/>
          <p:cNvCxnSpPr>
            <a:stCxn id="58" idx="3"/>
            <a:endCxn id="59" idx="1"/>
          </p:cNvCxnSpPr>
          <p:nvPr/>
        </p:nvCxnSpPr>
        <p:spPr>
          <a:xfrm>
            <a:off x="6685253" y="2242244"/>
            <a:ext cx="2432515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"/>
          <p:cNvCxnSpPr>
            <a:endCxn id="58" idx="2"/>
          </p:cNvCxnSpPr>
          <p:nvPr/>
        </p:nvCxnSpPr>
        <p:spPr>
          <a:xfrm>
            <a:off x="6096004" y="2460374"/>
            <a:ext cx="1588" cy="1588"/>
          </a:xfrm>
          <a:prstGeom prst="curvedConnector4">
            <a:avLst>
              <a:gd name="adj1" fmla="val 32312892"/>
              <a:gd name="adj2" fmla="val 374014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"/>
          <p:cNvSpPr txBox="1"/>
          <p:nvPr/>
        </p:nvSpPr>
        <p:spPr>
          <a:xfrm>
            <a:off x="4075829" y="1842062"/>
            <a:ext cx="670660" cy="36410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latin typeface="HS유지체 "/>
                <a:ea typeface="HS유지체 "/>
              </a:rPr>
              <a:t>1)</a:t>
            </a:r>
            <a:endParaRPr lang="en-US" altLang="ko-KR">
              <a:latin typeface="HS유지체 "/>
              <a:ea typeface="HS유지체 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7566180" y="1842062"/>
            <a:ext cx="670660" cy="36583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latin typeface="HS유지체 "/>
                <a:ea typeface="HS유지체 "/>
              </a:rPr>
              <a:t>2)</a:t>
            </a:r>
            <a:endParaRPr lang="en-US" altLang="ko-KR">
              <a:latin typeface="HS유지체 "/>
              <a:ea typeface="HS유지체 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6096000" y="3246083"/>
            <a:ext cx="670660" cy="36583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latin typeface="HS유지체 "/>
                <a:ea typeface="HS유지체 "/>
              </a:rPr>
              <a:t>3)</a:t>
            </a:r>
            <a:endParaRPr lang="en-US" altLang="ko-KR">
              <a:latin typeface="HS유지체 "/>
              <a:ea typeface="HS유지체 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735</ep:Words>
  <ep:PresentationFormat>화면 슬라이드 쇼(4:3)</ep:PresentationFormat>
  <ep:Paragraphs>189</ep:Paragraphs>
  <ep:Slides>20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한컴오피스</vt:lpstr>
      <vt:lpstr>OS Basic Inner Structure</vt:lpstr>
      <vt:lpstr>Contents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Thank you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2022-01-19T12:22:10.533</dcterms:created>
  <dc:creator>임호정</dc:creator>
  <cp:lastModifiedBy>임호정</cp:lastModifiedBy>
  <dcterms:modified xsi:type="dcterms:W3CDTF">2022-01-26T11:19:56.941</dcterms:modified>
  <cp:revision>75</cp:revision>
  <dc:title>OS Inner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