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7" r:id="rId23"/>
    <p:sldId id="276" r:id="rId24"/>
    <p:sldId id="277" r:id="rId25"/>
    <p:sldId id="288" r:id="rId26"/>
    <p:sldId id="278" r:id="rId27"/>
    <p:sldId id="289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BB6826B1-E5FC-42DF-91E3-7F1DCC73CD05}" name="기본 구역">
          <p14:sldIdLst>
            <p14:sldId id="256"/>
          </p14:sldIdLst>
        </p14:section>
        <p14:section id="{A4FD0AA0-DD90-48C1-9ACE-4A9B913DB3C8}" name="브라우저란?">
          <p14:sldIdLst>
            <p14:sldId id="257"/>
            <p14:sldId id="258"/>
          </p14:sldIdLst>
        </p14:section>
        <p14:section id="{ACA5FD08-37AB-45AD-AF6C-94F57EB978B8}" name="Modern Web Browser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id="{EF5CE732-8BCB-48DD-9CD6-B566EBD2ECED}" name="브라우저 아키텍처">
          <p14:sldIdLst>
            <p14:sldId id="268"/>
            <p14:sldId id="269"/>
            <p14:sldId id="270"/>
          </p14:sldIdLst>
        </p14:section>
        <p14:section id="{84FD2EB5-A88A-4C1E-90A2-19E38202C083}" name="DNS Lookup">
          <p14:sldIdLst>
            <p14:sldId id="271"/>
            <p14:sldId id="272"/>
            <p14:sldId id="273"/>
            <p14:sldId id="274"/>
            <p14:sldId id="275"/>
            <p14:sldId id="287"/>
            <p14:sldId id="276"/>
            <p14:sldId id="277"/>
            <p14:sldId id="288"/>
            <p14:sldId id="278"/>
            <p14:sldId id="289"/>
            <p14:sldId id="279"/>
            <p14:sldId id="280"/>
            <p14:sldId id="281"/>
          </p14:sldIdLst>
        </p14:section>
        <p14:section id="{43B85FAD-2D62-4F0E-BDCF-951E58408109}" name="HTTP Exchange">
          <p14:sldIdLst>
            <p14:sldId id="282"/>
            <p14:sldId id="283"/>
            <p14:sldId id="284"/>
          </p14:sldIdLst>
        </p14:section>
        <p14:section id="{5B3F6867-983F-4A2D-9AF4-D9D1B785F1FD}" name="Rendering">
          <p14:sldIdLst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42c7f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5616" y="1986973"/>
            <a:ext cx="9670984" cy="1442026"/>
          </a:xfrm>
          <a:prstGeom prst="roundRect">
            <a:avLst>
              <a:gd name="adj" fmla="val 16667"/>
            </a:avLst>
          </a:prstGeom>
        </p:spPr>
      </p:pic>
      <p:sp>
        <p:nvSpPr>
          <p:cNvPr id="2" name=""/>
          <p:cNvSpPr txBox="1"/>
          <p:nvPr/>
        </p:nvSpPr>
        <p:spPr>
          <a:xfrm>
            <a:off x="2424031" y="2438342"/>
            <a:ext cx="6995002" cy="5410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naver.com???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7767205" y="5697682"/>
            <a:ext cx="3913910" cy="3626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배스킨라빈스 R"/>
                <a:ea typeface="배스킨라빈스 R"/>
              </a:rPr>
              <a:t>2021. 01.12 ImHoJeong</a:t>
            </a:r>
            <a:endParaRPr lang="en-US" altLang="ko-KR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065318" y="935182"/>
            <a:ext cx="6061364" cy="5392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브라우저의 사용자 인터페이스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823604" y="1918855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서로 닮아 있는데 일반적인 요소로는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....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861704" y="2882785"/>
            <a:ext cx="8468592" cy="54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URL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를 입력할 수 있는 주소 표시줄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861704" y="3849139"/>
            <a:ext cx="8468592" cy="54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이전 버튼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&amp; 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다음 버튼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북마크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홈 버튼 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68548" y="4780857"/>
            <a:ext cx="9854903" cy="54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새로 고침 버튼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&amp; 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현재 문서의 로드를 중단할 수 있는 정지 버튼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686698" y="329045"/>
            <a:ext cx="3983180" cy="5453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브라우저의 기본 구조</a:t>
            </a:r>
            <a:r>
              <a:rPr lang="en-US" altLang="ko-KR" sz="3000">
                <a:latin typeface="배스킨라빈스 R"/>
                <a:ea typeface="배스킨라빈스 R"/>
              </a:rPr>
              <a:t>(1)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6745430" y="1198159"/>
            <a:ext cx="4658592" cy="41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1)</a:t>
            </a:r>
            <a:r>
              <a:rPr lang="ko-KR" altLang="en-US" sz="2100">
                <a:latin typeface="배스킨라빈스 R"/>
                <a:ea typeface="배스킨라빈스 R"/>
              </a:rPr>
              <a:t> 사용자 인터페이스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745430" y="2781619"/>
            <a:ext cx="4658592" cy="41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2)</a:t>
            </a:r>
            <a:r>
              <a:rPr lang="ko-KR" altLang="en-US" sz="2100">
                <a:latin typeface="배스킨라빈스 R"/>
                <a:ea typeface="배스킨라빈스 R"/>
              </a:rPr>
              <a:t> 브라우저 엔진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640656" y="4118971"/>
            <a:ext cx="4658592" cy="41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3)</a:t>
            </a:r>
            <a:r>
              <a:rPr lang="ko-KR" altLang="en-US" sz="2100">
                <a:latin typeface="배스킨라빈스 R"/>
                <a:ea typeface="배스킨라빈스 R"/>
              </a:rPr>
              <a:t> 렌더링 엔진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678288" y="6365124"/>
            <a:ext cx="6373090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https://d2.naver.com/helloworld/59361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rcRect r="18430" b="24830"/>
          <a:stretch>
            <a:fillRect/>
          </a:stretch>
        </p:blipFill>
        <p:spPr>
          <a:xfrm>
            <a:off x="274870" y="1475763"/>
            <a:ext cx="5507155" cy="3440560"/>
          </a:xfrm>
          <a:prstGeom prst="roundRect">
            <a:avLst>
              <a:gd name="adj" fmla="val 16667"/>
            </a:avLst>
          </a:prstGeom>
        </p:spPr>
      </p:pic>
      <p:sp>
        <p:nvSpPr>
          <p:cNvPr id="17" name=""/>
          <p:cNvSpPr txBox="1"/>
          <p:nvPr/>
        </p:nvSpPr>
        <p:spPr>
          <a:xfrm>
            <a:off x="6096000" y="1814714"/>
            <a:ext cx="5955378" cy="72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주소 표시줄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이전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/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다음 버튼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북마크 메뉴 등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요청한 페이지를 보여주는 창을 제외한 나머지 모든 부분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096000" y="3429000"/>
            <a:ext cx="5747904" cy="41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사용자 인터페이스와 렌더링 엔진 사이 동작 제어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6000" y="4795533"/>
            <a:ext cx="5747904" cy="721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요청한 콘텐츠를 표시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(HTML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요청하면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HTML, CSS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를 파싱해 화면에 표시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endParaRPr lang="en-US" altLang="ko-KR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791815" y="329045"/>
            <a:ext cx="3983180" cy="5453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브라우저의 기본 구조</a:t>
            </a:r>
            <a:r>
              <a:rPr lang="en-US" altLang="ko-KR" sz="3000">
                <a:latin typeface="배스킨라빈스 R"/>
                <a:ea typeface="배스킨라빈스 R"/>
              </a:rPr>
              <a:t>(2)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096000" y="669867"/>
            <a:ext cx="4658592" cy="40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4) </a:t>
            </a:r>
            <a:r>
              <a:rPr lang="ko-KR" altLang="en-US" sz="2100">
                <a:latin typeface="배스킨라빈스 R"/>
                <a:ea typeface="배스킨라빈스 R"/>
              </a:rPr>
              <a:t>통신 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096000" y="2280314"/>
            <a:ext cx="4658592" cy="414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5) UI</a:t>
            </a:r>
            <a:r>
              <a:rPr lang="ko-KR" altLang="en-US" sz="2100">
                <a:latin typeface="배스킨라빈스 R"/>
                <a:ea typeface="배스킨라빈스 R"/>
              </a:rPr>
              <a:t> 백엔드 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308852"/>
            <a:ext cx="4658591" cy="414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6) </a:t>
            </a:r>
            <a:r>
              <a:rPr lang="ko-KR" altLang="en-US" sz="2100">
                <a:latin typeface="배스킨라빈스 R"/>
                <a:ea typeface="배스킨라빈스 R"/>
              </a:rPr>
              <a:t>자바스크립트 해석기 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922316" y="4909414"/>
            <a:ext cx="4658591" cy="4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7) </a:t>
            </a:r>
            <a:r>
              <a:rPr lang="ko-KR" altLang="en-US" sz="2100">
                <a:latin typeface="배스킨라빈스 R"/>
                <a:ea typeface="배스킨라빈스 R"/>
              </a:rPr>
              <a:t>자료 저장소</a:t>
            </a:r>
            <a:endParaRPr lang="ko-KR" altLang="en-US" sz="2100">
              <a:latin typeface="배스킨라빈스 R"/>
              <a:ea typeface="배스킨라빈스 R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470813" y="6365124"/>
            <a:ext cx="6373090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https://d2.naver.com/helloworld/59361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482" y="1080280"/>
            <a:ext cx="4761904" cy="3228571"/>
          </a:xfrm>
          <a:prstGeom prst="roundRect">
            <a:avLst>
              <a:gd name="adj" fmla="val 16667"/>
            </a:avLst>
          </a:prstGeom>
        </p:spPr>
      </p:pic>
      <p:sp>
        <p:nvSpPr>
          <p:cNvPr id="17" name=""/>
          <p:cNvSpPr txBox="1"/>
          <p:nvPr/>
        </p:nvSpPr>
        <p:spPr>
          <a:xfrm>
            <a:off x="5470811" y="1285065"/>
            <a:ext cx="6373091" cy="7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HTTP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요청과 같은 네트워크 호출에 사용됨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(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플랫폼 독립적인 인터페이스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각 플랫폼 하부에서 실행됨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endParaRPr lang="en-US" altLang="ko-KR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783406" y="3022425"/>
            <a:ext cx="5747904" cy="1052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콤보 박스와 창 같은 기본적인 장치를 그림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플랫폼에서 명시하지 않은 일반적인 인터페이스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OS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사용자 인터페이스 체계를 사용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783406" y="4909414"/>
            <a:ext cx="5747904" cy="41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자바스크립트 코드를 해석하고 실행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0" y="5322570"/>
            <a:ext cx="8865176" cy="104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자료를 저장하는 계층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모든 종류의 자원을 하드 디스크에 저장할 필요 있음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(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예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-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쿠키 저장하는 것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endParaRPr lang="en-US" altLang="ko-KR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HTML5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명세에는 브라우저가 지원하는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Web DB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가 정의됨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686664" y="1352550"/>
            <a:ext cx="8722887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74581" y="498764"/>
            <a:ext cx="11279734" cy="54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브라우저 아키텍처 내부 프로세스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048108" y="1893570"/>
            <a:ext cx="7143892" cy="4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웹 브라우저가 어떻게 작동해야 한다는 표준은 없음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86221" y="6296196"/>
            <a:ext cx="9453379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https://developers.google.com/web/updates/2018/09/inside-browser-part1?hl=ko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r="53850"/>
          <a:stretch>
            <a:fillRect/>
          </a:stretch>
        </p:blipFill>
        <p:spPr>
          <a:xfrm>
            <a:off x="836583" y="1209320"/>
            <a:ext cx="4211523" cy="2732199"/>
          </a:xfrm>
          <a:prstGeom prst="flowChartAlternateProcess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5048107" y="2575419"/>
            <a:ext cx="7143892" cy="4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한 브라우저의 접근 방식이 다른 것들과 완전히 다를 수도 있음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65776" y="4588229"/>
            <a:ext cx="5588038" cy="4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크롬의 최근 아키텍처를 기반으로 설명</a:t>
            </a:r>
            <a:r>
              <a:rPr lang="en-US" altLang="ko-KR" sz="2100">
                <a:latin typeface="배스킨라빈스 R"/>
                <a:ea typeface="배스킨라빈스 R"/>
              </a:rPr>
              <a:t>(</a:t>
            </a:r>
            <a:r>
              <a:rPr lang="ko-KR" altLang="en-US" sz="2100">
                <a:latin typeface="배스킨라빈스 R"/>
                <a:ea typeface="배스킨라빈스 R"/>
              </a:rPr>
              <a:t>예정</a:t>
            </a:r>
            <a:r>
              <a:rPr lang="en-US" altLang="ko-KR" sz="2100">
                <a:latin typeface="배스킨라빈스 R"/>
                <a:ea typeface="배스킨라빈스 R"/>
              </a:rPr>
              <a:t>)</a:t>
            </a:r>
            <a:endParaRPr lang="en-US" altLang="ko-KR" sz="2100">
              <a:latin typeface="배스킨라빈스 R"/>
              <a:ea typeface="배스킨라빈스 R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l="45780"/>
          <a:stretch>
            <a:fillRect/>
          </a:stretch>
        </p:blipFill>
        <p:spPr>
          <a:xfrm>
            <a:off x="6096000" y="3429000"/>
            <a:ext cx="4947117" cy="2732199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686664" y="1352550"/>
            <a:ext cx="8722887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623060"/>
            <a:ext cx="6096000" cy="105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브라우저 프로세스</a:t>
            </a:r>
            <a:r>
              <a:rPr lang="en-US" altLang="ko-KR" sz="2100">
                <a:latin typeface="배스킨라빈스 R"/>
                <a:ea typeface="배스킨라빈스 R"/>
              </a:rPr>
              <a:t>(Browser Process)</a:t>
            </a:r>
            <a:r>
              <a:rPr lang="ko-KR" altLang="en-US" sz="2100">
                <a:latin typeface="배스킨라빈스 R"/>
                <a:ea typeface="배스킨라빈스 R"/>
              </a:rPr>
              <a:t> </a:t>
            </a:r>
            <a:endParaRPr lang="ko-KR" altLang="en-US" sz="2100"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최상위에서 어플리케이션의 다른 부분을 담당하는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프로세스들을 조율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86221" y="6296196"/>
            <a:ext cx="9453379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https://developers.google.com/web/updates/2018/09/inside-browser-part1?hl=ko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643752" y="2898794"/>
            <a:ext cx="5010562" cy="72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렌더 프로세스</a:t>
            </a:r>
            <a:r>
              <a:rPr lang="en-US" altLang="ko-KR" sz="2100">
                <a:latin typeface="배스킨라빈스 R"/>
                <a:ea typeface="배스킨라빈스 R"/>
              </a:rPr>
              <a:t>(Render Process)</a:t>
            </a:r>
            <a:endParaRPr lang="en-US" altLang="ko-KR" sz="2100"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다수의 프로세스가 생성되어 각 탭마다 할당됨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014446" y="4097676"/>
            <a:ext cx="6177554" cy="136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크롬은 가능하면 각 탭마다 별도의 프로세스를 할당 </a:t>
            </a:r>
            <a:endParaRPr lang="ko-KR" altLang="en-US" sz="2100"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100"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 </a:t>
            </a:r>
            <a:r>
              <a:rPr lang="en-US" altLang="ko-KR" sz="2100">
                <a:latin typeface="배스킨라빈스 R"/>
                <a:ea typeface="배스킨라빈스 R"/>
              </a:rPr>
              <a:t>iframe</a:t>
            </a:r>
            <a:r>
              <a:rPr lang="ko-KR" altLang="en-US" sz="2100">
                <a:latin typeface="배스킨라빈스 R"/>
                <a:ea typeface="배스킨라빈스 R"/>
              </a:rPr>
              <a:t>을 포함해 각 사이트 별로 프로세스를 가지도록 변경</a:t>
            </a:r>
            <a:r>
              <a:rPr lang="en-US" altLang="ko-KR" sz="2100">
                <a:solidFill>
                  <a:srgbClr val="ff0000"/>
                </a:solidFill>
                <a:latin typeface="배스킨라빈스 R"/>
                <a:ea typeface="배스킨라빈스 R"/>
              </a:rPr>
              <a:t>(</a:t>
            </a:r>
            <a:r>
              <a:rPr lang="ko-KR" altLang="en-US" sz="2100">
                <a:solidFill>
                  <a:srgbClr val="ff0000"/>
                </a:solidFill>
                <a:latin typeface="배스킨라빈스 R"/>
                <a:ea typeface="배스킨라빈스 R"/>
              </a:rPr>
              <a:t>사이트 격리</a:t>
            </a:r>
            <a:r>
              <a:rPr lang="en-US" altLang="ko-KR" sz="2100">
                <a:solidFill>
                  <a:srgbClr val="ff0000"/>
                </a:solidFill>
                <a:latin typeface="배스킨라빈스 R"/>
                <a:ea typeface="배스킨라빈스 R"/>
              </a:rPr>
              <a:t>)</a:t>
            </a:r>
            <a:endParaRPr lang="en-US" altLang="ko-KR" sz="2100">
              <a:solidFill>
                <a:srgbClr val="ff0000"/>
              </a:solidFill>
              <a:latin typeface="배스킨라빈스 R"/>
              <a:ea typeface="배스킨라빈스 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094" y="1352550"/>
            <a:ext cx="5771353" cy="3329369"/>
          </a:xfrm>
          <a:prstGeom prst="flowChartAlternateProcess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374581" y="498764"/>
            <a:ext cx="11279734" cy="54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브라우저 아키텍처 내부 프로세스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 txBox="1"/>
          <p:nvPr/>
        </p:nvSpPr>
        <p:spPr>
          <a:xfrm>
            <a:off x="46033" y="3568238"/>
            <a:ext cx="3875575" cy="232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GPU </a:t>
            </a:r>
            <a:r>
              <a:rPr lang="ko-KR" altLang="en-US" sz="2100">
                <a:latin typeface="배스킨라빈스 R"/>
                <a:ea typeface="배스킨라빈스 R"/>
              </a:rPr>
              <a:t>프로세스 </a:t>
            </a:r>
            <a:endParaRPr lang="ko-KR" altLang="en-US" sz="21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다른 프로세스와 분리된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GPU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작업을 제어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GPU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는 여러 앱의 요청을 제어하고 동일한 표면에 표시하기 때문에 다른 프로세스로 분리됨 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86664" y="1352550"/>
            <a:ext cx="8722887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0" y="291288"/>
            <a:ext cx="3808021" cy="2650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Browser </a:t>
            </a:r>
            <a:r>
              <a:rPr lang="ko-KR" altLang="en-US" sz="2100">
                <a:latin typeface="배스킨라빈스 R"/>
                <a:ea typeface="배스킨라빈스 R"/>
              </a:rPr>
              <a:t>프로세스 </a:t>
            </a:r>
            <a:endParaRPr lang="ko-KR" altLang="en-US" sz="21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주소 창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뒤로 및 앞으로 이동 버튼을 포함한 어플리케이션의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“chrome” 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부분을 제어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네트워크 요청 및 파일 액세스와 같은 웹 브라우저의 권한이 부여된 보이지 않는 부분 제어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86221" y="6296196"/>
            <a:ext cx="9453379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https://developers.google.com/web/updates/2018/09/inside-browser-part1?hl=ko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1608" y="1861190"/>
            <a:ext cx="6150363" cy="3135618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8150120" y="512445"/>
            <a:ext cx="3504194" cy="105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Renderer </a:t>
            </a:r>
            <a:r>
              <a:rPr lang="ko-KR" altLang="en-US" sz="2100">
                <a:latin typeface="배스킨라빈스 R"/>
                <a:ea typeface="배스킨라빈스 R"/>
              </a:rPr>
              <a:t>프로세스 </a:t>
            </a:r>
            <a:endParaRPr lang="ko-KR" altLang="en-US" sz="21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웹 사이트가 디스플레이 될 때 탭 안의 모든 것 담당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8319874" y="5128718"/>
            <a:ext cx="3504194" cy="104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>
                <a:latin typeface="배스킨라빈스 R"/>
                <a:ea typeface="배스킨라빈스 R"/>
              </a:rPr>
              <a:t>Plugin </a:t>
            </a:r>
            <a:r>
              <a:rPr lang="ko-KR" altLang="en-US" sz="2100">
                <a:latin typeface="배스킨라빈스 R"/>
                <a:ea typeface="배스킨라빈스 R"/>
              </a:rPr>
              <a:t>프로세스 </a:t>
            </a:r>
            <a:endParaRPr lang="ko-KR" altLang="en-US" sz="21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플래시와 같은 웹사이트가 사용하는 모든 플러그인 담당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837230" y="0"/>
            <a:ext cx="535477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latin typeface="배스킨라빈스 R"/>
                <a:ea typeface="배스킨라빈스 R"/>
              </a:rPr>
              <a:t>브라우저 아키텍처 내부 프로세스</a:t>
            </a:r>
            <a:endParaRPr lang="ko-KR" altLang="en-US" sz="2800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861704" y="542830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resolution (DNS Lookup)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879023" y="1420091"/>
            <a:ext cx="8433954" cy="3591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각 웹 서버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(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실제로 인터넷에 연결된 모든 호스트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에는 텍스트 형식의 고유한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주소가 있음</a:t>
            </a:r>
            <a:endParaRPr lang="ko-KR" altLang="en-US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879023" y="2195945"/>
            <a:ext cx="8433954" cy="36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텍스트 형식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=&gt;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주소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(207.142.131.248)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로 변환하는 과정</a:t>
            </a:r>
            <a:endParaRPr lang="ko-KR" altLang="en-US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879023" y="3064625"/>
            <a:ext cx="8433954" cy="36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배스킨라빈스 R"/>
                <a:ea typeface="배스킨라빈스 R"/>
              </a:rPr>
              <a:t>1. </a:t>
            </a:r>
            <a:r>
              <a:rPr lang="ko-KR" altLang="en-US">
                <a:latin typeface="배스킨라빈스 R"/>
                <a:ea typeface="배스킨라빈스 R"/>
              </a:rPr>
              <a:t>변환된 </a:t>
            </a:r>
            <a:r>
              <a:rPr lang="en-US" altLang="ko-KR">
                <a:latin typeface="배스킨라빈스 R"/>
                <a:ea typeface="배스킨라빈스 R"/>
              </a:rPr>
              <a:t>IP </a:t>
            </a:r>
            <a:r>
              <a:rPr lang="ko-KR" altLang="en-US">
                <a:latin typeface="배스킨라빈스 R"/>
                <a:ea typeface="배스킨라빈스 R"/>
              </a:rPr>
              <a:t>주소를 반환하는 </a:t>
            </a:r>
            <a:r>
              <a:rPr lang="en-US" altLang="ko-KR">
                <a:latin typeface="배스킨라빈스 R"/>
                <a:ea typeface="배스킨라빈스 R"/>
              </a:rPr>
              <a:t>DNS</a:t>
            </a:r>
            <a:r>
              <a:rPr lang="ko-KR" altLang="en-US">
                <a:latin typeface="배스킨라빈스 R"/>
                <a:ea typeface="배스킨라빈스 R"/>
              </a:rPr>
              <a:t> 서버에 접속 </a:t>
            </a:r>
            <a:endParaRPr lang="ko-KR" altLang="en-US"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879023" y="3944388"/>
            <a:ext cx="8433954" cy="35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변환 과정은 하나의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서버에서만 발생하지 않을 수도 있습니다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.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879023" y="4564378"/>
            <a:ext cx="8433954" cy="35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처음에 접속한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서버는 번역을 완료하기 위해 다른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서버를 재귀적으로 호출 가능</a:t>
            </a:r>
            <a:endParaRPr lang="ko-KR" altLang="en-US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340677" y="6296196"/>
            <a:ext cx="8433954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https://nlp.stanford.edu/IR-book/html/htmledition/dns-resolution-1.html</a:t>
            </a:r>
            <a:endParaRPr lang="en-US" altLang="ko-KR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879024" y="588818"/>
            <a:ext cx="8433954" cy="43797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3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3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300">
                <a:solidFill>
                  <a:srgbClr val="f2f2f2"/>
                </a:solidFill>
                <a:latin typeface="배스킨라빈스 R"/>
                <a:ea typeface="배스킨라빈스 R"/>
              </a:rPr>
              <a:t>resolution : </a:t>
            </a:r>
            <a:r>
              <a:rPr lang="ko-KR" altLang="en-US" sz="2300">
                <a:solidFill>
                  <a:srgbClr val="f2f2f2"/>
                </a:solidFill>
                <a:latin typeface="배스킨라빈스 R"/>
                <a:ea typeface="배스킨라빈스 R"/>
              </a:rPr>
              <a:t>웹 크롤링에서 잘 알려진 병목 현상</a:t>
            </a:r>
            <a:endParaRPr lang="ko-KR" altLang="en-US" sz="23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879023" y="1468581"/>
            <a:ext cx="8433954" cy="130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분산 특성으로 인해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확인에는 인터넷을 통한 여러 요청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왕복이 수반될 수 있음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879022" y="4356629"/>
            <a:ext cx="8433954" cy="1310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해결책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: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캐싱을 도입하는 것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최근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조회를 수행한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URL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캐시에서 찾을 수 있음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340677" y="6296196"/>
            <a:ext cx="8433954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https://nlp.stanford.edu/IR-book/html/htmledition/dns-resolution-1.html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879023" y="3429000"/>
            <a:ext cx="8433954" cy="39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f0000"/>
                </a:solidFill>
                <a:latin typeface="배스킨라빈스 R"/>
                <a:ea typeface="배스킨라빈스 R"/>
              </a:rPr>
              <a:t>몇 초</a:t>
            </a:r>
            <a:r>
              <a:rPr lang="en-US" altLang="ko-KR" sz="2000">
                <a:solidFill>
                  <a:srgbClr val="ff0000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f0000"/>
                </a:solidFill>
                <a:latin typeface="배스킨라빈스 R"/>
                <a:ea typeface="배스킨라빈스 R"/>
              </a:rPr>
              <a:t> 때로는 더 오래 걸릴 수도 있음 </a:t>
            </a:r>
            <a:endParaRPr lang="ko-KR" altLang="en-US" sz="2000">
              <a:solidFill>
                <a:srgbClr val="ff0000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861704" y="492875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- Domain Name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System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46415" y="1438448"/>
            <a:ext cx="10699170" cy="36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사람은 도메인 이름을 통해 온라인으로 정보에 접근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But 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웹 브라우저는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주소를 통해 상호작용을 함</a:t>
            </a:r>
            <a:endParaRPr lang="en-US" altLang="ko-KR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879023" y="2380766"/>
            <a:ext cx="8433954" cy="36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인터넷 자원을 로드할 수 있게 도메인 주소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---&gt;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로 변환</a:t>
            </a:r>
            <a:endParaRPr lang="ko-KR" altLang="en-US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879023" y="3247044"/>
            <a:ext cx="8433954" cy="363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why? 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인터넷에 연결된 기기에는 다른 컴퓨터가 기기를 찾는 데 사용하는 고유한 </a:t>
            </a:r>
            <a:r>
              <a:rPr lang="en-US" altLang="ko-KR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>
                <a:solidFill>
                  <a:srgbClr val="f2f2f2"/>
                </a:solidFill>
                <a:latin typeface="배스킨라빈스 R"/>
                <a:ea typeface="배스킨라빈스 R"/>
              </a:rPr>
              <a:t>주소가 존재</a:t>
            </a:r>
            <a:endParaRPr lang="ko-KR" altLang="en-US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879022" y="4146702"/>
            <a:ext cx="8433954" cy="36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>
                <a:solidFill>
                  <a:srgbClr val="ff0000"/>
                </a:solidFill>
                <a:latin typeface="배스킨라빈스 R"/>
                <a:ea typeface="배스킨라빈스 R"/>
              </a:rPr>
              <a:t> 서버를 사용하면 사람이 영문과 숫자로 된 복잡한 </a:t>
            </a:r>
            <a:r>
              <a:rPr lang="en-US" altLang="ko-KR">
                <a:solidFill>
                  <a:srgbClr val="ff0000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>
                <a:solidFill>
                  <a:srgbClr val="ff0000"/>
                </a:solidFill>
                <a:latin typeface="배스킨라빈스 R"/>
                <a:ea typeface="배스킨라빈스 R"/>
              </a:rPr>
              <a:t>주소를 기억할 필요가 없음 </a:t>
            </a:r>
            <a:endParaRPr lang="ko-KR" altLang="en-US">
              <a:solidFill>
                <a:srgbClr val="ff0000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340677" y="6296196"/>
            <a:ext cx="8433954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https://www.cloudflare.com/ko-kr/learning/dns/what-is-a-dns-server/</a:t>
            </a:r>
            <a:endParaRPr lang="en-US" altLang="ko-KR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234294" y="492875"/>
            <a:ext cx="3723411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</a:t>
            </a:r>
            <a:r>
              <a:rPr lang="ko-KR" altLang="en-US" sz="3000">
                <a:latin typeface="배스킨라빈스 R"/>
                <a:ea typeface="배스킨라빈스 R"/>
              </a:rPr>
              <a:t>서버의 종류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45970" y="1632672"/>
            <a:ext cx="10699170" cy="54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1. DNS Recursive Resolver  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340677" y="6296196"/>
            <a:ext cx="8433954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https://www.cloudflare.com/ko-kr/learning/dns/what-is-a-dns-server/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45970" y="2533217"/>
            <a:ext cx="10699170" cy="54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2. Root Name Server  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45970" y="3429000"/>
            <a:ext cx="10699170" cy="544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3. TLD Name Server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45970" y="4346860"/>
            <a:ext cx="10699170" cy="547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4. Authenticated Name Server 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970819" y="1595330"/>
            <a:ext cx="6250362" cy="4696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브라우저는 렌더링 엔진이다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!</a:t>
            </a:r>
            <a:endParaRPr lang="en-US" altLang="ko-KR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107248" y="2579003"/>
            <a:ext cx="9977504" cy="47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웹 페이지를 다운로드 받아 사람이 이해할 수 있는 방식으로 렌더링을 해줍니다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.</a:t>
            </a:r>
            <a:endParaRPr lang="en-US" altLang="ko-KR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729674" y="3429000"/>
            <a:ext cx="8732652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사용자가 주소 창에 주소를 입력합니다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.</a:t>
            </a:r>
            <a:endParaRPr lang="en-US" altLang="ko-KR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301786" y="4347903"/>
            <a:ext cx="9588428" cy="46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URL</a:t>
            </a: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에 있는 문서 다운로드하고 렌더링을 합니다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65317" y="395894"/>
            <a:ext cx="6061363" cy="59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300">
                <a:latin typeface="배스킨라빈스 R"/>
                <a:ea typeface="배스킨라빈스 R"/>
              </a:rPr>
              <a:t>TL:DR;</a:t>
            </a:r>
            <a:endParaRPr lang="en-US" altLang="ko-KR" sz="3300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recursive resolver(DNS recursor)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195454" y="1561902"/>
            <a:ext cx="6996546" cy="39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쿼리의 첫 단계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클라이언트와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네임서버 사이의 중개자 역할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https://www.cloudflare.com/ko-kr/learning/dns/what-is-a-dns-server/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867" y="1231828"/>
            <a:ext cx="4452626" cy="4863305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5195454" y="2581449"/>
            <a:ext cx="6996546" cy="313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웹 클라이언트로부터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쿼리를 받은 후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2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가지 경우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1)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캐시된 데이터로 응답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2)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요청을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Root Name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 보내고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또 다른 요청을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TLD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Name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 보낸 후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마지막 요청을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Authenticated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 보냄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recursive resolver(DNS recursor)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https://www.cloudflare.com/ko-kr/learning/dns/what-is-a-dns-server/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867" y="1231828"/>
            <a:ext cx="4452626" cy="4863305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5195454" y="1486277"/>
            <a:ext cx="6996546" cy="997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요청된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주소가 있는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Authenticated Name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로부터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응답을 받은 후 응답을 클라이언트에 보냄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195455" y="2904682"/>
            <a:ext cx="6996546" cy="252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과정 중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recursive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Authenticated Name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에서 받은 정보를 캐시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클라이언트가 다른 클라이언트가 최근에 요청한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도메인 이름의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주소를 요청하면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recursive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와의 통신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Process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를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우회하고 캐시에서 요청한 레코드를 클라이언트에 전달 가능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Root NameServer(DNS recursor)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195454" y="2192301"/>
            <a:ext cx="6996546" cy="39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recursive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레코드를 요청하는 과정의 첫 단계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https://www.cloudflare.com/ko-kr/learning/dns/dns-server-types/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195453" y="2929364"/>
            <a:ext cx="6996546" cy="130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Root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recursive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쿼리를 수용하며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Root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해당 도메인의 확장자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(.com, .net. org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등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 따라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recursive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를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TLD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네임서버에 보내 응답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l="5330"/>
          <a:stretch>
            <a:fillRect/>
          </a:stretch>
        </p:blipFill>
        <p:spPr>
          <a:xfrm>
            <a:off x="486109" y="1168746"/>
            <a:ext cx="4525188" cy="4828591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5195454" y="4965268"/>
            <a:ext cx="6996546" cy="39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Root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ICANN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이 관리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TLD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NameServer (Top-Level Domain)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195454" y="1231828"/>
            <a:ext cx="6996546" cy="69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.com, .net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또는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URL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마지막 점 뒤에 오는 것 같은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일반적인 도메인 확장자를 공유하는 모든 도메인 이름의 정보를 유지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https://www.cloudflare.com/ko-kr/learning/dns/dns-server-types/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002207" y="2228663"/>
            <a:ext cx="7189791" cy="38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ex) TLD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latin typeface="배스킨라빈스 R"/>
                <a:ea typeface="배스킨라빈스 R"/>
              </a:rPr>
              <a:t>NameServer - .com</a:t>
            </a:r>
            <a:r>
              <a:rPr lang="ko-KR" altLang="en-US" sz="2000">
                <a:latin typeface="배스킨라빈스 R"/>
                <a:ea typeface="배스킨라빈스 R"/>
              </a:rPr>
              <a:t>으로 끝나는 모든 웹사이트의 정보를 가짐</a:t>
            </a:r>
            <a:endParaRPr lang="ko-KR" altLang="en-US" sz="2000">
              <a:latin typeface="배스킨라빈스 R"/>
              <a:ea typeface="배스킨라빈스 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773" y="1231828"/>
            <a:ext cx="4742435" cy="4889109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5002207" y="2993578"/>
            <a:ext cx="7189792" cy="252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➊ 사용자가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google.com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을 검색하는 경우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➋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Root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로부터 응답을 받은 후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➌ 쿼리를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.com TLD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 보내고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➍ 해당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해당 도메인의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Authenticated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를 가리켜 응답함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259773" y="6296195"/>
            <a:ext cx="8433954" cy="35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https://www.cloudflare.com/ko-kr/learning/dns/dns-server-types/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773" y="1231828"/>
            <a:ext cx="4742435" cy="4889109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5195454" y="2127973"/>
            <a:ext cx="6996546" cy="39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ICANN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지사인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IANA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관리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(IANA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TLD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서버를 두 가지로 구분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195455" y="3079606"/>
            <a:ext cx="6996546" cy="69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808080"/>
                </a:solidFill>
                <a:latin typeface="배스킨라빈스 R"/>
                <a:ea typeface="배스킨라빈스 R"/>
              </a:rPr>
              <a:t>1)</a:t>
            </a:r>
            <a:r>
              <a:rPr lang="ko-KR" altLang="en-US" sz="2000">
                <a:solidFill>
                  <a:srgbClr val="808080"/>
                </a:solidFill>
                <a:latin typeface="배스킨라빈스 R"/>
                <a:ea typeface="배스킨라빈스 R"/>
              </a:rPr>
              <a:t> 일반 최상위 도메인 </a:t>
            </a:r>
            <a:r>
              <a:rPr lang="en-US" altLang="ko-KR" sz="2000">
                <a:solidFill>
                  <a:srgbClr val="808080"/>
                </a:solidFill>
                <a:latin typeface="배스킨라빈스 R"/>
                <a:ea typeface="배스킨라빈스 R"/>
              </a:rPr>
              <a:t>:</a:t>
            </a:r>
            <a:r>
              <a:rPr lang="ko-KR" altLang="en-US" sz="2000">
                <a:solidFill>
                  <a:srgbClr val="808080"/>
                </a:solidFill>
                <a:latin typeface="배스킨라빈스 R"/>
                <a:ea typeface="배스킨라빈스 R"/>
              </a:rPr>
              <a:t> 국가별로 고유하지 않은 도메인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  <a:latin typeface="배스킨라빈스 R"/>
                <a:ea typeface="배스킨라빈스 R"/>
              </a:rPr>
              <a:t>   </a:t>
            </a:r>
            <a:r>
              <a:rPr lang="en-US" altLang="ko-KR" sz="2000">
                <a:solidFill>
                  <a:schemeClr val="dk1"/>
                </a:solidFill>
                <a:latin typeface="배스킨라빈스 R"/>
                <a:ea typeface="배스킨라빈스 R"/>
              </a:rPr>
              <a:t>(.com, .org, .net, .edu, .gov)</a:t>
            </a:r>
            <a:endParaRPr lang="en-US" altLang="ko-KR" sz="2000">
              <a:solidFill>
                <a:schemeClr val="dk1"/>
              </a:solidFill>
              <a:latin typeface="배스킨라빈스 R"/>
              <a:ea typeface="배스킨라빈스 R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195454" y="4413442"/>
            <a:ext cx="6996546" cy="69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808080"/>
                </a:solidFill>
                <a:latin typeface="배스킨라빈스 R"/>
                <a:ea typeface="배스킨라빈스 R"/>
              </a:rPr>
              <a:t>2)</a:t>
            </a:r>
            <a:r>
              <a:rPr lang="ko-KR" altLang="en-US" sz="2000">
                <a:solidFill>
                  <a:srgbClr val="808080"/>
                </a:solidFill>
                <a:latin typeface="배스킨라빈스 R"/>
                <a:ea typeface="배스킨라빈스 R"/>
              </a:rPr>
              <a:t> 국가 코드 최상위 도메인 </a:t>
            </a:r>
            <a:r>
              <a:rPr lang="en-US" altLang="ko-KR" sz="2000">
                <a:solidFill>
                  <a:srgbClr val="808080"/>
                </a:solidFill>
                <a:latin typeface="배스킨라빈스 R"/>
                <a:ea typeface="배스킨라빈스 R"/>
              </a:rPr>
              <a:t>:</a:t>
            </a:r>
            <a:r>
              <a:rPr lang="ko-KR" altLang="en-US" sz="2000">
                <a:solidFill>
                  <a:srgbClr val="808080"/>
                </a:solidFill>
                <a:latin typeface="배스킨라빈스 R"/>
                <a:ea typeface="배스킨라빈스 R"/>
              </a:rPr>
              <a:t> 국가</a:t>
            </a:r>
            <a:r>
              <a:rPr lang="en-US" altLang="ko-KR" sz="2000">
                <a:solidFill>
                  <a:srgbClr val="808080"/>
                </a:solidFill>
                <a:latin typeface="배스킨라빈스 R"/>
                <a:ea typeface="배스킨라빈스 R"/>
              </a:rPr>
              <a:t> </a:t>
            </a:r>
            <a:r>
              <a:rPr lang="ko-KR" altLang="en-US" sz="2000">
                <a:solidFill>
                  <a:srgbClr val="808080"/>
                </a:solidFill>
                <a:latin typeface="배스킨라빈스 R"/>
                <a:ea typeface="배스킨라빈스 R"/>
              </a:rPr>
              <a:t>또는 주와 관련된 모든 도메인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  <a:latin typeface="배스킨라빈스 R"/>
                <a:ea typeface="배스킨라빈스 R"/>
              </a:rPr>
              <a:t>   </a:t>
            </a:r>
            <a:r>
              <a:rPr lang="en-US" altLang="ko-KR" sz="2000">
                <a:solidFill>
                  <a:schemeClr val="dk1"/>
                </a:solidFill>
                <a:latin typeface="배스킨라빈스 R"/>
                <a:ea typeface="배스킨라빈스 R"/>
              </a:rPr>
              <a:t>(.uk, .us, .ru, .jp)</a:t>
            </a:r>
            <a:endParaRPr lang="en-US" altLang="ko-KR" sz="2000">
              <a:solidFill>
                <a:schemeClr val="dk1"/>
              </a:solidFill>
              <a:latin typeface="배스킨라빈스 R"/>
              <a:ea typeface="배스킨라빈스 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TLD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NameServer (Top-Level Domain)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Authoritative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NameServer 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195454" y="1712793"/>
            <a:ext cx="6996546" cy="1304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TLD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로부터 응답을 받으면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해당 응답을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Authoritative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 보냄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https://www.cloudflare.com/ko-kr/learning/dns/dns-server-types/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195453" y="3658718"/>
            <a:ext cx="6670245" cy="3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주소를 확인하는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마지막 단계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5195454" y="4367221"/>
            <a:ext cx="6670244" cy="69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도메인 이름에 고유한 정보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(ex - google.com)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를 포함해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A record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에서 찾은 도메인의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주소를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 제공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964" y="1175087"/>
            <a:ext cx="4818244" cy="4967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537113" y="492875"/>
            <a:ext cx="7117774" cy="5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Authoritative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NameServer 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https://www.cloudflare.com/ko-kr/learning/dns/dns-server-types/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964" y="1175087"/>
            <a:ext cx="4818244" cy="4967262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5195452" y="1640549"/>
            <a:ext cx="6670246" cy="3139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도메인에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CNAME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레코드가 있는 경우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 별칭 도메인을 제공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Authoritative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에서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레코드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(ex-IP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주소를 포함하는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A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레코드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를 얻기 위해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완전히 새로운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조회를 수행해야 함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821650" y="518159"/>
            <a:ext cx="6044048" cy="54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Lookup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096000" y="1578191"/>
            <a:ext cx="6096000" cy="69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조회 정보는 쿼리 컴퓨터 내부에서 로컬로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or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인프라에서 원격으로 캐시되는 경우가 많음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8433954" cy="35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https://www.cloudflare.com/ko-kr/learning/dns/dns-server-types/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6000" y="3317135"/>
            <a:ext cx="5769698" cy="191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조회는 일반적으로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8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단계가 있음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정보가 캐시되어 있으면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조회 단계에서 몇 단계를 건너뛸 수 있음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=&gt;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더 빨라진다는 의미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!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650" y="518159"/>
            <a:ext cx="5001134" cy="582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821650" y="518159"/>
            <a:ext cx="6044048" cy="54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Lookup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821650" y="1432379"/>
            <a:ext cx="6096000" cy="1004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1.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사용자가 웹 브라우저에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example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입력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 쿼리가 인터넷으로 이동하고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이를 수신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11657877" cy="63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https://www.cloudflare.com/ko-kr/learning/dns/what-is-dns/?__cf_chl_captcha_tk__=d2qcvjJ1HS1zS9Ruizl17UkhQLGKJpQdOHqPBDSJH_Q-1641885216-0-gaNycGzNCr0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059" y="518160"/>
            <a:ext cx="5001134" cy="582168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5821650" y="2778167"/>
            <a:ext cx="6096000" cy="39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2.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Root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를 쿼리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795674" y="3524014"/>
            <a:ext cx="6096000" cy="100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3.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Root 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도메인에 대한 정보를 저장하는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최상위 도메인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(TLD)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서버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(.com, .net)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주소로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 응답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821650" y="4807509"/>
            <a:ext cx="6096000" cy="3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4.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.com TLD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 응답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5821650" y="5441016"/>
            <a:ext cx="6096000" cy="70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5.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TLD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서버가 도메인 이름 서버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(example.com)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주소로 응답함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821650" y="518159"/>
            <a:ext cx="6044048" cy="54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DNS Lookup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821650" y="1434280"/>
            <a:ext cx="6096000" cy="6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6.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마지막으로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 쿼리를 보냄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59773" y="6296195"/>
            <a:ext cx="11657877" cy="63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https://www.cloudflare.com/ko-kr/learning/dns/what-is-dns/?__cf_chl_captcha_tk__=d2qcvjJ1HS1zS9Ruizl17UkhQLGKJpQdOHqPBDSJH_Q-1641885216-0-gaNycGzNCr0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1006" y="518160"/>
            <a:ext cx="5001134" cy="582168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5821650" y="2346255"/>
            <a:ext cx="6096000" cy="69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7.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example.com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주소가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NameServer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에서 </a:t>
            </a:r>
            <a:endParaRPr lang="en-US" altLang="ko-KR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 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로 반환됨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821650" y="3080380"/>
            <a:ext cx="6096000" cy="69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8.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Resolver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가 처음 요청한 도메인의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주소로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웹 브라우저에 응답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821650" y="4754648"/>
            <a:ext cx="6096000" cy="39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9.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주소로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HTTP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요청을 보냄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5821650" y="5239557"/>
            <a:ext cx="6096000" cy="6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10.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해당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서버가 브라우저에서 렌더링할 웹 페이지를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반환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821650" y="3897087"/>
            <a:ext cx="6096000" cy="69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스킨라빈스 R"/>
                <a:ea typeface="배스킨라빈스 R"/>
              </a:rPr>
              <a:t>---</a:t>
            </a:r>
            <a:r>
              <a:rPr lang="ko-KR" altLang="en-US" sz="2000">
                <a:latin typeface="배스킨라빈스 R"/>
                <a:ea typeface="배스킨라빈스 R"/>
              </a:rPr>
              <a:t>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example.com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의 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IP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주소가 반환되면</a:t>
            </a:r>
            <a:r>
              <a:rPr lang="en-US" altLang="ko-KR" sz="2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웹 페이지를 요청할 수 있음 </a:t>
            </a:r>
            <a:endParaRPr lang="ko-KR" altLang="en-US" sz="2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065318" y="935182"/>
            <a:ext cx="6061363" cy="5392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브라우저가 하는 주요 기능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861704" y="1918855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1.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DNS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resolution (DNS lookup)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861704" y="2882785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2. HTTP exchange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861704" y="3887239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3. Rendering</a:t>
            </a:r>
            <a:endParaRPr lang="en-US" altLang="ko-KR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861704" y="4805103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4. Rinse and repeat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-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무한 반복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738621" y="6036423"/>
            <a:ext cx="9453379" cy="6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https://www.freecodecamp.org/news/web-application-security-understanding-the-browser-5305ed2f1dac/</a:t>
            </a:r>
            <a:endParaRPr lang="en-US" altLang="ko-KR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861704" y="510193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- HTTP exchange -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861704" y="1580457"/>
            <a:ext cx="846859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요청을 처리할 서버를 식별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861704" y="2460221"/>
            <a:ext cx="8468592" cy="547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해당 서버와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TCP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연결을 시작하고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HTTP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교환을 시작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439359" y="3429000"/>
            <a:ext cx="9313281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HTTP? </a:t>
            </a:r>
            <a:r>
              <a:rPr lang="ko-KR" altLang="en-US" sz="3000">
                <a:latin typeface="배스킨라빈스 R"/>
                <a:ea typeface="배스킨라빈스 R"/>
              </a:rPr>
              <a:t>웹에서 통신하는 데 가장 널리 사용되는 프로토콜 이름 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861704" y="4368683"/>
            <a:ext cx="8468592" cy="100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HTTP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교환은 클라이언트가 요청을 보내고 서버가 응답으로 응답하는 것을 포함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861704" y="5366730"/>
            <a:ext cx="8711046" cy="10035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google.com 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뒤 서버에 성공적으로 연결된 후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요청을 보냄</a:t>
            </a:r>
            <a:endParaRPr lang="en-US" altLang="ko-KR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01385" y="510193"/>
            <a:ext cx="5394615" cy="54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HTTP exchange - By Client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01385" y="1956695"/>
            <a:ext cx="10614720" cy="72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⓵</a:t>
            </a:r>
            <a:r>
              <a:rPr lang="en-US" altLang="ko-KR" sz="2100">
                <a:latin typeface="배스킨라빈스 R"/>
                <a:ea typeface="배스킨라빈스 R"/>
              </a:rPr>
              <a:t> GET / HTTP/1.1 </a:t>
            </a:r>
            <a:endParaRPr lang="en-US" altLang="ko-KR" sz="21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브라우저는 서버의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/ 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위치에서 문서를 검색하도록 요청하고 나머지 요청은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HTTP/1.1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프로토콜을 따름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05847" y="301702"/>
            <a:ext cx="5268060" cy="96215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701385" y="3127218"/>
            <a:ext cx="10614720" cy="1366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➁</a:t>
            </a:r>
            <a:r>
              <a:rPr lang="en-US" altLang="ko-KR" sz="2100">
                <a:latin typeface="배스킨라빈스 R"/>
                <a:ea typeface="배스킨라빈스 R"/>
              </a:rPr>
              <a:t> Host: google.com  </a:t>
            </a:r>
            <a:endParaRPr lang="en-US" altLang="ko-KR" sz="21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HTTP/1.1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에서 필수인 유일한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HTTP 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헤더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서버가 여러 도메인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(google.com, google.co.uk 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등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을 제공할 수 있기 때문에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클라이언트는 요청이 해당 특정 호스트에 대한 것이라고 알 수 있음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7061" y="6490505"/>
            <a:ext cx="11657877" cy="36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https://www.freecodecamp.org/news/web-application-security-understanding-the-browser-5305ed2f1dac/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01385" y="4727863"/>
            <a:ext cx="11008925" cy="105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latin typeface="배스킨라빈스 R"/>
                <a:ea typeface="배스킨라빈스 R"/>
              </a:rPr>
              <a:t>➂</a:t>
            </a:r>
            <a:r>
              <a:rPr lang="en-US" altLang="ko-KR" sz="2100">
                <a:latin typeface="배스킨라빈스 R"/>
                <a:ea typeface="배스킨라빈스 R"/>
              </a:rPr>
              <a:t> Accept: */*  </a:t>
            </a:r>
            <a:endParaRPr lang="en-US" altLang="ko-KR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브라우저가 서버에 모든 종류의 응답을 다시 수락할 것이라고 알리는 선택적 헤더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서버는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JSON, XML, HTML 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형식으로 사용할 수 있는 리소스를 가질 수 있으므로 선호하는 형식을 선택 가능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193686" y="443648"/>
            <a:ext cx="5804628" cy="54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HTTP exchange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-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By Server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502973" y="1549283"/>
            <a:ext cx="5345880" cy="72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클라이언트 역할을 하는 브라우저가 요청을 마치면 서버가 응답할 차례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502974" y="2750160"/>
            <a:ext cx="5207336" cy="1046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요청이 성공했고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몇가지 헤더를 추가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-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요청을 처리한 서버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X-XSS-Protection 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정책이 무엇인지 알려주는 등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7061" y="6490505"/>
            <a:ext cx="11657877" cy="36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https://www.freecodecamp.org/news/web-application-security-understanding-the-browser-5305ed2f1dac/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1471" y="993751"/>
            <a:ext cx="5654529" cy="4870497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6502974" y="4319541"/>
            <a:ext cx="5207336" cy="41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클라이언트와 서버가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HTTP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를 통해 정보를 교환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334799" y="443648"/>
            <a:ext cx="3522402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Rendering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7061" y="6490505"/>
            <a:ext cx="11657877" cy="36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https://www.freecodecamp.org/news/web-application-security-understanding-the-browser-5305ed2f1dac/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88663" y="1552233"/>
            <a:ext cx="10454745" cy="41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클라이언트와 서버가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HTTP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를 통해 정보를 교환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88663" y="2559431"/>
            <a:ext cx="10454745" cy="41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응답 본문에서 서버는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Content-Type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헤더에 따른 응답 표현을 포함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68626" y="3740212"/>
            <a:ext cx="10454745" cy="4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text/html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로 설정되어 응답에서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HTML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마크업이 예상되는 것을 알 수 있음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68627" y="4777589"/>
            <a:ext cx="10454745" cy="72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HTML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을 구문 분석하고 마크업에 포함된 추가 리소스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(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가져올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JS, CSS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문서 등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을 로드하고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가능한 한 빠르게 사용자에게 제공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178136" y="2728566"/>
            <a:ext cx="7013864" cy="70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latin typeface="배스킨라빈스 R"/>
                <a:ea typeface="배스킨라빈스 R"/>
              </a:rPr>
              <a:t>Thank You!</a:t>
            </a:r>
            <a:endParaRPr lang="en-US" altLang="ko-KR" sz="4000">
              <a:latin typeface="배스킨라빈스 R"/>
              <a:ea typeface="배스킨라빈스 R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045" y="1342159"/>
            <a:ext cx="4173681" cy="417368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178136" y="3733020"/>
            <a:ext cx="7013864" cy="54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39ghwjd@naver.com</a:t>
            </a:r>
            <a:endParaRPr lang="en-US" altLang="ko-KR" sz="3000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723408" y="3079086"/>
            <a:ext cx="8468592" cy="70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latin typeface="배스킨라빈스 R"/>
                <a:ea typeface="배스킨라빈스 R"/>
              </a:rPr>
              <a:t>modern Web Browser??</a:t>
            </a:r>
            <a:endParaRPr lang="en-US" altLang="ko-KR" sz="4000">
              <a:latin typeface="배스킨라빈스 R"/>
              <a:ea typeface="배스킨라빈스 R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045" y="1342159"/>
            <a:ext cx="4173681" cy="4173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04246" y="490105"/>
            <a:ext cx="6583508" cy="54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modern Web Browser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-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CPU &amp; GPU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09127" y="5234341"/>
            <a:ext cx="5786872" cy="123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000000"/>
                </a:solidFill>
                <a:latin typeface="배스킨라빈스 R"/>
                <a:ea typeface="배스킨라빈스 R"/>
              </a:rPr>
              <a:t>CPU </a:t>
            </a:r>
            <a:endParaRPr lang="en-US" altLang="ko-KR" sz="25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매우 다양한 작업들을 들어올 때마다 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하나씩 처리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6096000" y="5234341"/>
            <a:ext cx="5834074" cy="123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000000"/>
                </a:solidFill>
                <a:latin typeface="배스킨라빈스 R"/>
                <a:ea typeface="배스킨라빈스 R"/>
              </a:rPr>
              <a:t>GPU </a:t>
            </a:r>
            <a:r>
              <a:rPr lang="ko-KR" altLang="en-US" sz="2500">
                <a:solidFill>
                  <a:srgbClr val="000000"/>
                </a:solidFill>
                <a:latin typeface="배스킨라빈스 R"/>
                <a:ea typeface="배스킨라빈스 R"/>
              </a:rPr>
              <a:t> 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간단한 작업을 수 많은 코어에서 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동시에 처리하는 데 특화 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04318" y="1036320"/>
            <a:ext cx="10583363" cy="46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컴퓨터나 스마트폰에서 어플리케이션 시작 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=&gt;</a:t>
            </a: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CPU</a:t>
            </a: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와 </a:t>
            </a:r>
            <a:r>
              <a:rPr lang="en-US" altLang="ko-KR" sz="2500">
                <a:solidFill>
                  <a:srgbClr val="f2f2f2"/>
                </a:solidFill>
                <a:latin typeface="배스킨라빈스 R"/>
                <a:ea typeface="배스킨라빈스 R"/>
              </a:rPr>
              <a:t>GPU</a:t>
            </a:r>
            <a:r>
              <a:rPr lang="ko-KR" altLang="en-US" sz="2500">
                <a:solidFill>
                  <a:srgbClr val="f2f2f2"/>
                </a:solidFill>
                <a:latin typeface="배스킨라빈스 R"/>
                <a:ea typeface="배스킨라빈스 R"/>
              </a:rPr>
              <a:t>가 앱을 실행 </a:t>
            </a:r>
            <a:endParaRPr lang="ko-KR" altLang="en-US" sz="25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799607" y="4360718"/>
            <a:ext cx="4361443" cy="54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3000">
              <a:latin typeface="배스킨라빈스 R"/>
              <a:ea typeface="배스킨라빈스 R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127" y="1895034"/>
            <a:ext cx="5348571" cy="3067930"/>
          </a:xfrm>
          <a:prstGeom prst="flowChartAlternateProcess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8701" y="1895034"/>
            <a:ext cx="5348572" cy="3067931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6095999" y="2227116"/>
            <a:ext cx="5490013" cy="9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Process </a:t>
            </a:r>
            <a:endParaRPr lang="en-US" altLang="ko-KR" sz="30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 어플리케이션의 실행 프로그램 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02018" y="498764"/>
            <a:ext cx="7587964" cy="54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modern Web Browser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-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r>
              <a:rPr lang="en-US" altLang="ko-KR" sz="3000">
                <a:latin typeface="배스킨라빈스 R"/>
                <a:ea typeface="배스킨라빈스 R"/>
              </a:rPr>
              <a:t>Process &amp; Thread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096000" y="3906982"/>
            <a:ext cx="6096000" cy="145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Thread</a:t>
            </a:r>
            <a:endParaRPr lang="en-US" altLang="ko-KR" sz="30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  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프로세스 내부에 있으며</a:t>
            </a:r>
            <a:r>
              <a:rPr lang="en-US" altLang="ko-KR" sz="30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30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3000">
                <a:solidFill>
                  <a:srgbClr val="f2f2f2"/>
                </a:solidFill>
                <a:latin typeface="배스킨라빈스 R"/>
                <a:ea typeface="배스킨라빈스 R"/>
              </a:rPr>
              <a:t>  프로세스의 프로그램을 실행하는 주체</a:t>
            </a:r>
            <a:r>
              <a:rPr lang="ko-KR" altLang="en-US" sz="3000">
                <a:latin typeface="배스킨라빈스 R"/>
                <a:ea typeface="배스킨라빈스 R"/>
              </a:rPr>
              <a:t> 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409" y="1744616"/>
            <a:ext cx="5440040" cy="383599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686664" y="1352550"/>
            <a:ext cx="8722887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74581" y="498764"/>
            <a:ext cx="7587963" cy="54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1.</a:t>
            </a:r>
            <a:r>
              <a:rPr lang="ko-KR" altLang="en-US" sz="3000">
                <a:latin typeface="배스킨라빈스 R"/>
                <a:ea typeface="배스킨라빈스 R"/>
              </a:rPr>
              <a:t> 어플리케이션 시작 </a:t>
            </a:r>
            <a:r>
              <a:rPr lang="en-US" altLang="ko-KR" sz="3000">
                <a:latin typeface="배스킨라빈스 R"/>
                <a:ea typeface="배스킨라빈스 R"/>
              </a:rPr>
              <a:t>=&gt;</a:t>
            </a:r>
            <a:r>
              <a:rPr lang="ko-KR" altLang="en-US" sz="3000">
                <a:latin typeface="배스킨라빈스 R"/>
                <a:ea typeface="배스킨라빈스 R"/>
              </a:rPr>
              <a:t> 프로세스가 생성 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310312" y="1930917"/>
            <a:ext cx="5729288" cy="41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프로그램은 작업을 위해 스레드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(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들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)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을 생성할 수도 있음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310313" y="2776354"/>
            <a:ext cx="4677122" cy="105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OS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는 프로세스에 메모리 한 조각을 주어서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어플리케이션의 모든 상태정보를 고유 메모리 공간에 저장할 수 있게 함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310313" y="4337330"/>
            <a:ext cx="5344002" cy="72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어플리케이션을 종료하면 프로세스도 사라지고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OS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가 메모리를 해제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581" y="1878483"/>
            <a:ext cx="5467352" cy="3191921"/>
          </a:xfrm>
          <a:prstGeom prst="flowChartAlternateProcess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2586221" y="6296196"/>
            <a:ext cx="9453379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https://developers.google.com/web/updates/2018/09/inside-browser-part1?hl=ko</a:t>
            </a:r>
            <a:endParaRPr lang="en-US" altLang="ko-KR"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686664" y="1352550"/>
            <a:ext cx="8722887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3000"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74581" y="498764"/>
            <a:ext cx="11279734" cy="1004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2.</a:t>
            </a:r>
            <a:r>
              <a:rPr lang="ko-KR" altLang="en-US" sz="3000">
                <a:latin typeface="배스킨라빈스 R"/>
                <a:ea typeface="배스킨라빈스 R"/>
              </a:rPr>
              <a:t> 프로세스는 다른 프로세스를 돌려서 </a:t>
            </a:r>
            <a:endParaRPr lang="ko-KR" altLang="en-US" sz="3000">
              <a:latin typeface="배스킨라빈스 R"/>
              <a:ea typeface="배스킨라빈스 R"/>
            </a:endParaRPr>
          </a:p>
          <a:p>
            <a:pPr>
              <a:defRPr/>
            </a:pPr>
            <a:r>
              <a:rPr lang="ko-KR" altLang="en-US" sz="3000">
                <a:latin typeface="배스킨라빈스 R"/>
                <a:ea typeface="배스킨라빈스 R"/>
              </a:rPr>
              <a:t>별도의 작업을 수행하도록 </a:t>
            </a:r>
            <a:r>
              <a:rPr lang="en-US" altLang="ko-KR" sz="3000">
                <a:latin typeface="배스킨라빈스 R"/>
                <a:ea typeface="배스킨라빈스 R"/>
              </a:rPr>
              <a:t>OS</a:t>
            </a:r>
            <a:r>
              <a:rPr lang="ko-KR" altLang="en-US" sz="3000">
                <a:latin typeface="배스킨라빈스 R"/>
                <a:ea typeface="배스킨라빈스 R"/>
              </a:rPr>
              <a:t>에 요청할 수 있음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310312" y="1930917"/>
            <a:ext cx="5729288" cy="41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OS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는 별도의 메모리 공간을 새 프로세스에 할당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836395" y="2702059"/>
            <a:ext cx="4677122" cy="726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두 프로세스 간 통신이 필요하다면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Inter Process Communication(IPC)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를 이용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502955" y="3688963"/>
            <a:ext cx="5344002" cy="105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워커 프로세스가 무응답 상태에 빠지더라도 어플리케이션의 다른 부분을 수행하고 있는 프로세스들을 종료할 필요 없이 해당 프로세스만 재시작 가능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86221" y="6296196"/>
            <a:ext cx="9453379" cy="35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스킨라빈스 R"/>
                <a:ea typeface="배스킨라빈스 R"/>
              </a:rPr>
              <a:t>참고 </a:t>
            </a:r>
            <a:r>
              <a:rPr lang="en-US" altLang="ko-KR">
                <a:latin typeface="배스킨라빈스 R"/>
                <a:ea typeface="배스킨라빈스 R"/>
              </a:rPr>
              <a:t>:</a:t>
            </a:r>
            <a:r>
              <a:rPr lang="ko-KR" altLang="en-US">
                <a:latin typeface="배스킨라빈스 R"/>
                <a:ea typeface="배스킨라빈스 R"/>
              </a:rPr>
              <a:t> </a:t>
            </a:r>
            <a:r>
              <a:rPr lang="en-US" altLang="ko-KR">
                <a:latin typeface="배스킨라빈스 R"/>
                <a:ea typeface="배스킨라빈스 R"/>
              </a:rPr>
              <a:t>https://developers.google.com/web/updates/2018/09/inside-browser-part1?hl=ko</a:t>
            </a:r>
            <a:endParaRPr lang="en-US" altLang="ko-KR">
              <a:latin typeface="배스킨라빈스 R"/>
              <a:ea typeface="배스킨라빈스 R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186" y="1893570"/>
            <a:ext cx="6031126" cy="3590786"/>
          </a:xfrm>
          <a:prstGeom prst="roundRect">
            <a:avLst>
              <a:gd name="adj" fmla="val 16667"/>
            </a:avLst>
          </a:prstGeom>
        </p:spPr>
      </p:pic>
      <p:sp>
        <p:nvSpPr>
          <p:cNvPr id="19" name=""/>
          <p:cNvSpPr txBox="1"/>
          <p:nvPr/>
        </p:nvSpPr>
        <p:spPr>
          <a:xfrm>
            <a:off x="6310312" y="4933229"/>
            <a:ext cx="5729288" cy="136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웹 브라우저도 한 프로세스가 스레드를 왕창 들고 있거나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,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 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  <a:p>
            <a:pPr algn="ctr">
              <a:defRPr/>
            </a:pP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스레드 몇 개 가진 다수의 프로세스들이 </a:t>
            </a:r>
            <a:r>
              <a:rPr lang="en-US" altLang="ko-KR" sz="2100">
                <a:solidFill>
                  <a:srgbClr val="f2f2f2"/>
                </a:solidFill>
                <a:latin typeface="배스킨라빈스 R"/>
                <a:ea typeface="배스킨라빈스 R"/>
              </a:rPr>
              <a:t>IPC</a:t>
            </a:r>
            <a:r>
              <a:rPr lang="ko-KR" altLang="en-US" sz="2100">
                <a:solidFill>
                  <a:srgbClr val="f2f2f2"/>
                </a:solidFill>
                <a:latin typeface="배스킨라빈스 R"/>
                <a:ea typeface="배스킨라빈스 R"/>
              </a:rPr>
              <a:t>를 통해 통신</a:t>
            </a:r>
            <a:endParaRPr lang="ko-KR" altLang="en-US" sz="2100">
              <a:solidFill>
                <a:srgbClr val="f2f2f2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065318" y="935182"/>
            <a:ext cx="6061363" cy="5392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>
                <a:latin typeface="배스킨라빈스 R"/>
                <a:ea typeface="배스킨라빈스 R"/>
              </a:rPr>
              <a:t>Review : </a:t>
            </a:r>
            <a:r>
              <a:rPr lang="ko-KR" altLang="en-US" sz="3000">
                <a:latin typeface="배스킨라빈스 R"/>
                <a:ea typeface="배스킨라빈스 R"/>
              </a:rPr>
              <a:t>브라우저가 하는 주요 기능</a:t>
            </a:r>
            <a:endParaRPr lang="ko-KR" altLang="en-US" sz="3000">
              <a:latin typeface="배스킨라빈스 R"/>
              <a:ea typeface="배스킨라빈스 R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823604" y="1918855"/>
            <a:ext cx="8468592" cy="47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배스킨라빈스 R"/>
                <a:ea typeface="배스킨라빈스 R"/>
              </a:rPr>
              <a:t>서버로 요청한 리소스를 브라우저 화면에 보여주는 것 </a:t>
            </a:r>
            <a:endParaRPr lang="ko-KR" altLang="en-US" sz="2500">
              <a:solidFill>
                <a:schemeClr val="lt1"/>
              </a:solidFill>
              <a:latin typeface="배스킨라빈스 R"/>
              <a:ea typeface="배스킨라빈스 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243993" y="2884690"/>
            <a:ext cx="9704014" cy="46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배스킨라빈스 R"/>
                <a:ea typeface="배스킨라빈스 R"/>
              </a:rPr>
              <a:t>리소스 주소는 </a:t>
            </a:r>
            <a:r>
              <a:rPr lang="en-US" altLang="ko-KR" sz="2500">
                <a:solidFill>
                  <a:schemeClr val="lt1"/>
                </a:solidFill>
                <a:latin typeface="배스킨라빈스 R"/>
                <a:ea typeface="배스킨라빈스 R"/>
              </a:rPr>
              <a:t>URI(Uniform Resource Identifier)</a:t>
            </a:r>
            <a:r>
              <a:rPr lang="ko-KR" altLang="en-US" sz="2500">
                <a:solidFill>
                  <a:schemeClr val="lt1"/>
                </a:solidFill>
                <a:latin typeface="배스킨라빈스 R"/>
                <a:ea typeface="배스킨라빈스 R"/>
              </a:rPr>
              <a:t>로 정해짐 </a:t>
            </a:r>
            <a:endParaRPr lang="ko-KR" altLang="en-US" sz="2500">
              <a:solidFill>
                <a:schemeClr val="lt1"/>
              </a:solidFill>
              <a:latin typeface="배스킨라빈스 R"/>
              <a:ea typeface="배스킨라빈스 R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65315" y="4394835"/>
            <a:ext cx="6061364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배스킨라빈스 R"/>
                <a:ea typeface="배스킨라빈스 R"/>
              </a:rPr>
              <a:t>사용자가 </a:t>
            </a:r>
            <a:r>
              <a:rPr lang="en-US" altLang="ko-KR" sz="2500">
                <a:solidFill>
                  <a:schemeClr val="lt1"/>
                </a:solidFill>
                <a:latin typeface="배스킨라빈스 R"/>
                <a:ea typeface="배스킨라빈스 R"/>
              </a:rPr>
              <a:t>URL(web address)</a:t>
            </a:r>
            <a:r>
              <a:rPr lang="ko-KR" altLang="en-US" sz="2500">
                <a:solidFill>
                  <a:schemeClr val="lt1"/>
                </a:solidFill>
                <a:latin typeface="배스킨라빈스 R"/>
                <a:ea typeface="배스킨라빈스 R"/>
              </a:rPr>
              <a:t>를 입력</a:t>
            </a:r>
            <a:endParaRPr lang="ko-KR" altLang="en-US" sz="2500">
              <a:solidFill>
                <a:schemeClr val="lt1"/>
              </a:solidFill>
              <a:latin typeface="배스킨라빈스 R"/>
              <a:ea typeface="배스킨라빈스 R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861704" y="5364732"/>
            <a:ext cx="8468592" cy="47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배스킨라빈스 R"/>
                <a:ea typeface="배스킨라빈스 R"/>
              </a:rPr>
              <a:t>브라우저는 문서를 가져와 그려줌</a:t>
            </a:r>
            <a:r>
              <a:rPr lang="en-US" altLang="ko-KR" sz="2500">
                <a:solidFill>
                  <a:schemeClr val="lt1"/>
                </a:solidFill>
                <a:latin typeface="배스킨라빈스 R"/>
                <a:ea typeface="배스킨라빈스 R"/>
              </a:rPr>
              <a:t>(fetch &amp; Render)</a:t>
            </a:r>
            <a:endParaRPr lang="en-US" altLang="ko-KR" sz="2500">
              <a:solidFill>
                <a:schemeClr val="lt1"/>
              </a:solidFill>
              <a:latin typeface="배스킨라빈스 R"/>
              <a:ea typeface="배스킨라빈스 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1459</ep:Words>
  <ep:PresentationFormat>화면 슬라이드 쇼(4:3)</ep:PresentationFormat>
  <ep:Paragraphs>253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2022-01-08T02:17:40.483</dcterms:created>
  <dc:creator>임호정</dc:creator>
  <cp:lastModifiedBy>임호정</cp:lastModifiedBy>
  <dcterms:modified xsi:type="dcterms:W3CDTF">2022-01-12T10:53:23.661</dcterms:modified>
  <cp:revision>176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