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43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ookieRun Bold" panose="020B0600000101010101" pitchFamily="50" charset="-127"/>
      <p:bold r:id="rId48"/>
    </p:embeddedFont>
    <p:embeddedFont>
      <p:font typeface="맑은 고딕" panose="020B0503020000020004" pitchFamily="50" charset="-127"/>
      <p:regular r:id="rId49"/>
      <p:bold r:id="rId50"/>
    </p:embeddedFont>
    <p:embeddedFont>
      <p:font typeface="CookieRun Regular" panose="020B0600000101010101" pitchFamily="50" charset="-127"/>
      <p:regular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5405248-30AE-4437-88B7-3651F537533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비선점 vs 선점" id="{FF1252D3-4E88-4C1E-A47F-A7048911BBB7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Dispatcher" id="{3E63E9C5-AE8C-4122-BD89-A8512FB3776A}">
          <p14:sldIdLst>
            <p14:sldId id="271"/>
            <p14:sldId id="272"/>
            <p14:sldId id="273"/>
            <p14:sldId id="274"/>
          </p14:sldIdLst>
        </p14:section>
        <p14:section name="스케줄링 알고리즘" id="{8B7024F3-B175-4FA1-8E81-6CD1F65C88A7}">
          <p14:sldIdLst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</p14:sldIdLst>
        </p14:section>
        <p14:section name="SJF" id="{48CE9EB5-BC18-4900-8D70-44067D56BA85}">
          <p14:sldIdLst>
            <p14:sldId id="286"/>
            <p14:sldId id="287"/>
            <p14:sldId id="288"/>
          </p14:sldIdLst>
        </p14:section>
        <p14:section name="RR" id="{C3A290CD-F2AC-43E6-99D4-FA75D5968795}">
          <p14:sldIdLst>
            <p14:sldId id="289"/>
            <p14:sldId id="290"/>
            <p14:sldId id="291"/>
            <p14:sldId id="292"/>
            <p14:sldId id="293"/>
          </p14:sldIdLst>
        </p14:section>
        <p14:section name="우선순위 스케줄링" id="{3AE297C2-EF42-4671-8C8A-6FAEE50A3DF6}">
          <p14:sldIdLst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60" d="100"/>
          <a:sy n="60" d="100"/>
        </p:scale>
        <p:origin x="84" y="115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02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83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1,2,3</a:t>
            </a:r>
            <a:r>
              <a:rPr lang="ko-KR" altLang="en-US"/>
              <a:t>과 같은 작업들을 포함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5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1,2,3</a:t>
            </a:r>
            <a:r>
              <a:rPr lang="ko-KR" altLang="en-US"/>
              <a:t>과 같은 작업들을 포함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6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1,2,3</a:t>
            </a:r>
            <a:r>
              <a:rPr lang="ko-KR" altLang="en-US"/>
              <a:t>과 같은 작업들을 포함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65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1,2,3</a:t>
            </a:r>
            <a:r>
              <a:rPr lang="ko-KR" altLang="en-US"/>
              <a:t>과 같은 작업들을 포함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09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2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CPU Schedule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Bold"/>
                <a:ea typeface="CookieRun Bold"/>
              </a:rPr>
              <a:t>스케줄링 알고리즘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Bold"/>
                <a:ea typeface="CookieRun Bold"/>
              </a:rPr>
              <a:t>비선점 </a:t>
            </a:r>
            <a:r>
              <a:rPr lang="en-US" altLang="ko-KR">
                <a:latin typeface="CookieRun Bold"/>
                <a:ea typeface="CookieRun Bold"/>
              </a:rPr>
              <a:t>vs </a:t>
            </a:r>
            <a:r>
              <a:rPr lang="ko-KR" altLang="en-US">
                <a:latin typeface="CookieRun Bold"/>
                <a:ea typeface="CookieRun Bold"/>
              </a:rPr>
              <a:t>선점 </a:t>
            </a:r>
            <a:r>
              <a:rPr lang="en-US" altLang="ko-KR">
                <a:latin typeface="CookieRun Bold"/>
                <a:ea typeface="CookieRun Bold"/>
              </a:rPr>
              <a:t>-</a:t>
            </a:r>
            <a:r>
              <a:rPr lang="ko-KR" altLang="en-US">
                <a:latin typeface="CookieRun Bold"/>
                <a:ea typeface="CookieRun Bold"/>
              </a:rPr>
              <a:t> 선점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데이터가 </a:t>
            </a:r>
            <a:r>
              <a:rPr lang="en-US" altLang="ko-KR">
                <a:latin typeface="CookieRun Regular"/>
                <a:ea typeface="CookieRun Regular"/>
              </a:rPr>
              <a:t>Many Processes</a:t>
            </a:r>
            <a:r>
              <a:rPr lang="ko-KR" altLang="en-US">
                <a:latin typeface="CookieRun Regular"/>
                <a:ea typeface="CookieRun Regular"/>
              </a:rPr>
              <a:t>에 의해 </a:t>
            </a:r>
            <a:r>
              <a:rPr lang="en-US" altLang="ko-KR">
                <a:latin typeface="CookieRun Regular"/>
                <a:ea typeface="CookieRun Regular"/>
              </a:rPr>
              <a:t>share</a:t>
            </a:r>
            <a:r>
              <a:rPr lang="ko-KR" altLang="en-US">
                <a:latin typeface="CookieRun Regular"/>
                <a:ea typeface="CookieRun Regular"/>
              </a:rPr>
              <a:t>될 때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경쟁 조건을 초래할 수 있음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ex) </a:t>
            </a:r>
            <a:r>
              <a:rPr lang="ko-KR" altLang="en-US">
                <a:latin typeface="CookieRun Regular"/>
                <a:ea typeface="CookieRun Regular"/>
              </a:rPr>
              <a:t>두 프로세스가 자료를 공유하는 경우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</a:p>
          <a:p>
            <a:pPr marL="0" indent="0" algn="ctr">
              <a:buNone/>
              <a:defRPr/>
            </a:pP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sz="2800">
                <a:latin typeface="CookieRun Regular"/>
                <a:ea typeface="CookieRun Regular"/>
              </a:rPr>
              <a:t>한 프로세스가 자료를 갱신하고 있는 동안 선점되어 </a:t>
            </a:r>
          </a:p>
          <a:p>
            <a:pPr marL="0" indent="0" algn="ctr">
              <a:buNone/>
              <a:defRPr/>
            </a:pPr>
            <a:r>
              <a:rPr lang="ko-KR" altLang="en-US" sz="2800">
                <a:latin typeface="CookieRun Regular"/>
                <a:ea typeface="CookieRun Regular"/>
              </a:rPr>
              <a:t>두 번째 프로세스가 실행 가능한 상태가 될 수 있음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Bold"/>
                <a:ea typeface="CookieRun Bold"/>
              </a:rPr>
              <a:t>비선점 </a:t>
            </a:r>
            <a:r>
              <a:rPr lang="en-US" altLang="ko-KR">
                <a:latin typeface="CookieRun Bold"/>
                <a:ea typeface="CookieRun Bold"/>
              </a:rPr>
              <a:t>vs </a:t>
            </a:r>
            <a:r>
              <a:rPr lang="ko-KR" altLang="en-US">
                <a:latin typeface="CookieRun Bold"/>
                <a:ea typeface="CookieRun Bold"/>
              </a:rPr>
              <a:t>선점 </a:t>
            </a:r>
            <a:r>
              <a:rPr lang="en-US" altLang="ko-KR">
                <a:latin typeface="CookieRun Bold"/>
                <a:ea typeface="CookieRun Bold"/>
              </a:rPr>
              <a:t>-</a:t>
            </a:r>
            <a:r>
              <a:rPr lang="ko-KR" altLang="en-US">
                <a:latin typeface="CookieRun Bold"/>
                <a:ea typeface="CookieRun Bold"/>
              </a:rPr>
              <a:t> 선점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 dirty="0">
                <a:latin typeface="CookieRun Regular"/>
                <a:ea typeface="CookieRun Regular"/>
              </a:rPr>
              <a:t>ex) </a:t>
            </a:r>
            <a:r>
              <a:rPr lang="ko-KR" altLang="en-US" dirty="0">
                <a:latin typeface="CookieRun Regular"/>
                <a:ea typeface="CookieRun Regular"/>
              </a:rPr>
              <a:t>두 프로세스가 자료를 공유하는 경우</a:t>
            </a:r>
            <a:r>
              <a:rPr lang="en-US" altLang="ko-KR" dirty="0">
                <a:latin typeface="CookieRun Regular"/>
                <a:ea typeface="CookieRun Regular"/>
              </a:rPr>
              <a:t>,</a:t>
            </a:r>
          </a:p>
          <a:p>
            <a:pPr marL="0" indent="0" algn="ctr">
              <a:buNone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sz="2800" dirty="0">
                <a:latin typeface="CookieRun Regular"/>
                <a:ea typeface="CookieRun Regular"/>
              </a:rPr>
              <a:t>한 프로세스가 자료를 갱신하고 있는 동안 </a:t>
            </a:r>
            <a:r>
              <a:rPr lang="ko-KR" altLang="en-US" sz="2800" dirty="0" smtClean="0">
                <a:latin typeface="CookieRun Regular"/>
                <a:ea typeface="CookieRun Regular"/>
              </a:rPr>
              <a:t>선점되어</a:t>
            </a:r>
            <a:endParaRPr lang="en-US" altLang="ko-KR" sz="2800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sz="2800" dirty="0" smtClean="0">
                <a:latin typeface="CookieRun Regular"/>
                <a:ea typeface="CookieRun Regular"/>
              </a:rPr>
              <a:t> </a:t>
            </a:r>
            <a:endParaRPr lang="ko-KR" altLang="en-US" sz="2800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sz="2800" dirty="0">
                <a:latin typeface="CookieRun Regular"/>
                <a:ea typeface="CookieRun Regular"/>
              </a:rPr>
              <a:t>두 번째 프로세스가 실행 가능한 상태가 될 수 있음</a:t>
            </a:r>
          </a:p>
          <a:p>
            <a:pPr marL="0" indent="0" algn="ctr">
              <a:buNone/>
              <a:defRPr/>
            </a:pPr>
            <a:endParaRPr lang="ko-KR" altLang="en-US" sz="2800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sz="2800" dirty="0">
                <a:latin typeface="CookieRun Regular"/>
                <a:ea typeface="CookieRun Regular"/>
              </a:rPr>
              <a:t>This! 2</a:t>
            </a:r>
            <a:r>
              <a:rPr lang="ko-KR" altLang="en-US" sz="2800" dirty="0">
                <a:latin typeface="CookieRun Regular"/>
                <a:ea typeface="CookieRun Regular"/>
              </a:rPr>
              <a:t>가 데이터를 읽으려고 할 때</a:t>
            </a:r>
            <a:r>
              <a:rPr lang="en-US" altLang="ko-KR" sz="2800" dirty="0">
                <a:latin typeface="CookieRun Regular"/>
                <a:ea typeface="CookieRun Regular"/>
              </a:rPr>
              <a:t>,</a:t>
            </a:r>
            <a:r>
              <a:rPr lang="ko-KR" altLang="en-US" sz="2800" dirty="0">
                <a:latin typeface="CookieRun Regular"/>
                <a:ea typeface="CookieRun Regular"/>
              </a:rPr>
              <a:t> 데이터의 일관성은 이미 깨짐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Bold"/>
                <a:ea typeface="CookieRun Bold"/>
              </a:rPr>
              <a:t>비선점 </a:t>
            </a:r>
            <a:r>
              <a:rPr lang="en-US" altLang="ko-KR">
                <a:latin typeface="CookieRun Bold"/>
                <a:ea typeface="CookieRun Bold"/>
              </a:rPr>
              <a:t>vs </a:t>
            </a:r>
            <a:r>
              <a:rPr lang="ko-KR" altLang="en-US">
                <a:latin typeface="CookieRun Bold"/>
                <a:ea typeface="CookieRun Bold"/>
              </a:rPr>
              <a:t>선점 </a:t>
            </a:r>
            <a:r>
              <a:rPr lang="en-US" altLang="ko-KR">
                <a:latin typeface="CookieRun Bold"/>
                <a:ea typeface="CookieRun Bold"/>
              </a:rPr>
              <a:t>-</a:t>
            </a:r>
            <a:r>
              <a:rPr lang="ko-KR" altLang="en-US">
                <a:latin typeface="CookieRun Bold"/>
                <a:ea typeface="CookieRun Bold"/>
              </a:rPr>
              <a:t> 선점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 dirty="0">
                <a:latin typeface="CookieRun Regular"/>
                <a:ea typeface="CookieRun Regular"/>
              </a:rPr>
              <a:t>OS</a:t>
            </a:r>
            <a:r>
              <a:rPr lang="ko-KR" altLang="en-US" dirty="0">
                <a:latin typeface="CookieRun Regular"/>
                <a:ea typeface="CookieRun Regular"/>
              </a:rPr>
              <a:t> </a:t>
            </a:r>
            <a:r>
              <a:rPr lang="en-US" altLang="ko-KR" dirty="0">
                <a:latin typeface="CookieRun Regular"/>
                <a:ea typeface="CookieRun Regular"/>
              </a:rPr>
              <a:t>Kernel</a:t>
            </a:r>
            <a:r>
              <a:rPr lang="ko-KR" altLang="en-US" dirty="0">
                <a:latin typeface="CookieRun Regular"/>
                <a:ea typeface="CookieRun Regular"/>
              </a:rPr>
              <a:t>도 </a:t>
            </a:r>
            <a:r>
              <a:rPr lang="ko-KR" altLang="en-US" dirty="0" err="1">
                <a:latin typeface="CookieRun Regular"/>
                <a:ea typeface="CookieRun Regular"/>
              </a:rPr>
              <a:t>비선점</a:t>
            </a:r>
            <a:r>
              <a:rPr lang="en-US" altLang="ko-KR" dirty="0">
                <a:latin typeface="CookieRun Regular"/>
                <a:ea typeface="CookieRun Regular"/>
              </a:rPr>
              <a:t> or</a:t>
            </a:r>
            <a:r>
              <a:rPr lang="ko-KR" altLang="en-US" dirty="0">
                <a:latin typeface="CookieRun Regular"/>
                <a:ea typeface="CookieRun Regular"/>
              </a:rPr>
              <a:t> 선점 방식으로 설계될 수 있음 </a:t>
            </a:r>
          </a:p>
          <a:p>
            <a:pPr marL="0" indent="0" algn="ctr">
              <a:buNone/>
              <a:defRPr/>
            </a:pPr>
            <a:endParaRPr lang="ko-KR" altLang="en-US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dirty="0" err="1">
                <a:latin typeface="CookieRun Regular"/>
                <a:ea typeface="CookieRun Regular"/>
              </a:rPr>
              <a:t>선점형</a:t>
            </a:r>
            <a:r>
              <a:rPr lang="ko-KR" altLang="en-US" dirty="0">
                <a:latin typeface="CookieRun Regular"/>
                <a:ea typeface="CookieRun Regular"/>
              </a:rPr>
              <a:t> </a:t>
            </a:r>
            <a:r>
              <a:rPr lang="ko-KR" altLang="en-US" dirty="0" err="1">
                <a:latin typeface="CookieRun Regular"/>
                <a:ea typeface="CookieRun Regular"/>
              </a:rPr>
              <a:t>커널에는</a:t>
            </a:r>
            <a:r>
              <a:rPr lang="ko-KR" altLang="en-US" dirty="0">
                <a:latin typeface="CookieRun Regular"/>
                <a:ea typeface="CookieRun Regular"/>
              </a:rPr>
              <a:t> 공유 </a:t>
            </a:r>
            <a:r>
              <a:rPr lang="ko-KR" altLang="en-US" dirty="0" err="1">
                <a:latin typeface="CookieRun Regular"/>
                <a:ea typeface="CookieRun Regular"/>
              </a:rPr>
              <a:t>커널</a:t>
            </a:r>
            <a:r>
              <a:rPr lang="ko-KR" altLang="en-US" dirty="0">
                <a:latin typeface="CookieRun Regular"/>
                <a:ea typeface="CookieRun Regular"/>
              </a:rPr>
              <a:t> 데이터 구조에 액세스할 때 </a:t>
            </a: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dirty="0">
                <a:latin typeface="CookieRun Regular"/>
                <a:ea typeface="CookieRun Regular"/>
              </a:rPr>
              <a:t>경쟁 조건 방지하기 </a:t>
            </a:r>
            <a:r>
              <a:rPr lang="ko-KR" altLang="en-US" dirty="0" smtClean="0">
                <a:latin typeface="CookieRun Regular"/>
                <a:ea typeface="CookieRun Regular"/>
              </a:rPr>
              <a:t>위해</a:t>
            </a: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 err="1">
                <a:latin typeface="CookieRun Regular"/>
                <a:ea typeface="CookieRun Regular"/>
              </a:rPr>
              <a:t>mutex</a:t>
            </a:r>
            <a:r>
              <a:rPr lang="en-US" altLang="ko-KR" dirty="0">
                <a:latin typeface="CookieRun Regular"/>
                <a:ea typeface="CookieRun Regular"/>
              </a:rPr>
              <a:t> </a:t>
            </a:r>
            <a:r>
              <a:rPr lang="ko-KR" altLang="en-US" dirty="0" err="1">
                <a:latin typeface="CookieRun Regular"/>
                <a:ea typeface="CookieRun Regular"/>
              </a:rPr>
              <a:t>락과</a:t>
            </a:r>
            <a:r>
              <a:rPr lang="ko-KR" altLang="en-US" dirty="0">
                <a:latin typeface="CookieRun Regular"/>
                <a:ea typeface="CookieRun Regular"/>
              </a:rPr>
              <a:t> 같은 기법 필요 </a:t>
            </a:r>
          </a:p>
          <a:p>
            <a:pPr marL="0" indent="0" algn="ctr">
              <a:buNone/>
              <a:defRPr/>
            </a:pPr>
            <a:endParaRPr lang="ko-KR" altLang="en-US" dirty="0">
              <a:latin typeface="CookieRun Regular"/>
              <a:ea typeface="CookieRun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Bold"/>
                <a:ea typeface="CookieRun Bold"/>
              </a:rPr>
              <a:t>비선점 </a:t>
            </a:r>
            <a:r>
              <a:rPr lang="en-US" altLang="ko-KR">
                <a:latin typeface="CookieRun Bold"/>
                <a:ea typeface="CookieRun Bold"/>
              </a:rPr>
              <a:t>vs </a:t>
            </a:r>
            <a:r>
              <a:rPr lang="ko-KR" altLang="en-US">
                <a:latin typeface="CookieRun Bold"/>
                <a:ea typeface="CookieRun Bold"/>
              </a:rPr>
              <a:t>선점 </a:t>
            </a:r>
            <a:r>
              <a:rPr lang="en-US" altLang="ko-KR">
                <a:latin typeface="CookieRun Bold"/>
                <a:ea typeface="CookieRun Bold"/>
              </a:rPr>
              <a:t>-</a:t>
            </a:r>
            <a:r>
              <a:rPr lang="ko-KR" altLang="en-US">
                <a:latin typeface="CookieRun Bold"/>
                <a:ea typeface="CookieRun Bold"/>
              </a:rPr>
              <a:t> 선점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interrupt - </a:t>
            </a:r>
            <a:r>
              <a:rPr lang="ko-KR" altLang="en-US">
                <a:latin typeface="CookieRun Regular"/>
                <a:ea typeface="CookieRun Regular"/>
              </a:rPr>
              <a:t>어느 시점에서건 일어날 수 있고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커널에 의해서 항상 무시될 수는 없음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인터럽트에 의해 영향을 받는 코드 부분은 반드시 동시 사용으로부터 보호되어야 함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OS</a:t>
            </a:r>
            <a:r>
              <a:rPr lang="ko-KR" altLang="en-US">
                <a:latin typeface="CookieRun Regular"/>
                <a:ea typeface="CookieRun Regular"/>
              </a:rPr>
              <a:t>는 거의 항상 인터럽트를 받아들일 필요가 있음 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(</a:t>
            </a:r>
            <a:r>
              <a:rPr lang="ko-KR" altLang="en-US">
                <a:latin typeface="CookieRun Regular"/>
                <a:ea typeface="CookieRun Regular"/>
              </a:rPr>
              <a:t>입력을 잃어버리거나 </a:t>
            </a:r>
            <a:r>
              <a:rPr lang="en-US" altLang="ko-KR">
                <a:latin typeface="CookieRun Regular"/>
                <a:ea typeface="CookieRun Regular"/>
              </a:rPr>
              <a:t>or </a:t>
            </a:r>
            <a:r>
              <a:rPr lang="ko-KR" altLang="en-US">
                <a:latin typeface="CookieRun Regular"/>
                <a:ea typeface="CookieRun Regular"/>
              </a:rPr>
              <a:t>출력이 겹쳐서 쓰일 수 있음</a:t>
            </a:r>
            <a:r>
              <a:rPr lang="en-US" altLang="ko-KR">
                <a:latin typeface="CookieRun Regular"/>
                <a:ea typeface="CookieRun Regular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Bold"/>
                <a:ea typeface="CookieRun Bold"/>
              </a:rPr>
              <a:t>비선점 </a:t>
            </a:r>
            <a:r>
              <a:rPr lang="en-US" altLang="ko-KR">
                <a:latin typeface="CookieRun Bold"/>
                <a:ea typeface="CookieRun Bold"/>
              </a:rPr>
              <a:t>vs </a:t>
            </a:r>
            <a:r>
              <a:rPr lang="ko-KR" altLang="en-US">
                <a:latin typeface="CookieRun Bold"/>
                <a:ea typeface="CookieRun Bold"/>
              </a:rPr>
              <a:t>선점 </a:t>
            </a:r>
            <a:r>
              <a:rPr lang="en-US" altLang="ko-KR">
                <a:latin typeface="CookieRun Bold"/>
                <a:ea typeface="CookieRun Bold"/>
              </a:rPr>
              <a:t>-</a:t>
            </a:r>
            <a:r>
              <a:rPr lang="ko-KR" altLang="en-US">
                <a:latin typeface="CookieRun Bold"/>
                <a:ea typeface="CookieRun Bold"/>
              </a:rPr>
              <a:t> 선점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OS</a:t>
            </a:r>
            <a:r>
              <a:rPr lang="ko-KR" altLang="en-US">
                <a:latin typeface="CookieRun Regular"/>
                <a:ea typeface="CookieRun Regular"/>
              </a:rPr>
              <a:t>는 거의 항상 인터럽트를 받아들일 필요가 있음 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(</a:t>
            </a:r>
            <a:r>
              <a:rPr lang="ko-KR" altLang="en-US">
                <a:latin typeface="CookieRun Regular"/>
                <a:ea typeface="CookieRun Regular"/>
              </a:rPr>
              <a:t>입력을 잃어버리거나 </a:t>
            </a:r>
            <a:r>
              <a:rPr lang="en-US" altLang="ko-KR">
                <a:latin typeface="CookieRun Regular"/>
                <a:ea typeface="CookieRun Regular"/>
              </a:rPr>
              <a:t>or </a:t>
            </a:r>
            <a:r>
              <a:rPr lang="ko-KR" altLang="en-US">
                <a:latin typeface="CookieRun Regular"/>
                <a:ea typeface="CookieRun Regular"/>
              </a:rPr>
              <a:t>출력이 겹쳐서 쓰일 수 있음</a:t>
            </a:r>
            <a:r>
              <a:rPr lang="en-US" altLang="ko-KR">
                <a:latin typeface="CookieRun Regular"/>
                <a:ea typeface="CookieRun Regular"/>
              </a:rPr>
              <a:t>)</a:t>
            </a:r>
          </a:p>
          <a:p>
            <a:pPr marL="0" indent="0" algn="ctr">
              <a:buNone/>
              <a:defRPr/>
            </a:pP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이러한 코드는 </a:t>
            </a:r>
            <a:r>
              <a:rPr lang="en-US" altLang="ko-KR">
                <a:latin typeface="CookieRun Regular"/>
                <a:ea typeface="CookieRun Regular"/>
              </a:rPr>
              <a:t>Many Processes</a:t>
            </a:r>
            <a:r>
              <a:rPr lang="ko-KR" altLang="en-US">
                <a:latin typeface="CookieRun Regular"/>
                <a:ea typeface="CookieRun Regular"/>
              </a:rPr>
              <a:t>들이 병행으로 접근할 수 없도록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그 진입점에서 인터럽트를 불능화 </a:t>
            </a:r>
            <a:r>
              <a:rPr lang="en-US" altLang="ko-KR">
                <a:latin typeface="CookieRun Regular"/>
                <a:ea typeface="CookieRun Regular"/>
              </a:rPr>
              <a:t>&amp;</a:t>
            </a:r>
            <a:r>
              <a:rPr lang="ko-KR" altLang="en-US">
                <a:latin typeface="CookieRun Regular"/>
                <a:ea typeface="CookieRun Regular"/>
              </a:rPr>
              <a:t> 출구에서 인터럽트를 다시 가능화함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Dispatcher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</p:txBody>
      </p:sp>
      <p:sp>
        <p:nvSpPr>
          <p:cNvPr id="4" name="부제목 2"/>
          <p:cNvSpPr/>
          <p:nvPr/>
        </p:nvSpPr>
        <p:spPr>
          <a:xfrm>
            <a:off x="761999" y="17526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- CPU</a:t>
            </a:r>
            <a:r>
              <a:rPr kumimoji="0" lang="ko-KR" altLang="en-US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 코어의 제어를 </a:t>
            </a:r>
            <a:r>
              <a:rPr kumimoji="0" lang="en-US" altLang="ko-KR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CPU</a:t>
            </a:r>
            <a:r>
              <a:rPr kumimoji="0" lang="ko-KR" altLang="en-US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 스케줄러가 선택한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프로세스에 주는 모듈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3200" b="0" i="0" u="none" strike="noStrike" kern="1200" cap="none" spc="0" normalizeH="0" baseline="0">
              <a:solidFill>
                <a:schemeClr val="tx1"/>
              </a:solidFill>
              <a:latin typeface="CookieRun Regular"/>
              <a:ea typeface="CookieRun Regular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1.</a:t>
            </a:r>
            <a:r>
              <a:rPr kumimoji="0" lang="ko-KR" altLang="en-US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 한 프로세스에서 다른 프로세스로 </a:t>
            </a:r>
            <a:r>
              <a:rPr kumimoji="0" lang="en-US" altLang="ko-KR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Context Switch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3200" b="0" i="0" u="none" strike="noStrike" kern="1200" cap="none" spc="0" normalizeH="0" baseline="0">
              <a:solidFill>
                <a:schemeClr val="tx1"/>
              </a:solidFill>
              <a:latin typeface="CookieRun Regular"/>
              <a:ea typeface="CookieRun Regular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2. User Mode</a:t>
            </a:r>
            <a:r>
              <a:rPr kumimoji="0" lang="ko-KR" altLang="en-US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로 전환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3200" b="0" i="0" u="none" strike="noStrike" kern="1200" cap="none" spc="0" normalizeH="0" baseline="0">
              <a:solidFill>
                <a:schemeClr val="tx1"/>
              </a:solidFill>
              <a:latin typeface="CookieRun Regular"/>
              <a:ea typeface="CookieRun Regular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3.</a:t>
            </a:r>
            <a:r>
              <a:rPr kumimoji="0" lang="ko-KR" altLang="en-US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 프로그램을 다시 시작하기 위해 사용자 프로그램의 적절한 위치로 </a:t>
            </a:r>
            <a:r>
              <a:rPr kumimoji="0" lang="en-US" altLang="ko-KR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JUMP</a:t>
            </a:r>
            <a:r>
              <a:rPr kumimoji="0" lang="ko-KR" altLang="en-US" sz="32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하는 일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Context Switch?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6096000" y="1408584"/>
            <a:ext cx="5486397" cy="2020415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ko-KR" altLang="en-US" sz="2500">
                <a:latin typeface="CookieRun Regular"/>
                <a:ea typeface="CookieRun Regular"/>
              </a:rPr>
              <a:t>모든 </a:t>
            </a:r>
            <a:r>
              <a:rPr lang="en-US" altLang="ko-KR" sz="2500">
                <a:latin typeface="CookieRun Regular"/>
                <a:ea typeface="CookieRun Regular"/>
              </a:rPr>
              <a:t>Process</a:t>
            </a:r>
            <a:r>
              <a:rPr lang="ko-KR" altLang="en-US" sz="2500">
                <a:latin typeface="CookieRun Regular"/>
                <a:ea typeface="CookieRun Regular"/>
              </a:rPr>
              <a:t>에서 </a:t>
            </a:r>
            <a:r>
              <a:rPr lang="en-US" altLang="ko-KR" sz="2500">
                <a:latin typeface="CookieRun Regular"/>
                <a:ea typeface="CookieRun Regular"/>
              </a:rPr>
              <a:t>Context Switch</a:t>
            </a:r>
            <a:r>
              <a:rPr lang="ko-KR" altLang="en-US" sz="2500">
                <a:latin typeface="CookieRun Regular"/>
                <a:ea typeface="CookieRun Regular"/>
              </a:rPr>
              <a:t>가 발생할 경우 </a:t>
            </a:r>
            <a:r>
              <a:rPr lang="en-US" altLang="ko-KR" sz="2500">
                <a:latin typeface="CookieRun Regular"/>
                <a:ea typeface="CookieRun Regular"/>
              </a:rPr>
              <a:t>Dispatcher</a:t>
            </a:r>
            <a:r>
              <a:rPr lang="ko-KR" altLang="en-US" sz="2500">
                <a:latin typeface="CookieRun Regular"/>
                <a:ea typeface="CookieRun Regular"/>
              </a:rPr>
              <a:t>가 호출됨</a:t>
            </a:r>
          </a:p>
          <a:p>
            <a:pPr marL="0" indent="0" algn="ctr">
              <a:buNone/>
              <a:defRPr/>
            </a:pPr>
            <a:endParaRPr lang="ko-KR" altLang="en-US" sz="250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sz="2500">
                <a:latin typeface="CookieRun Regular"/>
                <a:ea typeface="CookieRun Regular"/>
              </a:rPr>
              <a:t>=&gt;</a:t>
            </a:r>
            <a:r>
              <a:rPr lang="ko-KR" altLang="en-US" sz="2500">
                <a:latin typeface="CookieRun Regular"/>
                <a:ea typeface="CookieRun Regular"/>
              </a:rPr>
              <a:t> 최고로 빨리 수행되어야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1999" y="1982709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21842" y="1982709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7" name="아래로 구부러진 화살표 6"/>
          <p:cNvSpPr/>
          <p:nvPr/>
        </p:nvSpPr>
        <p:spPr>
          <a:xfrm>
            <a:off x="1486277" y="1187529"/>
            <a:ext cx="2559843" cy="7951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부제목 2"/>
          <p:cNvSpPr/>
          <p:nvPr/>
        </p:nvSpPr>
        <p:spPr>
          <a:xfrm>
            <a:off x="8561382" y="3429000"/>
            <a:ext cx="3358355" cy="311110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모든 </a:t>
            </a:r>
            <a:r>
              <a:rPr kumimoji="0" lang="en-US" altLang="ko-KR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Process</a:t>
            </a: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에서 </a:t>
            </a:r>
            <a:r>
              <a:rPr kumimoji="0" lang="en-US" altLang="ko-KR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Context Switch</a:t>
            </a: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가 발생할 경우 </a:t>
            </a:r>
            <a:r>
              <a:rPr kumimoji="0" lang="en-US" altLang="ko-KR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Dispatcher</a:t>
            </a: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가 호출됨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CookieRun Regular"/>
              <a:ea typeface="CookieRun Regular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=&gt;</a:t>
            </a: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CookieRun Regular"/>
                <a:ea typeface="CookieRun Regular"/>
              </a:rPr>
              <a:t> 최고로 빨리 수행되어야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61999" y="4599628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64354" y="4599628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66198" y="4599628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PCB-1</a:t>
            </a:r>
            <a:r>
              <a:rPr lang="ko-KR" altLang="en-US">
                <a:latin typeface="CookieRun Regular"/>
                <a:ea typeface="CookieRun Regular"/>
              </a:rPr>
              <a:t>에 </a:t>
            </a:r>
          </a:p>
          <a:p>
            <a:pPr algn="ctr">
              <a:defRPr/>
            </a:pPr>
            <a:r>
              <a:rPr lang="ko-KR" altLang="en-US">
                <a:latin typeface="CookieRun Regular"/>
                <a:ea typeface="CookieRun Regular"/>
              </a:rPr>
              <a:t>상태 저장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99842" y="4599628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PCB-2</a:t>
            </a:r>
          </a:p>
          <a:p>
            <a:pPr algn="ctr">
              <a:defRPr/>
            </a:pPr>
            <a:r>
              <a:rPr lang="ko-KR" altLang="en-US">
                <a:latin typeface="CookieRun Regular"/>
                <a:ea typeface="CookieRun Regular"/>
              </a:rPr>
              <a:t>상태 복원</a:t>
            </a:r>
          </a:p>
        </p:txBody>
      </p:sp>
      <p:sp>
        <p:nvSpPr>
          <p:cNvPr id="13" name="아래로 구부러진 화살표 12"/>
          <p:cNvSpPr/>
          <p:nvPr/>
        </p:nvSpPr>
        <p:spPr>
          <a:xfrm>
            <a:off x="1486276" y="3804448"/>
            <a:ext cx="2004199" cy="7951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" name="위로 구부러진 화살표 13"/>
          <p:cNvSpPr/>
          <p:nvPr/>
        </p:nvSpPr>
        <p:spPr>
          <a:xfrm>
            <a:off x="3490476" y="5824864"/>
            <a:ext cx="2033644" cy="1033136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아래로 구부러진 화살표 14"/>
          <p:cNvSpPr/>
          <p:nvPr/>
        </p:nvSpPr>
        <p:spPr>
          <a:xfrm>
            <a:off x="5484433" y="3804448"/>
            <a:ext cx="2004199" cy="7951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488361" y="3538140"/>
            <a:ext cx="3996499" cy="19843"/>
          </a:xfrm>
          <a:prstGeom prst="line">
            <a:avLst/>
          </a:prstGeom>
          <a:ln w="88900">
            <a:solidFill>
              <a:schemeClr val="accent1">
                <a:satMod val="10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21842" y="3696890"/>
            <a:ext cx="2202278" cy="35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CookieRun Regular"/>
                <a:ea typeface="CookieRun Regular"/>
              </a:rPr>
              <a:t>Dispatch Latency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Context Switch</a:t>
            </a:r>
            <a:r>
              <a:rPr lang="ko-KR" altLang="en-US">
                <a:latin typeface="CookieRun Bold"/>
                <a:ea typeface="CookieRun Bold"/>
              </a:rPr>
              <a:t>는 얼마나 자주 발생</a:t>
            </a:r>
            <a:r>
              <a:rPr lang="en-US" altLang="ko-KR">
                <a:latin typeface="CookieRun Bold"/>
                <a:ea typeface="CookieRun Bold"/>
              </a:rPr>
              <a:t>?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259099" y="3054861"/>
            <a:ext cx="11659012" cy="351393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Linux</a:t>
            </a:r>
            <a:r>
              <a:rPr lang="ko-KR" altLang="en-US">
                <a:latin typeface="CookieRun Regular"/>
                <a:ea typeface="CookieRun Regular"/>
              </a:rPr>
              <a:t>의 </a:t>
            </a:r>
            <a:r>
              <a:rPr lang="en-US" altLang="ko-KR">
                <a:latin typeface="CookieRun Regular"/>
                <a:ea typeface="CookieRun Regular"/>
              </a:rPr>
              <a:t>vmstat</a:t>
            </a:r>
            <a:r>
              <a:rPr lang="ko-KR" altLang="en-US">
                <a:latin typeface="CookieRun Regular"/>
                <a:ea typeface="CookieRun Regular"/>
              </a:rPr>
              <a:t> 명령어로 알 수 있음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system</a:t>
            </a:r>
            <a:r>
              <a:rPr lang="ko-KR" altLang="en-US">
                <a:latin typeface="CookieRun Regular"/>
                <a:ea typeface="CookieRun Regular"/>
              </a:rPr>
              <a:t>의 </a:t>
            </a:r>
            <a:r>
              <a:rPr lang="en-US" altLang="ko-KR">
                <a:latin typeface="CookieRun Regular"/>
                <a:ea typeface="CookieRun Regular"/>
              </a:rPr>
              <a:t>cs</a:t>
            </a:r>
            <a:r>
              <a:rPr lang="ko-KR" altLang="en-US">
                <a:latin typeface="CookieRun Regular"/>
                <a:ea typeface="CookieRun Regular"/>
              </a:rPr>
              <a:t> 항목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-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  <a:r>
              <a:rPr lang="en-US" altLang="ko-KR">
                <a:latin typeface="CookieRun Regular"/>
                <a:ea typeface="CookieRun Regular"/>
              </a:rPr>
              <a:t>46 : </a:t>
            </a:r>
            <a:r>
              <a:rPr lang="ko-KR" altLang="en-US">
                <a:latin typeface="CookieRun Regular"/>
                <a:ea typeface="CookieRun Regular"/>
              </a:rPr>
              <a:t>시스템 부팅 이후 </a:t>
            </a:r>
            <a:r>
              <a:rPr lang="en-US" altLang="ko-KR">
                <a:latin typeface="CookieRun Regular"/>
                <a:ea typeface="CookieRun Regular"/>
              </a:rPr>
              <a:t>1</a:t>
            </a:r>
            <a:r>
              <a:rPr lang="ko-KR" altLang="en-US">
                <a:latin typeface="CookieRun Regular"/>
                <a:ea typeface="CookieRun Regular"/>
              </a:rPr>
              <a:t>초 단위의 평균 </a:t>
            </a:r>
            <a:r>
              <a:rPr lang="en-US" altLang="ko-KR">
                <a:latin typeface="CookieRun Regular"/>
                <a:ea typeface="CookieRun Regular"/>
              </a:rPr>
              <a:t>Context Switch</a:t>
            </a:r>
            <a:r>
              <a:rPr lang="ko-KR" altLang="en-US">
                <a:latin typeface="CookieRun Regular"/>
                <a:ea typeface="CookieRun Regular"/>
              </a:rPr>
              <a:t> 횟수</a:t>
            </a:r>
          </a:p>
          <a:p>
            <a:pPr marL="0" indent="0" algn="ctr">
              <a:buNone/>
              <a:defRPr/>
            </a:pP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- </a:t>
            </a:r>
            <a:r>
              <a:rPr lang="ko-KR" altLang="en-US">
                <a:latin typeface="CookieRun Regular"/>
                <a:ea typeface="CookieRun Regular"/>
              </a:rPr>
              <a:t>직전 </a:t>
            </a:r>
            <a:r>
              <a:rPr lang="en-US" altLang="ko-KR">
                <a:latin typeface="CookieRun Regular"/>
                <a:ea typeface="CookieRun Regular"/>
              </a:rPr>
              <a:t>1</a:t>
            </a:r>
            <a:r>
              <a:rPr lang="ko-KR" altLang="en-US">
                <a:latin typeface="CookieRun Regular"/>
                <a:ea typeface="CookieRun Regular"/>
              </a:rPr>
              <a:t>초 동안 </a:t>
            </a:r>
            <a:r>
              <a:rPr lang="en-US" altLang="ko-KR">
                <a:latin typeface="CookieRun Regular"/>
                <a:ea typeface="CookieRun Regular"/>
              </a:rPr>
              <a:t>384</a:t>
            </a:r>
            <a:r>
              <a:rPr lang="ko-KR" altLang="en-US">
                <a:latin typeface="CookieRun Regular"/>
                <a:ea typeface="CookieRun Regular"/>
              </a:rPr>
              <a:t>번의 </a:t>
            </a:r>
            <a:r>
              <a:rPr lang="en-US" altLang="ko-KR">
                <a:latin typeface="CookieRun Regular"/>
                <a:ea typeface="CookieRun Regular"/>
              </a:rPr>
              <a:t>Context Switch,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그 이전 </a:t>
            </a:r>
            <a:r>
              <a:rPr lang="en-US" altLang="ko-KR">
                <a:latin typeface="CookieRun Regular"/>
                <a:ea typeface="CookieRun Regular"/>
              </a:rPr>
              <a:t>1</a:t>
            </a:r>
            <a:r>
              <a:rPr lang="ko-KR" altLang="en-US">
                <a:latin typeface="CookieRun Regular"/>
                <a:ea typeface="CookieRun Regular"/>
              </a:rPr>
              <a:t>초 동안 </a:t>
            </a:r>
            <a:r>
              <a:rPr lang="en-US" altLang="ko-KR">
                <a:latin typeface="CookieRun Regular"/>
                <a:ea typeface="CookieRun Regular"/>
              </a:rPr>
              <a:t>339</a:t>
            </a:r>
            <a:r>
              <a:rPr lang="ko-KR" altLang="en-US">
                <a:latin typeface="CookieRun Regular"/>
                <a:ea typeface="CookieRun Regular"/>
              </a:rPr>
              <a:t>번의 </a:t>
            </a:r>
            <a:r>
              <a:rPr lang="en-US" altLang="ko-KR">
                <a:latin typeface="CookieRun Regular"/>
                <a:ea typeface="CookieRun Regular"/>
              </a:rPr>
              <a:t>Context Switch</a:t>
            </a:r>
            <a:r>
              <a:rPr lang="ko-KR" altLang="en-US">
                <a:latin typeface="CookieRun Regular"/>
                <a:ea typeface="CookieRun Regular"/>
              </a:rPr>
              <a:t>가 이루어졌음  </a:t>
            </a:r>
          </a:p>
        </p:txBody>
      </p:sp>
      <p:sp>
        <p:nvSpPr>
          <p:cNvPr id="4" name="부제목 2"/>
          <p:cNvSpPr/>
          <p:nvPr/>
        </p:nvSpPr>
        <p:spPr>
          <a:xfrm>
            <a:off x="761999" y="17526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3200" b="0" i="0" u="none" strike="noStrike" kern="1200" cap="none" spc="0" normalizeH="0" baseline="0">
              <a:solidFill>
                <a:schemeClr val="tx1"/>
              </a:solidFill>
              <a:latin typeface="CookieRun Regular"/>
              <a:ea typeface="CookieRun Regula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9616" y="1296193"/>
            <a:ext cx="8952766" cy="1639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65218" y="1752599"/>
            <a:ext cx="1081485" cy="1183199"/>
          </a:xfrm>
          <a:prstGeom prst="rect">
            <a:avLst/>
          </a:prstGeom>
          <a:solidFill>
            <a:schemeClr val="lt1">
              <a:alpha val="0"/>
            </a:schemeClr>
          </a:solidFill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Context Switch</a:t>
            </a:r>
            <a:r>
              <a:rPr lang="ko-KR" altLang="en-US">
                <a:latin typeface="CookieRun Bold"/>
                <a:ea typeface="CookieRun Bold"/>
              </a:rPr>
              <a:t>는 얼마나 자주 발생</a:t>
            </a:r>
            <a:r>
              <a:rPr lang="en-US" altLang="ko-KR">
                <a:latin typeface="CookieRun Bold"/>
                <a:ea typeface="CookieRun Bold"/>
              </a:rPr>
              <a:t>?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266494" y="3429000"/>
            <a:ext cx="11659012" cy="325596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  <a:defRPr/>
            </a:pPr>
            <a:r>
              <a:rPr lang="ko-KR" altLang="en-US" sz="2500">
                <a:latin typeface="CookieRun Regular"/>
                <a:ea typeface="CookieRun Regular"/>
              </a:rPr>
              <a:t>자발적 </a:t>
            </a:r>
            <a:r>
              <a:rPr lang="en-US" altLang="ko-KR" sz="2500">
                <a:latin typeface="CookieRun Regular"/>
                <a:ea typeface="CookieRun Regular"/>
              </a:rPr>
              <a:t>vs </a:t>
            </a:r>
            <a:r>
              <a:rPr lang="ko-KR" altLang="en-US" sz="2500">
                <a:latin typeface="CookieRun Regular"/>
                <a:ea typeface="CookieRun Regular"/>
              </a:rPr>
              <a:t>비자발적</a:t>
            </a:r>
          </a:p>
          <a:p>
            <a:pPr marL="0" indent="0" algn="ctr">
              <a:buNone/>
              <a:defRPr/>
            </a:pPr>
            <a:endParaRPr lang="ko-KR" altLang="en-US" sz="250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sz="2500">
                <a:latin typeface="CookieRun Regular"/>
                <a:ea typeface="CookieRun Regular"/>
              </a:rPr>
              <a:t>-</a:t>
            </a:r>
            <a:r>
              <a:rPr lang="ko-KR" altLang="en-US" sz="2500">
                <a:latin typeface="CookieRun Regular"/>
                <a:ea typeface="CookieRun Regular"/>
              </a:rPr>
              <a:t> </a:t>
            </a:r>
            <a:r>
              <a:rPr lang="en-US" altLang="ko-KR" sz="2500">
                <a:latin typeface="CookieRun Regular"/>
                <a:ea typeface="CookieRun Regular"/>
              </a:rPr>
              <a:t>Voluntary : </a:t>
            </a:r>
            <a:r>
              <a:rPr lang="ko-KR" altLang="en-US" sz="2500">
                <a:latin typeface="CookieRun Regular"/>
                <a:ea typeface="CookieRun Regular"/>
              </a:rPr>
              <a:t>현재 사용 불가능한 자원</a:t>
            </a:r>
            <a:r>
              <a:rPr lang="en-US" altLang="ko-KR" sz="2500">
                <a:latin typeface="CookieRun Regular"/>
                <a:ea typeface="CookieRun Regular"/>
              </a:rPr>
              <a:t>(ex - I/O</a:t>
            </a:r>
            <a:r>
              <a:rPr lang="ko-KR" altLang="en-US" sz="2500">
                <a:latin typeface="CookieRun Regular"/>
                <a:ea typeface="CookieRun Regular"/>
              </a:rPr>
              <a:t> 기다리며 봉쇄됨</a:t>
            </a:r>
            <a:r>
              <a:rPr lang="en-US" altLang="ko-KR" sz="2500">
                <a:latin typeface="CookieRun Regular"/>
                <a:ea typeface="CookieRun Regular"/>
              </a:rPr>
              <a:t>)</a:t>
            </a:r>
            <a:r>
              <a:rPr lang="ko-KR" altLang="en-US" sz="2500">
                <a:latin typeface="CookieRun Regular"/>
                <a:ea typeface="CookieRun Regular"/>
              </a:rPr>
              <a:t>을 요청했기</a:t>
            </a:r>
            <a:r>
              <a:rPr lang="en-US" altLang="ko-KR" sz="2500">
                <a:latin typeface="CookieRun Regular"/>
                <a:ea typeface="CookieRun Regular"/>
              </a:rPr>
              <a:t> </a:t>
            </a:r>
            <a:r>
              <a:rPr lang="ko-KR" altLang="en-US" sz="2500">
                <a:latin typeface="CookieRun Regular"/>
                <a:ea typeface="CookieRun Regular"/>
              </a:rPr>
              <a:t>때문 </a:t>
            </a:r>
          </a:p>
          <a:p>
            <a:pPr marL="0" indent="0" algn="ctr">
              <a:buNone/>
              <a:defRPr/>
            </a:pPr>
            <a:r>
              <a:rPr lang="en-US" altLang="ko-KR" sz="2500">
                <a:latin typeface="CookieRun Regular"/>
                <a:ea typeface="CookieRun Regular"/>
              </a:rPr>
              <a:t>-</a:t>
            </a:r>
            <a:r>
              <a:rPr lang="ko-KR" altLang="en-US" sz="2500">
                <a:latin typeface="CookieRun Regular"/>
                <a:ea typeface="CookieRun Regular"/>
              </a:rPr>
              <a:t> 프로세스가 </a:t>
            </a:r>
            <a:r>
              <a:rPr lang="en-US" altLang="ko-KR" sz="2500">
                <a:latin typeface="CookieRun Regular"/>
                <a:ea typeface="CookieRun Regular"/>
              </a:rPr>
              <a:t>CPU </a:t>
            </a:r>
            <a:r>
              <a:rPr lang="ko-KR" altLang="en-US" sz="2500">
                <a:latin typeface="CookieRun Regular"/>
                <a:ea typeface="CookieRun Regular"/>
              </a:rPr>
              <a:t>제어를 포기한 경우 </a:t>
            </a:r>
          </a:p>
          <a:p>
            <a:pPr marL="0" indent="0" algn="ctr">
              <a:buNone/>
              <a:defRPr/>
            </a:pPr>
            <a:endParaRPr lang="ko-KR" altLang="en-US" sz="250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sz="2500">
                <a:latin typeface="CookieRun Regular"/>
                <a:ea typeface="CookieRun Regular"/>
              </a:rPr>
              <a:t>-</a:t>
            </a:r>
            <a:r>
              <a:rPr lang="ko-KR" altLang="en-US" sz="2500">
                <a:latin typeface="CookieRun Regular"/>
                <a:ea typeface="CookieRun Regular"/>
              </a:rPr>
              <a:t> </a:t>
            </a:r>
            <a:r>
              <a:rPr lang="en-US" altLang="ko-KR" sz="2500">
                <a:latin typeface="CookieRun Regular"/>
                <a:ea typeface="CookieRun Regular"/>
              </a:rPr>
              <a:t>NonVoluntary : Time slice</a:t>
            </a:r>
            <a:r>
              <a:rPr lang="ko-KR" altLang="en-US" sz="2500">
                <a:latin typeface="CookieRun Regular"/>
                <a:ea typeface="CookieRun Regular"/>
              </a:rPr>
              <a:t> 만료 </a:t>
            </a:r>
            <a:r>
              <a:rPr lang="en-US" altLang="ko-KR" sz="2500">
                <a:latin typeface="CookieRun Regular"/>
                <a:ea typeface="CookieRun Regular"/>
              </a:rPr>
              <a:t>or </a:t>
            </a:r>
            <a:r>
              <a:rPr lang="ko-KR" altLang="en-US" sz="2500">
                <a:latin typeface="CookieRun Regular"/>
                <a:ea typeface="CookieRun Regular"/>
              </a:rPr>
              <a:t>우선순위가 더 높은 </a:t>
            </a:r>
            <a:r>
              <a:rPr lang="en-US" altLang="ko-KR" sz="2500">
                <a:latin typeface="CookieRun Regular"/>
                <a:ea typeface="CookieRun Regular"/>
              </a:rPr>
              <a:t>Process</a:t>
            </a:r>
            <a:r>
              <a:rPr lang="ko-KR" altLang="en-US" sz="2500">
                <a:latin typeface="CookieRun Regular"/>
                <a:ea typeface="CookieRun Regular"/>
              </a:rPr>
              <a:t>에 의해 선점된 경우</a:t>
            </a:r>
          </a:p>
          <a:p>
            <a:pPr marL="0" indent="0" algn="ctr">
              <a:buNone/>
              <a:defRPr/>
            </a:pPr>
            <a:r>
              <a:rPr lang="en-US" altLang="ko-KR" sz="2500">
                <a:latin typeface="CookieRun Regular"/>
                <a:ea typeface="CookieRun Regular"/>
              </a:rPr>
              <a:t>-</a:t>
            </a:r>
            <a:r>
              <a:rPr lang="ko-KR" altLang="en-US" sz="2500">
                <a:latin typeface="CookieRun Regular"/>
                <a:ea typeface="CookieRun Regular"/>
              </a:rPr>
              <a:t> </a:t>
            </a:r>
            <a:r>
              <a:rPr lang="en-US" altLang="ko-KR" sz="2500">
                <a:latin typeface="CookieRun Regular"/>
                <a:ea typeface="CookieRun Regular"/>
              </a:rPr>
              <a:t>CPU</a:t>
            </a:r>
            <a:r>
              <a:rPr lang="ko-KR" altLang="en-US" sz="2500">
                <a:latin typeface="CookieRun Regular"/>
                <a:ea typeface="CookieRun Regular"/>
              </a:rPr>
              <a:t>를 빼앗겼을 때 발생 </a:t>
            </a:r>
          </a:p>
        </p:txBody>
      </p:sp>
      <p:sp>
        <p:nvSpPr>
          <p:cNvPr id="4" name="부제목 2"/>
          <p:cNvSpPr/>
          <p:nvPr/>
        </p:nvSpPr>
        <p:spPr>
          <a:xfrm>
            <a:off x="761999" y="17526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3200" b="0" i="0" u="none" strike="noStrike" kern="1200" cap="none" spc="0" normalizeH="0" baseline="0">
              <a:solidFill>
                <a:schemeClr val="tx1"/>
              </a:solidFill>
              <a:latin typeface="CookieRun Regular"/>
              <a:ea typeface="CookieRun Regular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1018" y="1417638"/>
            <a:ext cx="8374759" cy="1637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Scheduling Algorithm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159542"/>
          </a:xfrm>
        </p:spPr>
        <p:txBody>
          <a:bodyPr/>
          <a:lstStyle/>
          <a:p>
            <a:pPr algn="ctr">
              <a:defRPr/>
            </a:pPr>
            <a:r>
              <a:rPr lang="en-US" altLang="ko-KR" dirty="0">
                <a:latin typeface="CookieRun Bold"/>
                <a:ea typeface="CookieRun Bold"/>
              </a:rPr>
              <a:t>FCFS - </a:t>
            </a:r>
            <a:r>
              <a:rPr lang="ko-KR" altLang="en-US" dirty="0">
                <a:latin typeface="CookieRun Bold"/>
                <a:ea typeface="CookieRun Bold"/>
              </a:rPr>
              <a:t>선입 선처리 스케줄링</a:t>
            </a:r>
          </a:p>
          <a:p>
            <a:pPr algn="ctr">
              <a:defRPr/>
            </a:pPr>
            <a:r>
              <a:rPr lang="en-US" altLang="ko-KR" dirty="0">
                <a:latin typeface="CookieRun Bold"/>
                <a:ea typeface="CookieRun Bold"/>
              </a:rPr>
              <a:t>SJF - </a:t>
            </a:r>
            <a:r>
              <a:rPr lang="ko-KR" altLang="en-US" dirty="0">
                <a:latin typeface="CookieRun Bold"/>
                <a:ea typeface="CookieRun Bold"/>
              </a:rPr>
              <a:t>최단 작업 우선 스케줄링 </a:t>
            </a:r>
          </a:p>
          <a:p>
            <a:pPr algn="ctr">
              <a:defRPr/>
            </a:pPr>
            <a:r>
              <a:rPr lang="en-US" altLang="ko-KR" dirty="0">
                <a:latin typeface="CookieRun Bold"/>
                <a:ea typeface="CookieRun Bold"/>
              </a:rPr>
              <a:t>RR - </a:t>
            </a:r>
            <a:r>
              <a:rPr lang="ko-KR" altLang="en-US" dirty="0">
                <a:latin typeface="CookieRun Bold"/>
                <a:ea typeface="CookieRun Bold"/>
              </a:rPr>
              <a:t>라운드 로빈 </a:t>
            </a:r>
            <a:r>
              <a:rPr lang="ko-KR" altLang="en-US" dirty="0" smtClean="0">
                <a:latin typeface="CookieRun Bold"/>
                <a:ea typeface="CookieRun Bold"/>
              </a:rPr>
              <a:t>스케줄링</a:t>
            </a:r>
            <a:endParaRPr lang="en-US" altLang="ko-KR" dirty="0" smtClean="0">
              <a:latin typeface="CookieRun Bold"/>
              <a:ea typeface="CookieRun Bold"/>
            </a:endParaRPr>
          </a:p>
          <a:p>
            <a:pPr algn="ctr">
              <a:defRPr/>
            </a:pPr>
            <a:r>
              <a:rPr lang="en-US" altLang="ko-KR" dirty="0" smtClean="0">
                <a:latin typeface="CookieRun Bold"/>
                <a:ea typeface="CookieRun Bold"/>
              </a:rPr>
              <a:t>Priority Scheduling – </a:t>
            </a:r>
            <a:r>
              <a:rPr lang="ko-KR" altLang="en-US" dirty="0" smtClean="0">
                <a:latin typeface="CookieRun Bold"/>
                <a:ea typeface="CookieRun Bold"/>
              </a:rPr>
              <a:t>우선순위 스케줄링</a:t>
            </a:r>
            <a:endParaRPr lang="en-US" altLang="ko-KR" dirty="0">
              <a:latin typeface="CookieRun Bold"/>
              <a:ea typeface="CookieRun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CPU</a:t>
            </a:r>
            <a:r>
              <a:rPr lang="ko-KR" altLang="en-US">
                <a:latin typeface="CookieRun Bold"/>
                <a:ea typeface="CookieRun Bold"/>
              </a:rPr>
              <a:t> 스케줄링 결정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1.</a:t>
            </a:r>
            <a:r>
              <a:rPr lang="ko-KR" altLang="en-US">
                <a:latin typeface="CookieRun Regular"/>
                <a:ea typeface="CookieRun Regular"/>
              </a:rPr>
              <a:t> 한 프로세스가 실행 상태에서 대기 상태로 전환될 때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   </a:t>
            </a:r>
            <a:r>
              <a:rPr lang="en-US" altLang="ko-KR">
                <a:latin typeface="CookieRun Regular"/>
                <a:ea typeface="CookieRun Regular"/>
              </a:rPr>
              <a:t>-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  <a:r>
              <a:rPr lang="en-US" altLang="ko-KR">
                <a:latin typeface="CookieRun Regular"/>
                <a:ea typeface="CookieRun Regular"/>
              </a:rPr>
              <a:t>ex) I/O</a:t>
            </a:r>
            <a:r>
              <a:rPr lang="ko-KR" altLang="en-US">
                <a:latin typeface="CookieRun Regular"/>
                <a:ea typeface="CookieRun Regular"/>
              </a:rPr>
              <a:t> 요청 </a:t>
            </a:r>
            <a:r>
              <a:rPr lang="en-US" altLang="ko-KR">
                <a:latin typeface="CookieRun Regular"/>
                <a:ea typeface="CookieRun Regular"/>
              </a:rPr>
              <a:t>or </a:t>
            </a:r>
            <a:r>
              <a:rPr lang="ko-KR" altLang="en-US">
                <a:latin typeface="CookieRun Regular"/>
                <a:ea typeface="CookieRun Regular"/>
              </a:rPr>
              <a:t>자식 프로세스가 종료되기를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	기다리기 위해 </a:t>
            </a:r>
            <a:r>
              <a:rPr lang="en-US" altLang="ko-KR">
                <a:latin typeface="CookieRun Regular"/>
                <a:ea typeface="CookieRun Regular"/>
              </a:rPr>
              <a:t>wait()</a:t>
            </a:r>
            <a:r>
              <a:rPr lang="ko-KR" altLang="en-US">
                <a:latin typeface="CookieRun Regular"/>
                <a:ea typeface="CookieRun Regular"/>
              </a:rPr>
              <a:t>을</a:t>
            </a:r>
            <a:r>
              <a:rPr lang="en-US" altLang="ko-KR">
                <a:latin typeface="CookieRun Regular"/>
                <a:ea typeface="CookieRun Regular"/>
              </a:rPr>
              <a:t> </a:t>
            </a:r>
            <a:r>
              <a:rPr lang="ko-KR" altLang="en-US">
                <a:latin typeface="CookieRun Regular"/>
                <a:ea typeface="CookieRun Regular"/>
              </a:rPr>
              <a:t>호출할 때 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2.</a:t>
            </a:r>
            <a:r>
              <a:rPr lang="ko-KR" altLang="en-US">
                <a:latin typeface="CookieRun Regular"/>
                <a:ea typeface="CookieRun Regular"/>
              </a:rPr>
              <a:t> 프로세스가 실행 상태에서 준비 완료 상태로 전환될 때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  </a:t>
            </a:r>
            <a:r>
              <a:rPr lang="en-US" altLang="ko-KR">
                <a:latin typeface="CookieRun Regular"/>
                <a:ea typeface="CookieRun Regular"/>
              </a:rPr>
              <a:t> -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  <a:r>
              <a:rPr lang="en-US" altLang="ko-KR">
                <a:latin typeface="CookieRun Regular"/>
                <a:ea typeface="CookieRun Regular"/>
              </a:rPr>
              <a:t>ex) </a:t>
            </a:r>
            <a:r>
              <a:rPr lang="ko-KR" altLang="en-US">
                <a:latin typeface="CookieRun Regular"/>
                <a:ea typeface="CookieRun Regular"/>
              </a:rPr>
              <a:t>인터럽트가 발생할 때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FCFS - First Come, First Serve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593804" y="2610445"/>
            <a:ext cx="7350147" cy="1637109"/>
          </a:xfrm>
        </p:spPr>
        <p:txBody>
          <a:bodyPr/>
          <a:lstStyle/>
          <a:p>
            <a:pPr algn="ctr">
              <a:defRPr/>
            </a:pPr>
            <a:r>
              <a:rPr lang="en-US" altLang="ko-KR">
                <a:latin typeface="CookieRun Bold"/>
                <a:ea typeface="CookieRun Bold"/>
              </a:rPr>
              <a:t>CPU</a:t>
            </a:r>
            <a:r>
              <a:rPr lang="ko-KR" altLang="en-US">
                <a:latin typeface="CookieRun Bold"/>
                <a:ea typeface="CookieRun Bold"/>
              </a:rPr>
              <a:t>를 먼저 요청하는 </a:t>
            </a:r>
            <a:r>
              <a:rPr lang="en-US" altLang="ko-KR">
                <a:latin typeface="CookieRun Bold"/>
                <a:ea typeface="CookieRun Bold"/>
              </a:rPr>
              <a:t>Process</a:t>
            </a:r>
            <a:r>
              <a:rPr lang="ko-KR" altLang="en-US">
                <a:latin typeface="CookieRun Bold"/>
                <a:ea typeface="CookieRun Bold"/>
              </a:rPr>
              <a:t>가 </a:t>
            </a:r>
            <a:r>
              <a:rPr lang="en-US" altLang="ko-KR">
                <a:latin typeface="CookieRun Bold"/>
                <a:ea typeface="CookieRun Bold"/>
              </a:rPr>
              <a:t>CPU</a:t>
            </a:r>
            <a:r>
              <a:rPr lang="ko-KR" altLang="en-US">
                <a:latin typeface="CookieRun Bold"/>
                <a:ea typeface="CookieRun Bold"/>
              </a:rPr>
              <a:t>를 먼저 할당받음</a:t>
            </a:r>
            <a:endParaRPr lang="en-US" altLang="ko-KR">
              <a:latin typeface="CookieRun Bold"/>
              <a:ea typeface="CookieRun Bold"/>
            </a:endParaRPr>
          </a:p>
          <a:p>
            <a:pPr algn="ctr">
              <a:defRPr/>
            </a:pPr>
            <a:r>
              <a:rPr lang="en-US" altLang="ko-KR">
                <a:latin typeface="CookieRun Bold"/>
                <a:ea typeface="CookieRun Bold"/>
              </a:rPr>
              <a:t>Queue</a:t>
            </a:r>
            <a:r>
              <a:rPr lang="ko-KR" altLang="en-US">
                <a:latin typeface="CookieRun Bold"/>
                <a:ea typeface="CookieRun Bold"/>
              </a:rPr>
              <a:t>이용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en-US" altLang="ko-KR">
              <a:latin typeface="CookieRun Bold"/>
              <a:ea typeface="CookieRun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842" y="2610445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56760" y="1903095"/>
            <a:ext cx="4990665" cy="25816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CookieRun Regular"/>
              <a:ea typeface="CookieRun Regular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FCFS - First Come, First Serve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7173491" y="1539876"/>
            <a:ext cx="4810147" cy="4802187"/>
          </a:xfrm>
        </p:spPr>
        <p:txBody>
          <a:bodyPr>
            <a:normAutofit fontScale="92500" lnSpcReduction="10000"/>
          </a:bodyPr>
          <a:lstStyle/>
          <a:p>
            <a:pPr algn="ctr"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➀</a:t>
            </a:r>
            <a:r>
              <a:rPr lang="en-US" altLang="ko-KR" sz="1800">
                <a:latin typeface="CookieRun Bold"/>
                <a:ea typeface="CookieRun Bold"/>
              </a:rPr>
              <a:t> </a:t>
            </a:r>
            <a:r>
              <a:rPr lang="ko-KR" altLang="en-US" sz="1800">
                <a:latin typeface="CookieRun Bold"/>
                <a:ea typeface="CookieRun Bold"/>
              </a:rPr>
              <a:t>프로세스가 준비 큐에 진입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➁</a:t>
            </a:r>
            <a:r>
              <a:rPr lang="en-US" altLang="ko-KR" sz="1800">
                <a:latin typeface="CookieRun Bold"/>
                <a:ea typeface="CookieRun Bold"/>
              </a:rPr>
              <a:t> </a:t>
            </a:r>
            <a:r>
              <a:rPr lang="ko-KR" altLang="en-US" sz="1800">
                <a:latin typeface="CookieRun Bold"/>
                <a:ea typeface="CookieRun Bold"/>
              </a:rPr>
              <a:t>이 </a:t>
            </a:r>
            <a:r>
              <a:rPr lang="en-US" altLang="ko-KR" sz="1800">
                <a:latin typeface="CookieRun Bold"/>
                <a:ea typeface="CookieRun Bold"/>
              </a:rPr>
              <a:t>Process</a:t>
            </a:r>
            <a:r>
              <a:rPr lang="ko-KR" altLang="en-US" sz="1800">
                <a:latin typeface="CookieRun Bold"/>
                <a:ea typeface="CookieRun Bold"/>
              </a:rPr>
              <a:t>의 </a:t>
            </a:r>
            <a:r>
              <a:rPr lang="en-US" altLang="ko-KR" sz="1800">
                <a:latin typeface="CookieRun Bold"/>
                <a:ea typeface="CookieRun Bold"/>
              </a:rPr>
              <a:t>PCB</a:t>
            </a:r>
            <a:r>
              <a:rPr lang="ko-KR" altLang="en-US" sz="1800">
                <a:latin typeface="CookieRun Bold"/>
                <a:ea typeface="CookieRun Bold"/>
              </a:rPr>
              <a:t>를 </a:t>
            </a:r>
            <a:endParaRPr lang="en-US" altLang="ko-KR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Queue</a:t>
            </a:r>
            <a:r>
              <a:rPr lang="ko-KR" altLang="en-US" sz="1800">
                <a:latin typeface="CookieRun Bold"/>
                <a:ea typeface="CookieRun Bold"/>
              </a:rPr>
              <a:t> 끝에 연결 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➂ </a:t>
            </a:r>
            <a:r>
              <a:rPr lang="en-US" altLang="ko-KR" sz="1800">
                <a:latin typeface="CookieRun Bold"/>
                <a:ea typeface="CookieRun Bold"/>
              </a:rPr>
              <a:t>CPU</a:t>
            </a:r>
            <a:r>
              <a:rPr lang="ko-KR" altLang="en-US" sz="1800">
                <a:latin typeface="CookieRun Bold"/>
                <a:ea typeface="CookieRun Bold"/>
              </a:rPr>
              <a:t>가 가용상태가 되면</a:t>
            </a:r>
            <a:r>
              <a:rPr lang="en-US" altLang="ko-KR" sz="1800">
                <a:latin typeface="CookieRun Bold"/>
                <a:ea typeface="CookieRun Bold"/>
              </a:rPr>
              <a:t>,</a:t>
            </a:r>
            <a:r>
              <a:rPr lang="ko-KR" altLang="en-US" sz="1800">
                <a:latin typeface="CookieRun Bold"/>
                <a:ea typeface="CookieRun Bold"/>
              </a:rPr>
              <a:t> </a:t>
            </a: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준비 큐의 앞부분에 있는 프로세스에 할당됨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➃</a:t>
            </a:r>
            <a:r>
              <a:rPr lang="en-US" altLang="ko-KR" sz="1800">
                <a:latin typeface="CookieRun Bold"/>
                <a:ea typeface="CookieRun Bold"/>
              </a:rPr>
              <a:t> </a:t>
            </a:r>
            <a:r>
              <a:rPr lang="ko-KR" altLang="en-US" sz="1800">
                <a:latin typeface="CookieRun Bold"/>
                <a:ea typeface="CookieRun Bold"/>
              </a:rPr>
              <a:t>이 실행 상태의 프로세스는 이어 </a:t>
            </a: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준비 큐에서 제거됨 </a:t>
            </a:r>
            <a:endParaRPr lang="en-US" altLang="ko-KR" sz="1800">
              <a:latin typeface="CookieRun Bold"/>
              <a:ea typeface="CookieRun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564367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7796" y="1417638"/>
            <a:ext cx="1845468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Queue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2136" y="1903095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3265" y="1903095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Front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76428" y="2564367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Before 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4359" y="1417638"/>
            <a:ext cx="1513067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CPU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CookieRun Regular"/>
                <a:ea typeface="CookieRun Regular"/>
              </a:rPr>
              <a:t>Ready!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76617" y="1418110"/>
            <a:ext cx="1006102" cy="467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CPU</a:t>
            </a:r>
          </a:p>
        </p:txBody>
      </p:sp>
      <p:sp>
        <p:nvSpPr>
          <p:cNvPr id="18" name="텍스트 개체 틀 7"/>
          <p:cNvSpPr/>
          <p:nvPr/>
        </p:nvSpPr>
        <p:spPr>
          <a:xfrm>
            <a:off x="1647019" y="4595813"/>
            <a:ext cx="4810147" cy="6300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평균 대기 시간은 종종 대단히 길 수 있음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035" y="1780858"/>
            <a:ext cx="446484" cy="695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latin typeface="CookieRun Regular"/>
                <a:ea typeface="CookieRun Regular"/>
              </a:rPr>
              <a:t>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21277" y="1208088"/>
            <a:ext cx="575469" cy="695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latin typeface="CookieRun Regular"/>
                <a:ea typeface="CookieRun Regular"/>
              </a:rPr>
              <a:t>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5496" y="1208088"/>
            <a:ext cx="575469" cy="695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latin typeface="CookieRun Regular"/>
                <a:ea typeface="CookieRun Regular"/>
              </a:rPr>
              <a:t>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88694" y="2084705"/>
            <a:ext cx="575469" cy="695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latin typeface="CookieRun Regular"/>
                <a:ea typeface="CookieRun Regular"/>
              </a:rPr>
              <a:t>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521 L 0.16960 -0.00666 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1"/>
                            </p:stCondLst>
                            <p:childTnLst>
                              <p:par>
                                <p:cTn id="12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8 0.02044 L -0.00350 0.02912 L -0.00187 0.03491 L -0.00187 0.03635 L -0.00024 0.03925 L 0.00057 0.04359 L 0.00057 0.04793 L 0.00138 0.04938 L 0.00220 0.05516 L 0.00220 0.06240 L 0.00301 0.06384 L 0.00301 0.06963 L 0.00383 0.07108 L 0.00301 0.10291 L 0.00220 0.10435 L 0.00138 0.10580 L 0.00057 0.10869 L -0.00024 0.11159 L -0.00106 0.11303 L -0.00268 0.11448 L -0.01977 0.11303 L -0.02140 0.11159 L -0.02222 0.11014 L -0.02303 0.10869 L -0.02384 0.10435 L -0.02384 0.10291 L -0.02466 0.10146 L -0.02547 0.09712 L -0.02466 0.08410 L -0.02384 0.08265 L -0.02303 0.07976 L -0.02222 0.07831 L -0.02222 0.07686 L -0.02140 0.07542 L -0.02059 0.07397 L -0.01977 0.07397 L -0.01896 0.07252 L -0.01733 0.07108 L -0.01652 0.07108 L -0.01571 0.06818 L -0.01489 0.06818 L -0.01408 0.06674 L -0.01326 0.06674 L -0.01245 0.06529 L -0.01082 0.06384 L -0.00920 0.06384 L -0.00757 0.06240 L -0.00513 0.05950 L -0.00350 0.05950 L -0.00268 0.05806 L -0.00106 0.05806 L -0.00024 0.05661 L 0.00220 0.05661 L 0.00301 0.05516 L 0.00708 0.05661 L 0.00789 0.05806 L 0.00871 0.05950 L 0.00952 0.06095 L 0.01034 0.06095 L 0.01115 0.06384 L 0.01196 0.06529 L 0.01278 0.06674 L 0.01278 0.06963 L 0.01359 0.07108 L 0.01359 0.07252 L 0.01522 0.07397 L 0.01522 0.07686 L 0.01603 0.08120 L 0.01685 0.08265 L 0.01685 0.08410 L 0.01766 0.08699 L 0.01847 0.08844 L 0.01847 0.09133 L 0.01929 0.09278 L 0.01929 0.10146 L 0.02010 0.10435 L 0.02010 0.13329 L 0.01929 0.13473 L 0.01929 0.13763 L 0.01847 0.13907 L 0.01766 0.14197 L 0.01685 0.14341 L 0.01603 0.14631 L 0.01522 0.14775 L 0.01441 0.14920 L 0.01441 0.15065 L 0.01359 0.15210 L 0.01278 0.15354 L 0.01196 0.15354 L 0.01115 0.15499 L 0.00871 0.15499 L 0.00789 0.15644 L 0.00464 0.15644 L 0.00301 0.15788 L 0.00138 0.15788 L -0.00024 0.15933 L -0.03198 0.15933 L -0.03280 0.15788 L -0.04012 0.15788 L -0.04175 0.15644 L -0.04744 0.15644 L -0.04907 0.15499 L -0.05477 0.15499 L -0.05640 0.15354 L -0.05802 0.15354 L -0.05884 0.15210 L -0.06535 0.15210 L -0.06616 0.15065 L -0.07430 0.14920 L -0.07674 0.14920 L -0.07755 0.14775 L -0.08162 0.14775 L -0.08244 0.14631 L -0.12720 0.14631 L -0.12801 0.14775 L -0.12882 0.14775 L -0.12964 0.14920 L -0.13127 0.15065 L -0.13208 0.15210 L -0.13289 0.15354 L -0.13371 0.15354 L -0.13452 0.15499 L -0.13533 0.15644 L -0.13615 0.15788 L -0.13778 0.15933 L -0.13859 0.16078 L -0.13940 0.16222 L -0.13940 0.16512 " pathEditMode="relative" ptsTypes="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4" animBg="1"/>
      <p:bldP spid="13" grpId="1" animBg="1"/>
      <p:bldP spid="14" grpId="2" animBg="1"/>
      <p:bldP spid="14" grpId="3" animBg="1"/>
      <p:bldP spid="14" grpId="5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FCFS - First Come, First Serve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697409" y="1417638"/>
            <a:ext cx="7088199" cy="1637109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ko-KR" altLang="en-US">
                <a:latin typeface="CookieRun Bold"/>
                <a:ea typeface="CookieRun Bold"/>
              </a:rPr>
              <a:t>평균 대기 시간 </a:t>
            </a:r>
            <a:r>
              <a:rPr lang="en-US" altLang="ko-KR">
                <a:latin typeface="CookieRun Bold"/>
                <a:ea typeface="CookieRun Bold"/>
              </a:rPr>
              <a:t>:</a:t>
            </a:r>
            <a:r>
              <a:rPr lang="ko-KR" altLang="en-US">
                <a:latin typeface="CookieRun Bold"/>
                <a:ea typeface="CookieRun Bold"/>
              </a:rPr>
              <a:t> </a:t>
            </a:r>
            <a:r>
              <a:rPr lang="en-US" altLang="ko-KR">
                <a:latin typeface="CookieRun Bold"/>
                <a:ea typeface="CookieRun Bold"/>
              </a:rPr>
              <a:t>(0 + 24 + 27)</a:t>
            </a:r>
            <a:r>
              <a:rPr lang="ko-KR" altLang="en-US">
                <a:latin typeface="CookieRun Bold"/>
                <a:ea typeface="CookieRun Bold"/>
              </a:rPr>
              <a:t> </a:t>
            </a:r>
            <a:r>
              <a:rPr lang="en-US" altLang="ko-KR">
                <a:latin typeface="CookieRun Bold"/>
                <a:ea typeface="CookieRun Bold"/>
              </a:rPr>
              <a:t>/ 3 = 17ms</a:t>
            </a:r>
          </a:p>
          <a:p>
            <a:pPr marL="0" indent="0" algn="ctr">
              <a:buNone/>
              <a:defRPr/>
            </a:pPr>
            <a:endParaRPr lang="en-US" altLang="ko-KR">
              <a:latin typeface="CookieRun Bold"/>
              <a:ea typeface="CookieRun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6595" y="4108647"/>
            <a:ext cx="5913400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6595" y="1542573"/>
          <a:ext cx="3111534" cy="20122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7054"/>
                <a:gridCol w="1554480"/>
              </a:tblGrid>
              <a:tr h="51205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Burst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599995" y="4108648"/>
            <a:ext cx="187521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475228" y="4108648"/>
            <a:ext cx="187521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227" y="5465763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0ms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8627" y="5465763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3860" y="5465763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27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89076" y="5465763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FCFS - First Come, First Serve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697409" y="1417638"/>
            <a:ext cx="7088199" cy="2137169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ko-KR" altLang="en-US">
                <a:latin typeface="CookieRun Bold"/>
                <a:ea typeface="CookieRun Bold"/>
              </a:rPr>
              <a:t>평균 대기 시간 </a:t>
            </a:r>
            <a:r>
              <a:rPr lang="en-US" altLang="ko-KR">
                <a:latin typeface="CookieRun Bold"/>
                <a:ea typeface="CookieRun Bold"/>
              </a:rPr>
              <a:t>:</a:t>
            </a:r>
            <a:r>
              <a:rPr lang="ko-KR" altLang="en-US">
                <a:latin typeface="CookieRun Bold"/>
                <a:ea typeface="CookieRun Bold"/>
              </a:rPr>
              <a:t> </a:t>
            </a:r>
            <a:r>
              <a:rPr lang="en-US" altLang="ko-KR">
                <a:latin typeface="CookieRun Bold"/>
                <a:ea typeface="CookieRun Bold"/>
              </a:rPr>
              <a:t>(6 + 0 + 3)</a:t>
            </a:r>
            <a:r>
              <a:rPr lang="ko-KR" altLang="en-US">
                <a:latin typeface="CookieRun Bold"/>
                <a:ea typeface="CookieRun Bold"/>
              </a:rPr>
              <a:t> </a:t>
            </a:r>
            <a:r>
              <a:rPr lang="en-US" altLang="ko-KR">
                <a:latin typeface="CookieRun Bold"/>
                <a:ea typeface="CookieRun Bold"/>
              </a:rPr>
              <a:t>/ 3 = 3ms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Bold"/>
                <a:ea typeface="CookieRun Bold"/>
              </a:rPr>
              <a:t>- FCFS</a:t>
            </a:r>
            <a:r>
              <a:rPr lang="ko-KR" altLang="en-US">
                <a:latin typeface="CookieRun Bold"/>
                <a:ea typeface="CookieRun Bold"/>
              </a:rPr>
              <a:t>에서 평균 대기 시간은 일반적으로 최소가 아님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37044" y="4240527"/>
            <a:ext cx="5913400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6595" y="1542573"/>
          <a:ext cx="3111534" cy="20122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7054"/>
                <a:gridCol w="1554480"/>
              </a:tblGrid>
              <a:tr h="51205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Burst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86595" y="4240527"/>
            <a:ext cx="187521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61810" y="4240527"/>
            <a:ext cx="187521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227" y="5465763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0ms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0442" y="5465763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5657" y="5465763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89076" y="5465763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FCFS - First Come, First Serve(</a:t>
            </a:r>
            <a:r>
              <a:rPr lang="ko-KR" altLang="en-US">
                <a:latin typeface="CookieRun Bold"/>
                <a:ea typeface="CookieRun Bold"/>
              </a:rPr>
              <a:t>동적</a:t>
            </a:r>
            <a:r>
              <a:rPr lang="en-US" altLang="ko-KR">
                <a:latin typeface="CookieRun Bold"/>
                <a:ea typeface="CookieRun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9599" y="1873604"/>
            <a:ext cx="1875215" cy="612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23177" y="1873604"/>
            <a:ext cx="1875215" cy="612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189" y="1235747"/>
            <a:ext cx="2230034" cy="637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1</a:t>
            </a:r>
            <a:r>
              <a:rPr lang="ko-KR" altLang="en-US">
                <a:latin typeface="CookieRun Regular"/>
                <a:ea typeface="CookieRun Regular"/>
              </a:rPr>
              <a:t>개의 </a:t>
            </a:r>
            <a:r>
              <a:rPr lang="en-US" altLang="ko-KR">
                <a:latin typeface="CookieRun Regular"/>
                <a:ea typeface="CookieRun Regular"/>
              </a:rPr>
              <a:t>CPU</a:t>
            </a:r>
            <a:r>
              <a:rPr lang="ko-KR" altLang="en-US">
                <a:latin typeface="CookieRun Regular"/>
                <a:ea typeface="CookieRun Regular"/>
              </a:rPr>
              <a:t> 중심 </a:t>
            </a:r>
            <a:r>
              <a:rPr lang="en-US" altLang="ko-KR">
                <a:latin typeface="CookieRun Regular"/>
                <a:ea typeface="CookieRun Regular"/>
              </a:rPr>
              <a:t>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5768" y="1235747"/>
            <a:ext cx="2230034" cy="6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CookieRun Regular"/>
                <a:ea typeface="CookieRun Regular"/>
              </a:rPr>
              <a:t>다수의 </a:t>
            </a:r>
            <a:r>
              <a:rPr lang="en-US" altLang="ko-KR">
                <a:latin typeface="CookieRun Regular"/>
                <a:ea typeface="CookieRun Regular"/>
              </a:rPr>
              <a:t>I/O</a:t>
            </a:r>
            <a:r>
              <a:rPr lang="ko-KR" altLang="en-US">
                <a:latin typeface="CookieRun Regular"/>
                <a:ea typeface="CookieRun Regular"/>
              </a:rPr>
              <a:t> 중심 </a:t>
            </a:r>
          </a:p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Process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3177" y="2716964"/>
            <a:ext cx="1875215" cy="612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P4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3624634" y="3471323"/>
            <a:ext cx="672301" cy="388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CookieRun Regular"/>
                <a:ea typeface="CookieRun Regular"/>
              </a:rPr>
              <a:t>…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4471" y="4001883"/>
            <a:ext cx="4990665" cy="6454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CookieRun Regular"/>
              <a:ea typeface="CookieRun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7069" y="3638663"/>
            <a:ext cx="1845468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Ready Queue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471" y="4122579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2402" y="4122579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Front</a:t>
            </a:r>
          </a:p>
        </p:txBody>
      </p:sp>
      <p:sp>
        <p:nvSpPr>
          <p:cNvPr id="24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6772249" y="1600789"/>
            <a:ext cx="4810147" cy="480218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algn="ctr"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1. CPU</a:t>
            </a:r>
            <a:r>
              <a:rPr lang="ko-KR" altLang="en-US" sz="1800">
                <a:latin typeface="CookieRun Bold"/>
                <a:ea typeface="CookieRun Bold"/>
              </a:rPr>
              <a:t> 중심 </a:t>
            </a:r>
            <a:r>
              <a:rPr lang="en-US" altLang="ko-KR" sz="1800">
                <a:latin typeface="CookieRun Bold"/>
                <a:ea typeface="CookieRun Bold"/>
              </a:rPr>
              <a:t>P</a:t>
            </a:r>
            <a:r>
              <a:rPr lang="ko-KR" altLang="en-US" sz="1800">
                <a:latin typeface="CookieRun Bold"/>
                <a:ea typeface="CookieRun Bold"/>
              </a:rPr>
              <a:t>가 </a:t>
            </a:r>
            <a:r>
              <a:rPr lang="en-US" altLang="ko-KR" sz="1800">
                <a:latin typeface="CookieRun Bold"/>
                <a:ea typeface="CookieRun Bold"/>
              </a:rPr>
              <a:t>CPU</a:t>
            </a:r>
            <a:r>
              <a:rPr lang="ko-KR" altLang="en-US" sz="1800">
                <a:latin typeface="CookieRun Bold"/>
                <a:ea typeface="CookieRun Bold"/>
              </a:rPr>
              <a:t>를 할당 받아 점유 </a:t>
            </a:r>
          </a:p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2.</a:t>
            </a:r>
            <a:r>
              <a:rPr lang="ko-KR" altLang="en-US" sz="1800">
                <a:latin typeface="CookieRun Bold"/>
                <a:ea typeface="CookieRun Bold"/>
              </a:rPr>
              <a:t> 그 동안 다른 </a:t>
            </a:r>
            <a:r>
              <a:rPr lang="en-US" altLang="ko-KR" sz="1800">
                <a:latin typeface="CookieRun Bold"/>
                <a:ea typeface="CookieRun Bold"/>
              </a:rPr>
              <a:t>P</a:t>
            </a:r>
            <a:r>
              <a:rPr lang="ko-KR" altLang="en-US" sz="1800">
                <a:latin typeface="CookieRun Bold"/>
                <a:ea typeface="CookieRun Bold"/>
              </a:rPr>
              <a:t>들은 </a:t>
            </a:r>
            <a:r>
              <a:rPr lang="en-US" altLang="ko-KR" sz="1800">
                <a:latin typeface="CookieRun Bold"/>
                <a:ea typeface="CookieRun Bold"/>
              </a:rPr>
              <a:t>I/O</a:t>
            </a:r>
            <a:r>
              <a:rPr lang="ko-KR" altLang="en-US" sz="1800">
                <a:latin typeface="CookieRun Bold"/>
                <a:ea typeface="CookieRun Bold"/>
              </a:rPr>
              <a:t> 끝내고 준비 큐로 이동해 </a:t>
            </a:r>
            <a:r>
              <a:rPr lang="en-US" altLang="ko-KR" sz="1800">
                <a:latin typeface="CookieRun Bold"/>
                <a:ea typeface="CookieRun Bold"/>
              </a:rPr>
              <a:t>CPU</a:t>
            </a:r>
            <a:r>
              <a:rPr lang="ko-KR" altLang="en-US" sz="1800">
                <a:latin typeface="CookieRun Bold"/>
                <a:ea typeface="CookieRun Bold"/>
              </a:rPr>
              <a:t>를 기다림</a:t>
            </a:r>
          </a:p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-</a:t>
            </a:r>
            <a:r>
              <a:rPr lang="ko-KR" altLang="en-US" sz="1800">
                <a:latin typeface="CookieRun Bold"/>
                <a:ea typeface="CookieRun Bold"/>
              </a:rPr>
              <a:t> 이 순간</a:t>
            </a:r>
            <a:r>
              <a:rPr lang="en-US" altLang="ko-KR" sz="1800">
                <a:latin typeface="CookieRun Bold"/>
                <a:ea typeface="CookieRun Bold"/>
              </a:rPr>
              <a:t>!</a:t>
            </a:r>
            <a:r>
              <a:rPr lang="ko-KR" altLang="en-US" sz="1800">
                <a:latin typeface="CookieRun Bold"/>
                <a:ea typeface="CookieRun Bold"/>
              </a:rPr>
              <a:t> </a:t>
            </a:r>
            <a:r>
              <a:rPr lang="en-US" altLang="ko-KR" sz="1800">
                <a:latin typeface="CookieRun Bold"/>
                <a:ea typeface="CookieRun Bold"/>
              </a:rPr>
              <a:t>P</a:t>
            </a:r>
            <a:r>
              <a:rPr lang="ko-KR" altLang="en-US" sz="1800">
                <a:latin typeface="CookieRun Bold"/>
                <a:ea typeface="CookieRun Bold"/>
              </a:rPr>
              <a:t>들이 준비 큐에서 기다리는 동안</a:t>
            </a:r>
            <a:endParaRPr lang="en-US" altLang="ko-KR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I/O</a:t>
            </a:r>
            <a:r>
              <a:rPr lang="ko-KR" altLang="en-US" sz="1800">
                <a:latin typeface="CookieRun Bold"/>
                <a:ea typeface="CookieRun Bold"/>
              </a:rPr>
              <a:t>장치들 쉬고 있음 </a:t>
            </a:r>
          </a:p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3.</a:t>
            </a:r>
            <a:r>
              <a:rPr lang="ko-KR" altLang="en-US" sz="1800">
                <a:latin typeface="CookieRun Bold"/>
                <a:ea typeface="CookieRun Bold"/>
              </a:rPr>
              <a:t> </a:t>
            </a:r>
            <a:r>
              <a:rPr lang="en-US" altLang="ko-KR" sz="1800">
                <a:latin typeface="CookieRun Bold"/>
                <a:ea typeface="CookieRun Bold"/>
              </a:rPr>
              <a:t>CPU </a:t>
            </a:r>
            <a:r>
              <a:rPr lang="ko-KR" altLang="en-US" sz="1800">
                <a:latin typeface="CookieRun Bold"/>
                <a:ea typeface="CookieRun Bold"/>
              </a:rPr>
              <a:t>중심 </a:t>
            </a:r>
            <a:r>
              <a:rPr lang="en-US" altLang="ko-KR" sz="1800">
                <a:latin typeface="CookieRun Bold"/>
                <a:ea typeface="CookieRun Bold"/>
              </a:rPr>
              <a:t>P</a:t>
            </a:r>
            <a:r>
              <a:rPr lang="ko-KR" altLang="en-US" sz="1800">
                <a:latin typeface="CookieRun Bold"/>
                <a:ea typeface="CookieRun Bold"/>
              </a:rPr>
              <a:t>가 자신의 </a:t>
            </a:r>
            <a:r>
              <a:rPr lang="en-US" altLang="ko-KR" sz="1800">
                <a:latin typeface="CookieRun Bold"/>
                <a:ea typeface="CookieRun Bold"/>
              </a:rPr>
              <a:t>CPU Burst</a:t>
            </a:r>
            <a:r>
              <a:rPr lang="ko-KR" altLang="en-US" sz="1800">
                <a:latin typeface="CookieRun Bold"/>
                <a:ea typeface="CookieRun Bold"/>
              </a:rPr>
              <a:t>를 끝내고 </a:t>
            </a:r>
            <a:r>
              <a:rPr lang="en-US" altLang="ko-KR" sz="1800">
                <a:latin typeface="CookieRun Bold"/>
                <a:ea typeface="CookieRun Bold"/>
              </a:rPr>
              <a:t>I/O</a:t>
            </a:r>
            <a:r>
              <a:rPr lang="ko-KR" altLang="en-US" sz="1800">
                <a:latin typeface="CookieRun Bold"/>
                <a:ea typeface="CookieRun Bold"/>
              </a:rPr>
              <a:t> 장치로 이동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- </a:t>
            </a:r>
            <a:r>
              <a:rPr lang="ko-KR" altLang="en-US" sz="1800">
                <a:latin typeface="CookieRun Bold"/>
                <a:ea typeface="CookieRun Bold"/>
              </a:rPr>
              <a:t>모든 </a:t>
            </a:r>
            <a:r>
              <a:rPr lang="en-US" altLang="ko-KR" sz="1800">
                <a:latin typeface="CookieRun Bold"/>
                <a:ea typeface="CookieRun Bold"/>
              </a:rPr>
              <a:t>I/O</a:t>
            </a:r>
            <a:r>
              <a:rPr lang="ko-KR" altLang="en-US" sz="1800">
                <a:latin typeface="CookieRun Bold"/>
                <a:ea typeface="CookieRun Bold"/>
              </a:rPr>
              <a:t> 중심의 프로세스들은 매우 짧은 </a:t>
            </a:r>
            <a:r>
              <a:rPr lang="en-US" altLang="ko-KR" sz="1800">
                <a:latin typeface="CookieRun Bold"/>
                <a:ea typeface="CookieRun Bold"/>
              </a:rPr>
              <a:t>CPU Burst</a:t>
            </a:r>
            <a:r>
              <a:rPr lang="ko-KR" altLang="en-US" sz="1800">
                <a:latin typeface="CookieRun Bold"/>
                <a:ea typeface="CookieRun Bold"/>
              </a:rPr>
              <a:t>를 갖고 있음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4471" y="5203944"/>
            <a:ext cx="4990665" cy="6454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CookieRun Regular"/>
              <a:ea typeface="CookieRun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7069" y="4840724"/>
            <a:ext cx="1845469" cy="367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I/O 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471" y="5345042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Back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2402" y="5345043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Front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FCFS - First Come, First Serve(</a:t>
            </a:r>
            <a:r>
              <a:rPr lang="ko-KR" altLang="en-US">
                <a:latin typeface="CookieRun Bold"/>
                <a:ea typeface="CookieRun Bold"/>
              </a:rPr>
              <a:t>동적</a:t>
            </a:r>
            <a:r>
              <a:rPr lang="en-US" altLang="ko-KR">
                <a:latin typeface="CookieRun Bold"/>
                <a:ea typeface="CookieRun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9599" y="1873604"/>
            <a:ext cx="1875215" cy="612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23177" y="1873604"/>
            <a:ext cx="1875215" cy="612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189" y="1235747"/>
            <a:ext cx="2230034" cy="637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1</a:t>
            </a:r>
            <a:r>
              <a:rPr lang="ko-KR" altLang="en-US">
                <a:latin typeface="CookieRun Regular"/>
                <a:ea typeface="CookieRun Regular"/>
              </a:rPr>
              <a:t>개의 </a:t>
            </a:r>
            <a:r>
              <a:rPr lang="en-US" altLang="ko-KR">
                <a:latin typeface="CookieRun Regular"/>
                <a:ea typeface="CookieRun Regular"/>
              </a:rPr>
              <a:t>CPU</a:t>
            </a:r>
            <a:r>
              <a:rPr lang="ko-KR" altLang="en-US">
                <a:latin typeface="CookieRun Regular"/>
                <a:ea typeface="CookieRun Regular"/>
              </a:rPr>
              <a:t> 중심 </a:t>
            </a:r>
            <a:r>
              <a:rPr lang="en-US" altLang="ko-KR">
                <a:latin typeface="CookieRun Regular"/>
                <a:ea typeface="CookieRun Regular"/>
              </a:rPr>
              <a:t>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5768" y="1235747"/>
            <a:ext cx="2230034" cy="6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CookieRun Regular"/>
                <a:ea typeface="CookieRun Regular"/>
              </a:rPr>
              <a:t>다수의 </a:t>
            </a:r>
            <a:r>
              <a:rPr lang="en-US" altLang="ko-KR">
                <a:latin typeface="CookieRun Regular"/>
                <a:ea typeface="CookieRun Regular"/>
              </a:rPr>
              <a:t>I/O</a:t>
            </a:r>
            <a:r>
              <a:rPr lang="ko-KR" altLang="en-US">
                <a:latin typeface="CookieRun Regular"/>
                <a:ea typeface="CookieRun Regular"/>
              </a:rPr>
              <a:t> 중심 </a:t>
            </a:r>
          </a:p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Process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3177" y="2716964"/>
            <a:ext cx="1875215" cy="612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P4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3624634" y="3471323"/>
            <a:ext cx="672301" cy="388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CookieRun Regular"/>
                <a:ea typeface="CookieRun Regular"/>
              </a:rPr>
              <a:t>…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4471" y="4001883"/>
            <a:ext cx="4990665" cy="6454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CookieRun Regular"/>
              <a:ea typeface="CookieRun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7069" y="3638663"/>
            <a:ext cx="1845468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Ready Queue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471" y="4122579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2402" y="4122579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Front</a:t>
            </a:r>
          </a:p>
        </p:txBody>
      </p:sp>
      <p:sp>
        <p:nvSpPr>
          <p:cNvPr id="24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6772249" y="1600789"/>
            <a:ext cx="4810147" cy="480218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모든 </a:t>
            </a:r>
            <a:r>
              <a:rPr lang="en-US" altLang="ko-KR" sz="1800">
                <a:latin typeface="CookieRun Bold"/>
                <a:ea typeface="CookieRun Bold"/>
              </a:rPr>
              <a:t>I/O</a:t>
            </a:r>
            <a:r>
              <a:rPr lang="ko-KR" altLang="en-US" sz="1800">
                <a:latin typeface="CookieRun Bold"/>
                <a:ea typeface="CookieRun Bold"/>
              </a:rPr>
              <a:t> 중심의 프로세스들은 매우 짧은 </a:t>
            </a:r>
            <a:r>
              <a:rPr lang="en-US" altLang="ko-KR" sz="1800">
                <a:latin typeface="CookieRun Bold"/>
                <a:ea typeface="CookieRun Bold"/>
              </a:rPr>
              <a:t>CPU Burst</a:t>
            </a:r>
            <a:r>
              <a:rPr lang="ko-KR" altLang="en-US" sz="1800">
                <a:latin typeface="CookieRun Bold"/>
                <a:ea typeface="CookieRun Bold"/>
              </a:rPr>
              <a:t>를 갖고 있음 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CPU</a:t>
            </a:r>
            <a:r>
              <a:rPr lang="ko-KR" altLang="en-US" sz="1800">
                <a:latin typeface="CookieRun Bold"/>
                <a:ea typeface="CookieRun Bold"/>
              </a:rPr>
              <a:t> 작업을 신속하게</a:t>
            </a:r>
            <a:r>
              <a:rPr lang="en-US" altLang="ko-KR" sz="1800">
                <a:latin typeface="CookieRun Bold"/>
                <a:ea typeface="CookieRun Bold"/>
              </a:rPr>
              <a:t> </a:t>
            </a:r>
            <a:r>
              <a:rPr lang="ko-KR" altLang="en-US" sz="1800">
                <a:latin typeface="CookieRun Bold"/>
                <a:ea typeface="CookieRun Bold"/>
              </a:rPr>
              <a:t>끝내고 다시 </a:t>
            </a:r>
            <a:r>
              <a:rPr lang="en-US" altLang="ko-KR" sz="1800">
                <a:latin typeface="CookieRun Bold"/>
                <a:ea typeface="CookieRun Bold"/>
              </a:rPr>
              <a:t>I/O</a:t>
            </a:r>
            <a:r>
              <a:rPr lang="ko-KR" altLang="en-US" sz="1800">
                <a:latin typeface="CookieRun Bold"/>
                <a:ea typeface="CookieRun Bold"/>
              </a:rPr>
              <a:t> 큐로 이동 </a:t>
            </a:r>
          </a:p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(</a:t>
            </a:r>
            <a:r>
              <a:rPr lang="ko-KR" altLang="en-US" sz="1800">
                <a:latin typeface="CookieRun Bold"/>
                <a:ea typeface="CookieRun Bold"/>
              </a:rPr>
              <a:t>이 시점에 </a:t>
            </a:r>
            <a:r>
              <a:rPr lang="en-US" altLang="ko-KR" sz="1800">
                <a:latin typeface="CookieRun Bold"/>
                <a:ea typeface="CookieRun Bold"/>
              </a:rPr>
              <a:t>CPU</a:t>
            </a:r>
            <a:r>
              <a:rPr lang="ko-KR" altLang="en-US" sz="1800">
                <a:latin typeface="CookieRun Bold"/>
                <a:ea typeface="CookieRun Bold"/>
              </a:rPr>
              <a:t>가 쉬게 됨</a:t>
            </a:r>
            <a:r>
              <a:rPr lang="en-US" altLang="ko-KR" sz="1800">
                <a:latin typeface="CookieRun Bold"/>
                <a:ea typeface="CookieRun Bold"/>
              </a:rPr>
              <a:t>)</a:t>
            </a:r>
          </a:p>
          <a:p>
            <a:pPr marL="0" indent="0" algn="ctr">
              <a:buNone/>
              <a:defRPr/>
            </a:pPr>
            <a:endParaRPr lang="en-US" altLang="ko-KR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CPU</a:t>
            </a:r>
            <a:r>
              <a:rPr lang="ko-KR" altLang="en-US" sz="1800">
                <a:latin typeface="CookieRun Bold"/>
                <a:ea typeface="CookieRun Bold"/>
              </a:rPr>
              <a:t> 중심 </a:t>
            </a:r>
            <a:r>
              <a:rPr lang="en-US" altLang="ko-KR" sz="1800">
                <a:latin typeface="CookieRun Bold"/>
                <a:ea typeface="CookieRun Bold"/>
              </a:rPr>
              <a:t>P</a:t>
            </a:r>
            <a:r>
              <a:rPr lang="ko-KR" altLang="en-US" sz="1800">
                <a:latin typeface="CookieRun Bold"/>
                <a:ea typeface="CookieRun Bold"/>
              </a:rPr>
              <a:t>는 다시 준비 큐로 이동해 </a:t>
            </a:r>
            <a:r>
              <a:rPr lang="en-US" altLang="ko-KR" sz="1800">
                <a:latin typeface="CookieRun Bold"/>
                <a:ea typeface="CookieRun Bold"/>
              </a:rPr>
              <a:t>CPU</a:t>
            </a:r>
            <a:r>
              <a:rPr lang="ko-KR" altLang="en-US" sz="1800">
                <a:latin typeface="CookieRun Bold"/>
                <a:ea typeface="CookieRun Bold"/>
              </a:rPr>
              <a:t>를 할당받음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CPU</a:t>
            </a:r>
            <a:r>
              <a:rPr lang="ko-KR" altLang="en-US" sz="1800">
                <a:latin typeface="CookieRun Bold"/>
                <a:ea typeface="CookieRun Bold"/>
              </a:rPr>
              <a:t> 중심 프로세스가 끝날 때까지</a:t>
            </a:r>
            <a:r>
              <a:rPr lang="en-US" altLang="ko-KR" sz="1800">
                <a:latin typeface="CookieRun Bold"/>
                <a:ea typeface="CookieRun Bold"/>
              </a:rPr>
              <a:t>,</a:t>
            </a:r>
            <a:r>
              <a:rPr lang="ko-KR" altLang="en-US" sz="1800">
                <a:latin typeface="CookieRun Bold"/>
                <a:ea typeface="CookieRun Bold"/>
              </a:rPr>
              <a:t> 모든 </a:t>
            </a:r>
            <a:r>
              <a:rPr lang="en-US" altLang="ko-KR" sz="1800">
                <a:latin typeface="CookieRun Bold"/>
                <a:ea typeface="CookieRun Bold"/>
              </a:rPr>
              <a:t>I/O</a:t>
            </a:r>
            <a:r>
              <a:rPr lang="ko-KR" altLang="en-US" sz="1800">
                <a:latin typeface="CookieRun Bold"/>
                <a:ea typeface="CookieRun Bold"/>
              </a:rPr>
              <a:t> 프로세스들은 다시 준비 큐에서 기다리게 됨 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4471" y="5203944"/>
            <a:ext cx="4990665" cy="6454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CookieRun Regular"/>
              <a:ea typeface="CookieRun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7069" y="4840724"/>
            <a:ext cx="1845469" cy="367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I/O 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471" y="5345042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Back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2402" y="5345043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Front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FCFS - First Come, First Serve(</a:t>
            </a:r>
            <a:r>
              <a:rPr lang="ko-KR" altLang="en-US">
                <a:latin typeface="CookieRun Bold"/>
                <a:ea typeface="CookieRun Bold"/>
              </a:rPr>
              <a:t>동적</a:t>
            </a:r>
            <a:r>
              <a:rPr lang="en-US" altLang="ko-KR">
                <a:latin typeface="CookieRun Bold"/>
                <a:ea typeface="CookieRun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9599" y="1873604"/>
            <a:ext cx="1875215" cy="612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23177" y="1873604"/>
            <a:ext cx="1875215" cy="612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189" y="1235747"/>
            <a:ext cx="2230034" cy="637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1</a:t>
            </a:r>
            <a:r>
              <a:rPr lang="ko-KR" altLang="en-US">
                <a:latin typeface="CookieRun Regular"/>
                <a:ea typeface="CookieRun Regular"/>
              </a:rPr>
              <a:t>개의 </a:t>
            </a:r>
            <a:r>
              <a:rPr lang="en-US" altLang="ko-KR">
                <a:latin typeface="CookieRun Regular"/>
                <a:ea typeface="CookieRun Regular"/>
              </a:rPr>
              <a:t>CPU</a:t>
            </a:r>
            <a:r>
              <a:rPr lang="ko-KR" altLang="en-US">
                <a:latin typeface="CookieRun Regular"/>
                <a:ea typeface="CookieRun Regular"/>
              </a:rPr>
              <a:t> 중심 </a:t>
            </a:r>
            <a:r>
              <a:rPr lang="en-US" altLang="ko-KR">
                <a:latin typeface="CookieRun Regular"/>
                <a:ea typeface="CookieRun Regular"/>
              </a:rPr>
              <a:t>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5768" y="1235747"/>
            <a:ext cx="2230034" cy="6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CookieRun Regular"/>
                <a:ea typeface="CookieRun Regular"/>
              </a:rPr>
              <a:t>다수의 </a:t>
            </a:r>
            <a:r>
              <a:rPr lang="en-US" altLang="ko-KR">
                <a:latin typeface="CookieRun Regular"/>
                <a:ea typeface="CookieRun Regular"/>
              </a:rPr>
              <a:t>I/O</a:t>
            </a:r>
            <a:r>
              <a:rPr lang="ko-KR" altLang="en-US">
                <a:latin typeface="CookieRun Regular"/>
                <a:ea typeface="CookieRun Regular"/>
              </a:rPr>
              <a:t> 중심 </a:t>
            </a:r>
          </a:p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Process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3177" y="2716964"/>
            <a:ext cx="1875215" cy="612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P4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3624634" y="3471323"/>
            <a:ext cx="672301" cy="388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CookieRun Regular"/>
                <a:ea typeface="CookieRun Regular"/>
              </a:rPr>
              <a:t>…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4471" y="4001883"/>
            <a:ext cx="4990665" cy="6454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CookieRun Regular"/>
              <a:ea typeface="CookieRun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7069" y="3638663"/>
            <a:ext cx="1845468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Ready Queue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471" y="4122579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2402" y="4122579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Front</a:t>
            </a:r>
          </a:p>
        </p:txBody>
      </p:sp>
      <p:sp>
        <p:nvSpPr>
          <p:cNvPr id="24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6772249" y="1600789"/>
            <a:ext cx="4810147" cy="4802187"/>
          </a:xfrm>
        </p:spPr>
        <p:txBody>
          <a:bodyPr vert="horz" lIns="91440" tIns="45720" rIns="91440" bIns="45720"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Convoy effect : </a:t>
            </a:r>
            <a:r>
              <a:rPr lang="ko-KR" altLang="en-US" sz="1800">
                <a:latin typeface="CookieRun Bold"/>
                <a:ea typeface="CookieRun Bold"/>
              </a:rPr>
              <a:t>호위 효과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모든 다른 프로세스들이 하나의 긴 프로세스가 </a:t>
            </a:r>
            <a:r>
              <a:rPr lang="en-US" altLang="ko-KR" sz="1800">
                <a:latin typeface="CookieRun Bold"/>
                <a:ea typeface="CookieRun Bold"/>
              </a:rPr>
              <a:t>CPU</a:t>
            </a:r>
            <a:r>
              <a:rPr lang="ko-KR" altLang="en-US" sz="1800">
                <a:latin typeface="CookieRun Bold"/>
                <a:ea typeface="CookieRun Bold"/>
              </a:rPr>
              <a:t>를 양도하기를 기다리는 것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짧은 프로세스들이 먼저 처리되도록 </a:t>
            </a: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허용될 때보다 </a:t>
            </a:r>
            <a:r>
              <a:rPr lang="en-US" altLang="ko-KR" sz="1800">
                <a:latin typeface="CookieRun Bold"/>
                <a:ea typeface="CookieRun Bold"/>
              </a:rPr>
              <a:t>CPU, </a:t>
            </a:r>
            <a:r>
              <a:rPr lang="ko-KR" altLang="en-US" sz="1800">
                <a:latin typeface="CookieRun Bold"/>
                <a:ea typeface="CookieRun Bold"/>
              </a:rPr>
              <a:t>장치 이용률이 저하됨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4471" y="5203944"/>
            <a:ext cx="4990665" cy="6454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CookieRun Regular"/>
              <a:ea typeface="CookieRun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7069" y="4840724"/>
            <a:ext cx="1845469" cy="367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I/O 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471" y="5345042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Back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2402" y="5345043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Front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FCFS - First Come, First Serve(</a:t>
            </a:r>
            <a:r>
              <a:rPr lang="ko-KR" altLang="en-US">
                <a:latin typeface="CookieRun Bold"/>
                <a:ea typeface="CookieRun Bold"/>
              </a:rPr>
              <a:t>동적</a:t>
            </a:r>
            <a:r>
              <a:rPr lang="en-US" altLang="ko-KR">
                <a:latin typeface="CookieRun Bold"/>
                <a:ea typeface="CookieRun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9599" y="1873604"/>
            <a:ext cx="1875215" cy="612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23177" y="1873604"/>
            <a:ext cx="1875215" cy="612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189" y="1235747"/>
            <a:ext cx="2230034" cy="637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1</a:t>
            </a:r>
            <a:r>
              <a:rPr lang="ko-KR" altLang="en-US">
                <a:latin typeface="CookieRun Regular"/>
                <a:ea typeface="CookieRun Regular"/>
              </a:rPr>
              <a:t>개의 </a:t>
            </a:r>
            <a:r>
              <a:rPr lang="en-US" altLang="ko-KR">
                <a:latin typeface="CookieRun Regular"/>
                <a:ea typeface="CookieRun Regular"/>
              </a:rPr>
              <a:t>CPU</a:t>
            </a:r>
            <a:r>
              <a:rPr lang="ko-KR" altLang="en-US">
                <a:latin typeface="CookieRun Regular"/>
                <a:ea typeface="CookieRun Regular"/>
              </a:rPr>
              <a:t> 중심 </a:t>
            </a:r>
            <a:r>
              <a:rPr lang="en-US" altLang="ko-KR">
                <a:latin typeface="CookieRun Regular"/>
                <a:ea typeface="CookieRun Regular"/>
              </a:rPr>
              <a:t>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5768" y="1235747"/>
            <a:ext cx="2230034" cy="6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CookieRun Regular"/>
                <a:ea typeface="CookieRun Regular"/>
              </a:rPr>
              <a:t>다수의 </a:t>
            </a:r>
            <a:r>
              <a:rPr lang="en-US" altLang="ko-KR">
                <a:latin typeface="CookieRun Regular"/>
                <a:ea typeface="CookieRun Regular"/>
              </a:rPr>
              <a:t>I/O</a:t>
            </a:r>
            <a:r>
              <a:rPr lang="ko-KR" altLang="en-US">
                <a:latin typeface="CookieRun Regular"/>
                <a:ea typeface="CookieRun Regular"/>
              </a:rPr>
              <a:t> 중심 </a:t>
            </a:r>
          </a:p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Process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3177" y="2716964"/>
            <a:ext cx="1875215" cy="6126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P4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3624634" y="3471323"/>
            <a:ext cx="672301" cy="388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CookieRun Regular"/>
                <a:ea typeface="CookieRun Regular"/>
              </a:rPr>
              <a:t>…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4471" y="4001883"/>
            <a:ext cx="4990665" cy="6454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CookieRun Regular"/>
              <a:ea typeface="CookieRun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7069" y="3638663"/>
            <a:ext cx="1845468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Ready Queue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471" y="4122579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2402" y="4122579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Front</a:t>
            </a:r>
          </a:p>
        </p:txBody>
      </p:sp>
      <p:sp>
        <p:nvSpPr>
          <p:cNvPr id="24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6772249" y="1600789"/>
            <a:ext cx="4810147" cy="4802187"/>
          </a:xfrm>
        </p:spPr>
        <p:txBody>
          <a:bodyPr vert="horz" lIns="91440" tIns="45720" rIns="91440" bIns="45720"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 sz="1800">
                <a:solidFill>
                  <a:srgbClr val="FF0000"/>
                </a:solidFill>
                <a:latin typeface="CookieRun Bold"/>
                <a:ea typeface="CookieRun Bold"/>
              </a:rPr>
              <a:t>FCFS = </a:t>
            </a:r>
            <a:r>
              <a:rPr lang="ko-KR" altLang="en-US" sz="1800">
                <a:solidFill>
                  <a:srgbClr val="FF0000"/>
                </a:solidFill>
                <a:latin typeface="CookieRun Bold"/>
                <a:ea typeface="CookieRun Bold"/>
              </a:rPr>
              <a:t>비선점</a:t>
            </a:r>
          </a:p>
          <a:p>
            <a:pPr marL="0" indent="0" algn="ctr">
              <a:buNone/>
              <a:defRPr/>
            </a:pPr>
            <a:endParaRPr lang="ko-KR" altLang="en-US" sz="1800">
              <a:solidFill>
                <a:srgbClr val="FF0000"/>
              </a:solidFill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ko-KR" altLang="en-US" sz="1800">
                <a:solidFill>
                  <a:schemeClr val="dk1"/>
                </a:solidFill>
                <a:latin typeface="CookieRun Bold"/>
                <a:ea typeface="CookieRun Bold"/>
              </a:rPr>
              <a:t>일단 </a:t>
            </a:r>
            <a:r>
              <a:rPr lang="en-US" altLang="ko-KR" sz="1800">
                <a:solidFill>
                  <a:schemeClr val="dk1"/>
                </a:solidFill>
                <a:latin typeface="CookieRun Bold"/>
                <a:ea typeface="CookieRun Bold"/>
              </a:rPr>
              <a:t>CPU</a:t>
            </a:r>
            <a:r>
              <a:rPr lang="ko-KR" altLang="en-US" sz="1800">
                <a:solidFill>
                  <a:schemeClr val="dk1"/>
                </a:solidFill>
                <a:latin typeface="CookieRun Bold"/>
                <a:ea typeface="CookieRun Bold"/>
              </a:rPr>
              <a:t>가 할당되면</a:t>
            </a:r>
            <a:r>
              <a:rPr lang="en-US" altLang="ko-KR" sz="1800">
                <a:solidFill>
                  <a:schemeClr val="dk1"/>
                </a:solidFill>
                <a:latin typeface="CookieRun Bold"/>
                <a:ea typeface="CookieRun Bold"/>
              </a:rPr>
              <a:t>,</a:t>
            </a:r>
            <a:r>
              <a:rPr lang="ko-KR" altLang="en-US" sz="1800">
                <a:solidFill>
                  <a:schemeClr val="dk1"/>
                </a:solidFill>
                <a:latin typeface="CookieRun Bold"/>
                <a:ea typeface="CookieRun Bold"/>
              </a:rPr>
              <a:t> 그 </a:t>
            </a:r>
            <a:r>
              <a:rPr lang="en-US" altLang="ko-KR" sz="1800">
                <a:solidFill>
                  <a:schemeClr val="dk1"/>
                </a:solidFill>
                <a:latin typeface="CookieRun Bold"/>
                <a:ea typeface="CookieRun Bold"/>
              </a:rPr>
              <a:t>P</a:t>
            </a:r>
            <a:r>
              <a:rPr lang="ko-KR" altLang="en-US" sz="1800">
                <a:solidFill>
                  <a:schemeClr val="dk1"/>
                </a:solidFill>
                <a:latin typeface="CookieRun Bold"/>
                <a:ea typeface="CookieRun Bold"/>
              </a:rPr>
              <a:t>가 종료 </a:t>
            </a:r>
            <a:r>
              <a:rPr lang="en-US" altLang="ko-KR" sz="1800">
                <a:solidFill>
                  <a:schemeClr val="dk1"/>
                </a:solidFill>
                <a:latin typeface="CookieRun Bold"/>
                <a:ea typeface="CookieRun Bold"/>
              </a:rPr>
              <a:t>or I/O</a:t>
            </a:r>
            <a:r>
              <a:rPr lang="ko-KR" altLang="en-US" sz="1800">
                <a:solidFill>
                  <a:schemeClr val="dk1"/>
                </a:solidFill>
                <a:latin typeface="CookieRun Bold"/>
                <a:ea typeface="CookieRun Bold"/>
              </a:rPr>
              <a:t> 처리를 요구해 </a:t>
            </a:r>
            <a:r>
              <a:rPr lang="en-US" altLang="ko-KR" sz="1800">
                <a:solidFill>
                  <a:schemeClr val="dk1"/>
                </a:solidFill>
                <a:latin typeface="CookieRun Bold"/>
                <a:ea typeface="CookieRun Bold"/>
              </a:rPr>
              <a:t>CPU</a:t>
            </a:r>
            <a:r>
              <a:rPr lang="ko-KR" altLang="en-US" sz="1800">
                <a:solidFill>
                  <a:schemeClr val="dk1"/>
                </a:solidFill>
                <a:latin typeface="CookieRun Bold"/>
                <a:ea typeface="CookieRun Bold"/>
              </a:rPr>
              <a:t>를 방출할 때까지 </a:t>
            </a:r>
            <a:r>
              <a:rPr lang="en-US" altLang="ko-KR" sz="1800">
                <a:solidFill>
                  <a:schemeClr val="dk1"/>
                </a:solidFill>
                <a:latin typeface="CookieRun Bold"/>
                <a:ea typeface="CookieRun Bold"/>
              </a:rPr>
              <a:t>CPU</a:t>
            </a:r>
            <a:r>
              <a:rPr lang="ko-KR" altLang="en-US" sz="1800">
                <a:solidFill>
                  <a:schemeClr val="dk1"/>
                </a:solidFill>
                <a:latin typeface="CookieRun Bold"/>
                <a:ea typeface="CookieRun Bold"/>
              </a:rPr>
              <a:t>를 점유</a:t>
            </a:r>
          </a:p>
          <a:p>
            <a:pPr marL="0" indent="0" algn="ctr">
              <a:buNone/>
              <a:defRPr/>
            </a:pPr>
            <a:endParaRPr lang="ko-KR" altLang="en-US" sz="1800">
              <a:solidFill>
                <a:schemeClr val="dk1"/>
              </a:solidFill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ko-KR" altLang="en-US" sz="1800">
                <a:solidFill>
                  <a:schemeClr val="dk1"/>
                </a:solidFill>
                <a:latin typeface="CookieRun Bold"/>
                <a:ea typeface="CookieRun Bold"/>
              </a:rPr>
              <a:t>대화형 시스템에서 문제</a:t>
            </a:r>
            <a:r>
              <a:rPr lang="en-US" altLang="ko-KR" sz="1800">
                <a:solidFill>
                  <a:schemeClr val="dk1"/>
                </a:solidFill>
                <a:latin typeface="CookieRun Bold"/>
                <a:ea typeface="CookieRun Bold"/>
              </a:rPr>
              <a:t>!</a:t>
            </a:r>
          </a:p>
          <a:p>
            <a:pPr marL="0" indent="0" algn="ctr">
              <a:buNone/>
              <a:defRPr/>
            </a:pPr>
            <a:endParaRPr lang="ko-KR" altLang="en-US" sz="1800">
              <a:solidFill>
                <a:schemeClr val="dk1"/>
              </a:solidFill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1800">
                <a:solidFill>
                  <a:schemeClr val="dk1"/>
                </a:solidFill>
                <a:latin typeface="CookieRun Bold"/>
                <a:ea typeface="CookieRun Bold"/>
              </a:rPr>
              <a:t>why? </a:t>
            </a:r>
            <a:r>
              <a:rPr lang="ko-KR" altLang="en-US" sz="1800">
                <a:solidFill>
                  <a:schemeClr val="dk1"/>
                </a:solidFill>
                <a:latin typeface="CookieRun Bold"/>
                <a:ea typeface="CookieRun Bold"/>
              </a:rPr>
              <a:t>각 프로세스가 규칙적인 간격으로 </a:t>
            </a:r>
          </a:p>
          <a:p>
            <a:pPr marL="0" indent="0" algn="ctr">
              <a:buNone/>
              <a:defRPr/>
            </a:pPr>
            <a:r>
              <a:rPr lang="en-US" altLang="ko-KR" sz="1800">
                <a:solidFill>
                  <a:schemeClr val="dk1"/>
                </a:solidFill>
                <a:latin typeface="CookieRun Bold"/>
                <a:ea typeface="CookieRun Bold"/>
              </a:rPr>
              <a:t>CPU</a:t>
            </a:r>
            <a:r>
              <a:rPr lang="ko-KR" altLang="en-US" sz="1800">
                <a:solidFill>
                  <a:schemeClr val="dk1"/>
                </a:solidFill>
                <a:latin typeface="CookieRun Bold"/>
                <a:ea typeface="CookieRun Bold"/>
              </a:rPr>
              <a:t>의 몫을 얻는 것이 매우 중요</a:t>
            </a:r>
            <a:r>
              <a:rPr lang="en-US" altLang="ko-KR" sz="1800">
                <a:solidFill>
                  <a:schemeClr val="dk1"/>
                </a:solidFill>
                <a:latin typeface="CookieRun Bold"/>
                <a:ea typeface="CookieRun Bold"/>
              </a:rPr>
              <a:t>!</a:t>
            </a:r>
          </a:p>
          <a:p>
            <a:pPr marL="0" indent="0" algn="ctr">
              <a:buNone/>
              <a:defRPr/>
            </a:pPr>
            <a:endParaRPr lang="ko-KR" altLang="en-US" sz="1800">
              <a:solidFill>
                <a:schemeClr val="dk1"/>
              </a:solidFill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4471" y="5203944"/>
            <a:ext cx="4990665" cy="6454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CookieRun Regular"/>
              <a:ea typeface="CookieRun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7069" y="4840724"/>
            <a:ext cx="1845469" cy="367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I/O Queue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471" y="5345042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Back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2402" y="5345043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Front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56760" y="1903095"/>
            <a:ext cx="4990665" cy="25816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CookieRun Regular"/>
              <a:ea typeface="CookieRun Regular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FCFS - First Come, First Serve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7173491" y="1539876"/>
            <a:ext cx="4810147" cy="4802187"/>
          </a:xfrm>
        </p:spPr>
        <p:txBody>
          <a:bodyPr>
            <a:normAutofit fontScale="92500" lnSpcReduction="10000"/>
          </a:bodyPr>
          <a:lstStyle/>
          <a:p>
            <a:pPr algn="ctr"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➀</a:t>
            </a:r>
            <a:r>
              <a:rPr lang="en-US" altLang="ko-KR" sz="1800">
                <a:latin typeface="CookieRun Bold"/>
                <a:ea typeface="CookieRun Bold"/>
              </a:rPr>
              <a:t> </a:t>
            </a:r>
            <a:r>
              <a:rPr lang="ko-KR" altLang="en-US" sz="1800">
                <a:latin typeface="CookieRun Bold"/>
                <a:ea typeface="CookieRun Bold"/>
              </a:rPr>
              <a:t>프로세스가 준비 큐에 진입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➁</a:t>
            </a:r>
            <a:r>
              <a:rPr lang="en-US" altLang="ko-KR" sz="1800">
                <a:latin typeface="CookieRun Bold"/>
                <a:ea typeface="CookieRun Bold"/>
              </a:rPr>
              <a:t> </a:t>
            </a:r>
            <a:r>
              <a:rPr lang="ko-KR" altLang="en-US" sz="1800">
                <a:latin typeface="CookieRun Bold"/>
                <a:ea typeface="CookieRun Bold"/>
              </a:rPr>
              <a:t>이 </a:t>
            </a:r>
            <a:r>
              <a:rPr lang="en-US" altLang="ko-KR" sz="1800">
                <a:latin typeface="CookieRun Bold"/>
                <a:ea typeface="CookieRun Bold"/>
              </a:rPr>
              <a:t>Process</a:t>
            </a:r>
            <a:r>
              <a:rPr lang="ko-KR" altLang="en-US" sz="1800">
                <a:latin typeface="CookieRun Bold"/>
                <a:ea typeface="CookieRun Bold"/>
              </a:rPr>
              <a:t>의 </a:t>
            </a:r>
            <a:r>
              <a:rPr lang="en-US" altLang="ko-KR" sz="1800">
                <a:latin typeface="CookieRun Bold"/>
                <a:ea typeface="CookieRun Bold"/>
              </a:rPr>
              <a:t>PCB</a:t>
            </a:r>
            <a:r>
              <a:rPr lang="ko-KR" altLang="en-US" sz="1800">
                <a:latin typeface="CookieRun Bold"/>
                <a:ea typeface="CookieRun Bold"/>
              </a:rPr>
              <a:t>를 </a:t>
            </a:r>
            <a:endParaRPr lang="en-US" altLang="ko-KR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1800">
                <a:latin typeface="CookieRun Bold"/>
                <a:ea typeface="CookieRun Bold"/>
              </a:rPr>
              <a:t>Queue</a:t>
            </a:r>
            <a:r>
              <a:rPr lang="ko-KR" altLang="en-US" sz="1800">
                <a:latin typeface="CookieRun Bold"/>
                <a:ea typeface="CookieRun Bold"/>
              </a:rPr>
              <a:t> 끝에 연결 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➂ </a:t>
            </a:r>
            <a:r>
              <a:rPr lang="en-US" altLang="ko-KR" sz="1800">
                <a:latin typeface="CookieRun Bold"/>
                <a:ea typeface="CookieRun Bold"/>
              </a:rPr>
              <a:t>CPU</a:t>
            </a:r>
            <a:r>
              <a:rPr lang="ko-KR" altLang="en-US" sz="1800">
                <a:latin typeface="CookieRun Bold"/>
                <a:ea typeface="CookieRun Bold"/>
              </a:rPr>
              <a:t>가 가용상태가 되면</a:t>
            </a:r>
            <a:r>
              <a:rPr lang="en-US" altLang="ko-KR" sz="1800">
                <a:latin typeface="CookieRun Bold"/>
                <a:ea typeface="CookieRun Bold"/>
              </a:rPr>
              <a:t>,</a:t>
            </a:r>
            <a:r>
              <a:rPr lang="ko-KR" altLang="en-US" sz="1800">
                <a:latin typeface="CookieRun Bold"/>
                <a:ea typeface="CookieRun Bold"/>
              </a:rPr>
              <a:t> 준비 큐의 앞부분에 있는 프로세스에 할당됨</a:t>
            </a:r>
          </a:p>
          <a:p>
            <a:pPr marL="0" indent="0" algn="ctr">
              <a:buNone/>
              <a:defRPr/>
            </a:pPr>
            <a:endParaRPr lang="ko-KR" altLang="en-US" sz="18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➃</a:t>
            </a:r>
            <a:r>
              <a:rPr lang="en-US" altLang="ko-KR" sz="1800">
                <a:latin typeface="CookieRun Bold"/>
                <a:ea typeface="CookieRun Bold"/>
              </a:rPr>
              <a:t> </a:t>
            </a:r>
            <a:r>
              <a:rPr lang="ko-KR" altLang="en-US" sz="1800">
                <a:latin typeface="CookieRun Bold"/>
                <a:ea typeface="CookieRun Bold"/>
              </a:rPr>
              <a:t>이 실행 상태의 프로세스는 이어 </a:t>
            </a:r>
          </a:p>
          <a:p>
            <a:pPr marL="0" indent="0" algn="ctr">
              <a:buNone/>
              <a:defRPr/>
            </a:pPr>
            <a:r>
              <a:rPr lang="ko-KR" altLang="en-US" sz="1800">
                <a:latin typeface="CookieRun Bold"/>
                <a:ea typeface="CookieRun Bold"/>
              </a:rPr>
              <a:t>준비 큐에서 제거됨 </a:t>
            </a:r>
            <a:endParaRPr lang="en-US" altLang="ko-KR" sz="1800">
              <a:latin typeface="CookieRun Bold"/>
              <a:ea typeface="CookieRun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564367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7796" y="1417638"/>
            <a:ext cx="1845468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Queue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2136" y="1903095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3265" y="1903095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Front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76428" y="2564367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Before 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4359" y="1417638"/>
            <a:ext cx="1513067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CPU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CookieRun Regular"/>
                <a:ea typeface="CookieRun Regular"/>
              </a:rPr>
              <a:t>Ready!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76617" y="1418110"/>
            <a:ext cx="1006102" cy="467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CPU</a:t>
            </a:r>
          </a:p>
        </p:txBody>
      </p:sp>
      <p:sp>
        <p:nvSpPr>
          <p:cNvPr id="18" name="텍스트 개체 틀 7"/>
          <p:cNvSpPr/>
          <p:nvPr/>
        </p:nvSpPr>
        <p:spPr>
          <a:xfrm>
            <a:off x="1647019" y="4595813"/>
            <a:ext cx="4810147" cy="6300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평균 대기 시간은 종종 대단히 길 수 있음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521 L 0.16960 -0.00666 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1"/>
                            </p:stCondLst>
                            <p:childTnLst>
                              <p:par>
                                <p:cTn id="12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8 0.02044 L -0.00350 0.02912 L -0.00187 0.03491 L -0.00187 0.03635 L -0.00024 0.03925 L 0.00057 0.04359 L 0.00057 0.04793 L 0.00138 0.04938 L 0.00220 0.05516 L 0.00220 0.06240 L 0.00301 0.06384 L 0.00301 0.06963 L 0.00383 0.07108 L 0.00301 0.10291 L 0.00220 0.10435 L 0.00138 0.10580 L 0.00057 0.10869 L -0.00024 0.11159 L -0.00106 0.11303 L -0.00268 0.11448 L -0.01977 0.11303 L -0.02140 0.11159 L -0.02222 0.11014 L -0.02303 0.10869 L -0.02384 0.10435 L -0.02384 0.10291 L -0.02466 0.10146 L -0.02547 0.09712 L -0.02466 0.08410 L -0.02384 0.08265 L -0.02303 0.07976 L -0.02222 0.07831 L -0.02222 0.07686 L -0.02140 0.07542 L -0.02059 0.07397 L -0.01977 0.07397 L -0.01896 0.07252 L -0.01733 0.07108 L -0.01652 0.07108 L -0.01571 0.06818 L -0.01489 0.06818 L -0.01408 0.06674 L -0.01326 0.06674 L -0.01245 0.06529 L -0.01082 0.06384 L -0.00920 0.06384 L -0.00757 0.06240 L -0.00513 0.05950 L -0.00350 0.05950 L -0.00268 0.05806 L -0.00106 0.05806 L -0.00024 0.05661 L 0.00220 0.05661 L 0.00301 0.05516 L 0.00708 0.05661 L 0.00789 0.05806 L 0.00871 0.05950 L 0.00952 0.06095 L 0.01034 0.06095 L 0.01115 0.06384 L 0.01196 0.06529 L 0.01278 0.06674 L 0.01278 0.06963 L 0.01359 0.07108 L 0.01359 0.07252 L 0.01522 0.07397 L 0.01522 0.07686 L 0.01603 0.08120 L 0.01685 0.08265 L 0.01685 0.08410 L 0.01766 0.08699 L 0.01847 0.08844 L 0.01847 0.09133 L 0.01929 0.09278 L 0.01929 0.10146 L 0.02010 0.10435 L 0.02010 0.13329 L 0.01929 0.13473 L 0.01929 0.13763 L 0.01847 0.13907 L 0.01766 0.14197 L 0.01685 0.14341 L 0.01603 0.14631 L 0.01522 0.14775 L 0.01441 0.14920 L 0.01441 0.15065 L 0.01359 0.15210 L 0.01278 0.15354 L 0.01196 0.15354 L 0.01115 0.15499 L 0.00871 0.15499 L 0.00789 0.15644 L 0.00464 0.15644 L 0.00301 0.15788 L 0.00138 0.15788 L -0.00024 0.15933 L -0.03198 0.15933 L -0.03280 0.15788 L -0.04012 0.15788 L -0.04175 0.15644 L -0.04744 0.15644 L -0.04907 0.15499 L -0.05477 0.15499 L -0.05640 0.15354 L -0.05802 0.15354 L -0.05884 0.15210 L -0.06535 0.15210 L -0.06616 0.15065 L -0.07430 0.14920 L -0.07674 0.14920 L -0.07755 0.14775 L -0.08162 0.14775 L -0.08244 0.14631 L -0.12720 0.14631 L -0.12801 0.14775 L -0.12882 0.14775 L -0.12964 0.14920 L -0.13127 0.15065 L -0.13208 0.15210 L -0.13289 0.15354 L -0.13371 0.15354 L -0.13452 0.15499 L -0.13533 0.15644 L -0.13615 0.15788 L -0.13778 0.15933 L -0.13859 0.16078 L -0.13940 0.16222 L -0.13940 0.16512 " pathEditMode="relative" ptsTypes="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4" animBg="1"/>
      <p:bldP spid="13" grpId="1" animBg="1"/>
      <p:bldP spid="14" grpId="2" animBg="1"/>
      <p:bldP spid="14" grpId="3" animBg="1"/>
      <p:bldP spid="14" grpId="5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SJF - Shortest Job First Scheduling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056254" y="1752252"/>
            <a:ext cx="7699083" cy="4862407"/>
          </a:xfrm>
        </p:spPr>
        <p:txBody>
          <a:bodyPr/>
          <a:lstStyle/>
          <a:p>
            <a:pPr algn="ctr">
              <a:defRPr/>
            </a:pPr>
            <a:r>
              <a:rPr lang="ko-KR" altLang="en-US">
                <a:latin typeface="CookieRun Bold"/>
                <a:ea typeface="CookieRun Bold"/>
              </a:rPr>
              <a:t>각 </a:t>
            </a:r>
            <a:r>
              <a:rPr lang="en-US" altLang="ko-KR">
                <a:latin typeface="CookieRun Bold"/>
                <a:ea typeface="CookieRun Bold"/>
              </a:rPr>
              <a:t>Process</a:t>
            </a:r>
            <a:r>
              <a:rPr lang="ko-KR" altLang="en-US">
                <a:latin typeface="CookieRun Bold"/>
                <a:ea typeface="CookieRun Bold"/>
              </a:rPr>
              <a:t>의 다음 </a:t>
            </a:r>
            <a:r>
              <a:rPr lang="en-US" altLang="ko-KR">
                <a:latin typeface="CookieRun Bold"/>
                <a:ea typeface="CookieRun Bold"/>
              </a:rPr>
              <a:t>CPU Burst</a:t>
            </a:r>
            <a:r>
              <a:rPr lang="ko-KR" altLang="en-US">
                <a:latin typeface="CookieRun Bold"/>
                <a:ea typeface="CookieRun Bold"/>
              </a:rPr>
              <a:t> 길이를 연관시킴</a:t>
            </a:r>
          </a:p>
          <a:p>
            <a:pPr algn="ctr"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algn="ctr">
              <a:defRPr/>
            </a:pPr>
            <a:r>
              <a:rPr lang="en-US" altLang="ko-KR">
                <a:latin typeface="CookieRun Bold"/>
                <a:ea typeface="CookieRun Bold"/>
              </a:rPr>
              <a:t>CPU</a:t>
            </a:r>
            <a:r>
              <a:rPr lang="ko-KR" altLang="en-US">
                <a:latin typeface="CookieRun Bold"/>
                <a:ea typeface="CookieRun Bold"/>
              </a:rPr>
              <a:t>가 이용 가능해지면</a:t>
            </a:r>
            <a:r>
              <a:rPr lang="en-US" altLang="ko-KR">
                <a:latin typeface="CookieRun Bold"/>
                <a:ea typeface="CookieRun Bold"/>
              </a:rPr>
              <a:t>,</a:t>
            </a:r>
            <a:r>
              <a:rPr lang="ko-KR" altLang="en-US">
                <a:latin typeface="CookieRun Bold"/>
                <a:ea typeface="CookieRun Bold"/>
              </a:rPr>
              <a:t> 가장 작은 다음 </a:t>
            </a:r>
            <a:r>
              <a:rPr lang="en-US" altLang="ko-KR">
                <a:latin typeface="CookieRun Bold"/>
                <a:ea typeface="CookieRun Bold"/>
              </a:rPr>
              <a:t>CPU Burst</a:t>
            </a:r>
            <a:r>
              <a:rPr lang="ko-KR" altLang="en-US">
                <a:latin typeface="CookieRun Bold"/>
                <a:ea typeface="CookieRun Bold"/>
              </a:rPr>
              <a:t>를 가진 </a:t>
            </a:r>
            <a:r>
              <a:rPr lang="en-US" altLang="ko-KR">
                <a:latin typeface="CookieRun Bold"/>
                <a:ea typeface="CookieRun Bold"/>
              </a:rPr>
              <a:t>Process</a:t>
            </a:r>
            <a:r>
              <a:rPr lang="ko-KR" altLang="en-US">
                <a:latin typeface="CookieRun Bold"/>
                <a:ea typeface="CookieRun Bold"/>
              </a:rPr>
              <a:t>에 할당함</a:t>
            </a:r>
          </a:p>
          <a:p>
            <a:pPr algn="ctr"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algn="ctr">
              <a:defRPr/>
            </a:pPr>
            <a:r>
              <a:rPr lang="en-US" altLang="ko-KR">
                <a:latin typeface="CookieRun Bold"/>
                <a:ea typeface="CookieRun Bold"/>
              </a:rPr>
              <a:t>if </a:t>
            </a:r>
            <a:r>
              <a:rPr lang="ko-KR" altLang="en-US">
                <a:latin typeface="CookieRun Bold"/>
                <a:ea typeface="CookieRun Bold"/>
              </a:rPr>
              <a:t>두 </a:t>
            </a:r>
            <a:r>
              <a:rPr lang="en-US" altLang="ko-KR">
                <a:latin typeface="CookieRun Bold"/>
                <a:ea typeface="CookieRun Bold"/>
              </a:rPr>
              <a:t>Process</a:t>
            </a:r>
            <a:r>
              <a:rPr lang="ko-KR" altLang="en-US">
                <a:latin typeface="CookieRun Bold"/>
                <a:ea typeface="CookieRun Bold"/>
              </a:rPr>
              <a:t>가 동일한 길이의 다음 </a:t>
            </a:r>
            <a:r>
              <a:rPr lang="en-US" altLang="ko-KR">
                <a:latin typeface="CookieRun Bold"/>
                <a:ea typeface="CookieRun Bold"/>
              </a:rPr>
              <a:t>CPU Burst</a:t>
            </a:r>
            <a:r>
              <a:rPr lang="ko-KR" altLang="en-US">
                <a:latin typeface="CookieRun Bold"/>
                <a:ea typeface="CookieRun Bold"/>
              </a:rPr>
              <a:t>를 가진다면</a:t>
            </a:r>
            <a:r>
              <a:rPr lang="en-US" altLang="ko-KR">
                <a:latin typeface="CookieRun Bold"/>
                <a:ea typeface="CookieRun Bold"/>
              </a:rPr>
              <a:t>?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Bold"/>
                <a:ea typeface="CookieRun Bold"/>
              </a:rPr>
              <a:t>- </a:t>
            </a:r>
            <a:r>
              <a:rPr lang="ko-KR" altLang="en-US">
                <a:latin typeface="CookieRun Bold"/>
                <a:ea typeface="CookieRun Bold"/>
              </a:rPr>
              <a:t>순위를 정하기 위해 </a:t>
            </a:r>
            <a:r>
              <a:rPr lang="en-US" altLang="ko-KR">
                <a:latin typeface="CookieRun Bold"/>
                <a:ea typeface="CookieRun Bold"/>
              </a:rPr>
              <a:t>FCFS</a:t>
            </a:r>
            <a:r>
              <a:rPr lang="ko-KR" altLang="en-US">
                <a:latin typeface="CookieRun Bold"/>
                <a:ea typeface="CookieRun Bold"/>
              </a:rPr>
              <a:t> 스케줄링 적용</a:t>
            </a:r>
            <a:endParaRPr lang="en-US" altLang="ko-KR">
              <a:latin typeface="CookieRun Bold"/>
              <a:ea typeface="CookieRun Bold"/>
            </a:endParaRPr>
          </a:p>
          <a:p>
            <a:pPr algn="ctr"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en-US" altLang="ko-KR">
              <a:latin typeface="CookieRun Bold"/>
              <a:ea typeface="CookieRun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23897" y="2393540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CPU</a:t>
            </a:r>
            <a:r>
              <a:rPr lang="ko-KR" altLang="en-US">
                <a:latin typeface="CookieRun Bold"/>
                <a:ea typeface="CookieRun Bold"/>
              </a:rPr>
              <a:t> 스케줄링 결정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3.</a:t>
            </a:r>
            <a:r>
              <a:rPr lang="ko-KR" altLang="en-US">
                <a:latin typeface="CookieRun Regular"/>
                <a:ea typeface="CookieRun Regular"/>
              </a:rPr>
              <a:t> 프로세스가 대기 상태에서 준비 완료 상태로 전환될 때 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   </a:t>
            </a:r>
            <a:r>
              <a:rPr lang="en-US" altLang="ko-KR">
                <a:latin typeface="CookieRun Regular"/>
                <a:ea typeface="CookieRun Regular"/>
              </a:rPr>
              <a:t>-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  <a:r>
              <a:rPr lang="en-US" altLang="ko-KR">
                <a:latin typeface="CookieRun Regular"/>
                <a:ea typeface="CookieRun Regular"/>
              </a:rPr>
              <a:t>ex) I/O</a:t>
            </a:r>
            <a:r>
              <a:rPr lang="ko-KR" altLang="en-US">
                <a:latin typeface="CookieRun Regular"/>
                <a:ea typeface="CookieRun Regular"/>
              </a:rPr>
              <a:t>의 종료 시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4.</a:t>
            </a:r>
            <a:r>
              <a:rPr lang="ko-KR" altLang="en-US">
                <a:latin typeface="CookieRun Regular"/>
                <a:ea typeface="CookieRun Regular"/>
              </a:rPr>
              <a:t> 프로세스가 종료할 때 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SJF - Shortest Job First Scheduling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59814" y="1417638"/>
            <a:ext cx="7425794" cy="2344411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ko-KR" altLang="en-US">
                <a:latin typeface="CookieRun Bold"/>
                <a:ea typeface="CookieRun Bold"/>
              </a:rPr>
              <a:t>평균 대기 시간 </a:t>
            </a:r>
            <a:r>
              <a:rPr lang="en-US" altLang="ko-KR">
                <a:latin typeface="CookieRun Bold"/>
                <a:ea typeface="CookieRun Bold"/>
              </a:rPr>
              <a:t>:</a:t>
            </a:r>
            <a:r>
              <a:rPr lang="ko-KR" altLang="en-US">
                <a:latin typeface="CookieRun Bold"/>
                <a:ea typeface="CookieRun Bold"/>
              </a:rPr>
              <a:t> </a:t>
            </a:r>
            <a:r>
              <a:rPr lang="en-US" altLang="ko-KR">
                <a:latin typeface="CookieRun Bold"/>
                <a:ea typeface="CookieRun Bold"/>
              </a:rPr>
              <a:t>(3 + 16 + 9 + 0)</a:t>
            </a:r>
            <a:r>
              <a:rPr lang="ko-KR" altLang="en-US">
                <a:latin typeface="CookieRun Bold"/>
                <a:ea typeface="CookieRun Bold"/>
              </a:rPr>
              <a:t> </a:t>
            </a:r>
            <a:r>
              <a:rPr lang="en-US" altLang="ko-KR">
                <a:latin typeface="CookieRun Bold"/>
                <a:ea typeface="CookieRun Bold"/>
              </a:rPr>
              <a:t>/ 4 = 7ms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Bold"/>
                <a:ea typeface="CookieRun Bold"/>
              </a:rPr>
              <a:t>만약 </a:t>
            </a:r>
            <a:r>
              <a:rPr lang="en-US" altLang="ko-KR">
                <a:latin typeface="CookieRun Bold"/>
                <a:ea typeface="CookieRun Bold"/>
              </a:rPr>
              <a:t>FCFS</a:t>
            </a:r>
            <a:r>
              <a:rPr lang="ko-KR" altLang="en-US">
                <a:latin typeface="CookieRun Bold"/>
                <a:ea typeface="CookieRun Bold"/>
              </a:rPr>
              <a:t>였다면</a:t>
            </a:r>
            <a:r>
              <a:rPr lang="en-US" altLang="ko-KR">
                <a:latin typeface="CookieRun Bold"/>
                <a:ea typeface="CookieRun Bold"/>
              </a:rPr>
              <a:t>?</a:t>
            </a:r>
            <a:r>
              <a:rPr lang="ko-KR" altLang="en-US">
                <a:latin typeface="CookieRun Bold"/>
                <a:ea typeface="CookieRun Bold"/>
              </a:rPr>
              <a:t> </a:t>
            </a:r>
            <a:r>
              <a:rPr lang="en-US" altLang="ko-KR">
                <a:latin typeface="CookieRun Bold"/>
                <a:ea typeface="CookieRun Bold"/>
              </a:rPr>
              <a:t>(0+6+14+21) / 4 = (41) / 4 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Bold"/>
                <a:ea typeface="CookieRun Bold"/>
              </a:rPr>
              <a:t>= 10.25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38462" y="4589462"/>
            <a:ext cx="2482719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6595" y="1542573"/>
          <a:ext cx="3111534" cy="25122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7054"/>
                <a:gridCol w="1554480"/>
              </a:tblGrid>
              <a:tr h="51205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Burst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765268" y="4589463"/>
            <a:ext cx="3307439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21181" y="4589463"/>
            <a:ext cx="2944088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9134" y="5814698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0ms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77095" y="5814698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0501" y="4589462"/>
            <a:ext cx="937607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9814" y="5814699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03900" y="5814698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16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11340" y="5814698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SJF - Shortest Job First Scheduling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056254" y="1752252"/>
            <a:ext cx="7699083" cy="4862407"/>
          </a:xfrm>
        </p:spPr>
        <p:txBody>
          <a:bodyPr/>
          <a:lstStyle/>
          <a:p>
            <a:pPr algn="ctr">
              <a:defRPr/>
            </a:pPr>
            <a:r>
              <a:rPr lang="ko-KR" altLang="en-US">
                <a:latin typeface="CookieRun Bold"/>
                <a:ea typeface="CookieRun Bold"/>
              </a:rPr>
              <a:t>주어진 </a:t>
            </a:r>
            <a:r>
              <a:rPr lang="en-US" altLang="ko-KR">
                <a:latin typeface="CookieRun Bold"/>
                <a:ea typeface="CookieRun Bold"/>
              </a:rPr>
              <a:t>Process</a:t>
            </a:r>
            <a:r>
              <a:rPr lang="ko-KR" altLang="en-US">
                <a:latin typeface="CookieRun Bold"/>
                <a:ea typeface="CookieRun Bold"/>
              </a:rPr>
              <a:t> 집합에 대해 최소의 평균대기 시간을 가진다는 점 </a:t>
            </a:r>
            <a:r>
              <a:rPr lang="en-US" altLang="ko-KR">
                <a:latin typeface="CookieRun Bold"/>
                <a:ea typeface="CookieRun Bold"/>
              </a:rPr>
              <a:t>-</a:t>
            </a:r>
            <a:r>
              <a:rPr lang="ko-KR" altLang="en-US">
                <a:latin typeface="CookieRun Bold"/>
                <a:ea typeface="CookieRun Bold"/>
              </a:rPr>
              <a:t> 증명</a:t>
            </a:r>
          </a:p>
          <a:p>
            <a:pPr algn="ctr">
              <a:defRPr/>
            </a:pPr>
            <a:r>
              <a:rPr lang="en-US" altLang="ko-KR">
                <a:latin typeface="CookieRun Bold"/>
                <a:ea typeface="CookieRun Bold"/>
              </a:rPr>
              <a:t>why</a:t>
            </a:r>
            <a:r>
              <a:rPr lang="ko-KR" altLang="en-US">
                <a:latin typeface="CookieRun Bold"/>
                <a:ea typeface="CookieRun Bold"/>
              </a:rPr>
              <a:t> 최적일까</a:t>
            </a:r>
            <a:r>
              <a:rPr lang="en-US" altLang="ko-KR">
                <a:latin typeface="CookieRun Bold"/>
                <a:ea typeface="CookieRun Bold"/>
              </a:rPr>
              <a:t>?</a:t>
            </a:r>
            <a:r>
              <a:rPr lang="ko-KR" altLang="en-US">
                <a:latin typeface="CookieRun Bold"/>
                <a:ea typeface="CookieRun Bold"/>
              </a:rPr>
              <a:t>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Bold"/>
                <a:ea typeface="CookieRun Bold"/>
              </a:rPr>
              <a:t>짧은 프로세스를 긴 프로세스의 앞으로 이동함으로써</a:t>
            </a:r>
            <a:r>
              <a:rPr lang="en-US" altLang="ko-KR">
                <a:latin typeface="CookieRun Bold"/>
                <a:ea typeface="CookieRun Bold"/>
              </a:rPr>
              <a:t>,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Bold"/>
                <a:ea typeface="CookieRun Bold"/>
              </a:rPr>
              <a:t>짧은 프로세스의 대기 시간을 긴 프로세스의 대기 시간이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Bold"/>
                <a:ea typeface="CookieRun Bold"/>
              </a:rPr>
              <a:t>증가하는 것보다 더 많이 줄일 수 있음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Bold"/>
                <a:ea typeface="CookieRun Bold"/>
              </a:rPr>
              <a:t>=&gt; </a:t>
            </a:r>
            <a:r>
              <a:rPr lang="ko-KR" altLang="en-US">
                <a:latin typeface="CookieRun Bold"/>
                <a:ea typeface="CookieRun Bold"/>
              </a:rPr>
              <a:t>평균 대기 시간 줄어듬 </a:t>
            </a:r>
          </a:p>
          <a:p>
            <a:pPr algn="ctr"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en-US" altLang="ko-KR">
              <a:latin typeface="CookieRun Bold"/>
              <a:ea typeface="CookieRun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23897" y="2393540"/>
            <a:ext cx="1448555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넛 7"/>
          <p:cNvSpPr/>
          <p:nvPr/>
        </p:nvSpPr>
        <p:spPr>
          <a:xfrm>
            <a:off x="609599" y="2364870"/>
            <a:ext cx="2579587" cy="2579587"/>
          </a:xfrm>
          <a:prstGeom prst="donut">
            <a:avLst>
              <a:gd name="adj" fmla="val 25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RR - Round-Robin Scheduling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056254" y="1752252"/>
            <a:ext cx="7699083" cy="4862407"/>
          </a:xfrm>
        </p:spPr>
        <p:txBody>
          <a:bodyPr/>
          <a:lstStyle/>
          <a:p>
            <a:pPr algn="ctr">
              <a:defRPr/>
            </a:pPr>
            <a:r>
              <a:rPr lang="en-US" altLang="ko-KR">
                <a:latin typeface="CookieRun Bold"/>
                <a:ea typeface="CookieRun Bold"/>
              </a:rPr>
              <a:t>FCFS</a:t>
            </a:r>
            <a:r>
              <a:rPr lang="ko-KR" altLang="en-US">
                <a:latin typeface="CookieRun Bold"/>
                <a:ea typeface="CookieRun Bold"/>
              </a:rPr>
              <a:t>와 유사하지만</a:t>
            </a:r>
            <a:r>
              <a:rPr lang="en-US" altLang="ko-KR">
                <a:latin typeface="CookieRun Bold"/>
                <a:ea typeface="CookieRun Bold"/>
              </a:rPr>
              <a:t>,</a:t>
            </a:r>
            <a:r>
              <a:rPr lang="ko-KR" altLang="en-US">
                <a:latin typeface="CookieRun Bold"/>
                <a:ea typeface="CookieRun Bold"/>
              </a:rPr>
              <a:t> 시스템이 </a:t>
            </a:r>
            <a:r>
              <a:rPr lang="en-US" altLang="ko-KR">
                <a:latin typeface="CookieRun Bold"/>
                <a:ea typeface="CookieRun Bold"/>
              </a:rPr>
              <a:t>Process</a:t>
            </a:r>
            <a:r>
              <a:rPr lang="ko-KR" altLang="en-US">
                <a:latin typeface="CookieRun Bold"/>
                <a:ea typeface="CookieRun Bold"/>
              </a:rPr>
              <a:t>들 사이로 옮겨 다닐 수 있도록 선점이 추가됨 </a:t>
            </a:r>
          </a:p>
          <a:p>
            <a:pPr algn="ctr">
              <a:defRPr/>
            </a:pPr>
            <a:r>
              <a:rPr lang="en-US" altLang="ko-KR">
                <a:latin typeface="CookieRun Bold"/>
                <a:ea typeface="CookieRun Bold"/>
              </a:rPr>
              <a:t>Time Quantum(</a:t>
            </a:r>
            <a:r>
              <a:rPr lang="ko-KR" altLang="en-US">
                <a:latin typeface="CookieRun Bold"/>
                <a:ea typeface="CookieRun Bold"/>
              </a:rPr>
              <a:t>시간 할당량</a:t>
            </a:r>
            <a:r>
              <a:rPr lang="en-US" altLang="ko-KR">
                <a:latin typeface="CookieRun Bold"/>
                <a:ea typeface="CookieRun Bold"/>
              </a:rPr>
              <a:t>) or Time Slice(</a:t>
            </a:r>
            <a:r>
              <a:rPr lang="ko-KR" altLang="en-US">
                <a:latin typeface="CookieRun Bold"/>
                <a:ea typeface="CookieRun Bold"/>
              </a:rPr>
              <a:t>타임슬라이스</a:t>
            </a:r>
            <a:r>
              <a:rPr lang="en-US" altLang="ko-KR">
                <a:latin typeface="CookieRun Bold"/>
                <a:ea typeface="CookieRun Bold"/>
              </a:rPr>
              <a:t>)</a:t>
            </a:r>
            <a:r>
              <a:rPr lang="ko-KR" altLang="en-US">
                <a:latin typeface="CookieRun Bold"/>
                <a:ea typeface="CookieRun Bold"/>
              </a:rPr>
              <a:t>라고 하는 작은 단위의 시간 정의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Bold"/>
                <a:ea typeface="CookieRun Bold"/>
              </a:rPr>
              <a:t>(</a:t>
            </a:r>
            <a:r>
              <a:rPr lang="ko-KR" altLang="en-US">
                <a:latin typeface="CookieRun Bold"/>
                <a:ea typeface="CookieRun Bold"/>
              </a:rPr>
              <a:t>일반적으로 </a:t>
            </a:r>
            <a:r>
              <a:rPr lang="en-US" altLang="ko-KR">
                <a:latin typeface="CookieRun Bold"/>
                <a:ea typeface="CookieRun Bold"/>
              </a:rPr>
              <a:t>10~100ms)</a:t>
            </a:r>
            <a:endParaRPr lang="ko-KR" altLang="en-US">
              <a:latin typeface="CookieRun Bold"/>
              <a:ea typeface="CookieRun Bold"/>
            </a:endParaRPr>
          </a:p>
          <a:p>
            <a:pPr algn="ctr">
              <a:defRPr/>
            </a:pPr>
            <a:r>
              <a:rPr lang="ko-KR" altLang="en-US">
                <a:latin typeface="CookieRun Bold"/>
                <a:ea typeface="CookieRun Bold"/>
              </a:rPr>
              <a:t>준비 </a:t>
            </a:r>
            <a:r>
              <a:rPr lang="en-US" altLang="ko-KR">
                <a:latin typeface="CookieRun Bold"/>
                <a:ea typeface="CookieRun Bold"/>
              </a:rPr>
              <a:t>Queue</a:t>
            </a:r>
            <a:r>
              <a:rPr lang="ko-KR" altLang="en-US">
                <a:latin typeface="CookieRun Bold"/>
                <a:ea typeface="CookieRun Bold"/>
              </a:rPr>
              <a:t>는 원형 큐로 동작</a:t>
            </a:r>
          </a:p>
          <a:p>
            <a:pPr algn="ctr">
              <a:defRPr/>
            </a:pPr>
            <a:r>
              <a:rPr lang="en-US" altLang="ko-KR">
                <a:latin typeface="CookieRun Bold"/>
                <a:ea typeface="CookieRun Bold"/>
              </a:rPr>
              <a:t>CPU Scheduler</a:t>
            </a:r>
            <a:r>
              <a:rPr lang="ko-KR" altLang="en-US">
                <a:latin typeface="CookieRun Bold"/>
                <a:ea typeface="CookieRun Bold"/>
              </a:rPr>
              <a:t>는 </a:t>
            </a:r>
            <a:r>
              <a:rPr lang="en-US" altLang="ko-KR">
                <a:latin typeface="CookieRun Bold"/>
                <a:ea typeface="CookieRun Bold"/>
              </a:rPr>
              <a:t>Queue</a:t>
            </a:r>
            <a:r>
              <a:rPr lang="ko-KR" altLang="en-US">
                <a:latin typeface="CookieRun Bold"/>
                <a:ea typeface="CookieRun Bold"/>
              </a:rPr>
              <a:t>를 돌면서 한 번에 한 </a:t>
            </a:r>
            <a:r>
              <a:rPr lang="en-US" altLang="ko-KR">
                <a:latin typeface="CookieRun Bold"/>
                <a:ea typeface="CookieRun Bold"/>
              </a:rPr>
              <a:t>Process</a:t>
            </a:r>
            <a:r>
              <a:rPr lang="ko-KR" altLang="en-US">
                <a:latin typeface="CookieRun Bold"/>
                <a:ea typeface="CookieRun Bold"/>
              </a:rPr>
              <a:t>에</a:t>
            </a:r>
            <a:r>
              <a:rPr lang="en-US" altLang="ko-KR">
                <a:latin typeface="CookieRun Bold"/>
                <a:ea typeface="CookieRun Bold"/>
              </a:rPr>
              <a:t> </a:t>
            </a:r>
            <a:r>
              <a:rPr lang="ko-KR" altLang="en-US">
                <a:latin typeface="CookieRun Bold"/>
                <a:ea typeface="CookieRun Bold"/>
              </a:rPr>
              <a:t>한 번의 </a:t>
            </a:r>
            <a:r>
              <a:rPr lang="en-US" altLang="ko-KR">
                <a:latin typeface="CookieRun Bold"/>
                <a:ea typeface="CookieRun Bold"/>
              </a:rPr>
              <a:t>Time slice</a:t>
            </a:r>
            <a:r>
              <a:rPr lang="ko-KR" altLang="en-US">
                <a:latin typeface="CookieRun Bold"/>
                <a:ea typeface="CookieRun Bold"/>
              </a:rPr>
              <a:t> 동안 </a:t>
            </a:r>
            <a:r>
              <a:rPr lang="en-US" altLang="ko-KR">
                <a:latin typeface="CookieRun Bold"/>
                <a:ea typeface="CookieRun Bold"/>
              </a:rPr>
              <a:t>CPU</a:t>
            </a:r>
            <a:r>
              <a:rPr lang="ko-KR" altLang="en-US">
                <a:latin typeface="CookieRun Bold"/>
                <a:ea typeface="CookieRun Bold"/>
              </a:rPr>
              <a:t>를 할당</a:t>
            </a:r>
          </a:p>
          <a:p>
            <a:pPr algn="ctr">
              <a:defRPr/>
            </a:pPr>
            <a:endParaRPr lang="en-US" altLang="ko-KR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en-US" altLang="ko-KR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en-US" altLang="ko-KR">
              <a:latin typeface="CookieRun Bold"/>
              <a:ea typeface="CookieRun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61975" y="1926895"/>
            <a:ext cx="854421" cy="612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9740" y="1752252"/>
            <a:ext cx="1119305" cy="63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CircularQueue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0.00069 L 0.00242 0.01088 L 0.00160 0.01667 L 0.00079 0.01812 L 0.00079 0.01956 L -0.00002 0.02246 L -0.00084 0.02535 L -0.00084 0.02680 L -0.00165 0.02824 L -0.00165 0.03114 L -0.00247 0.03258 L -0.00328 0.03548 L -0.00328 0.03837 L -0.00409 0.03982 L -0.00491 0.04126 L -0.00491 0.04416 L -0.00572 0.04560 L -0.00653 0.04850 L -0.00653 0.05139 L -0.00735 0.05284 L -0.00735 0.05428 L -0.00816 0.05573 L -0.00898 0.05718 L -0.00979 0.05862 L -0.01060 0.06152 L -0.01060 0.06296 L -0.01142 0.06441 L -0.01223 0.06586 L -0.01305 0.06730 L -0.01386 0.06875 L -0.01467 0.07165 L -0.01549 0.07309 L -0.01630 0.07454 L -0.01711 0.07599 L -0.01793 0.07743 L -0.01874 0.07888 L -0.01956 0.08033 L -0.02037 0.08177 L -0.02200 0.08322 L -0.02281 0.08467 L -0.02362 0.08611 L -0.02444 0.08756 L -0.02607 0.08901 L -0.02688 0.08901 L -0.02769 0.09045 L -0.02932 0.09190 L -0.03013 0.09335 L -0.03176 0.09479 L -0.03420 0.09624 L -0.03665 0.09769 L -0.03827 0.09913 L -0.04153 0.10058 L -0.04316 0.10203 L -0.04397 0.10347 L -0.04478 0.10637 L -0.04560 0.10781 " pathEditMode="relative" ptsTypes="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02 0.05365 C  -0.05850 0.05365 -0.02076 0.12022 -0.02076 0.20224 C  -0.02076 0.28425 -0.05850 0.35081 -0.10502 0.35081 C  -0.15153 0.35081 -0.18928 0.28425 -0.18928 0.20224 C  -0.18928 0.12022 -0.15153 0.05365 -0.10502 0.05365 " pathEditMode="relative" ptsTypes="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560921" y="2272108"/>
            <a:ext cx="4990665" cy="18062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CookieRun Regular"/>
              <a:ea typeface="CookieRun Regular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RR - Round-Robin Scheduling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056254" y="1752252"/>
            <a:ext cx="7699083" cy="4862407"/>
          </a:xfrm>
        </p:spPr>
        <p:txBody>
          <a:bodyPr/>
          <a:lstStyle/>
          <a:p>
            <a:pPr algn="ctr"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algn="ctr"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en-US" altLang="ko-KR">
              <a:latin typeface="CookieRun Bold"/>
              <a:ea typeface="CookieRun 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0306" y="3175246"/>
            <a:ext cx="854421" cy="612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3519" y="1908888"/>
            <a:ext cx="1845468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Ready Queue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60921" y="2392804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Back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28852" y="2392804"/>
            <a:ext cx="922735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Front</a:t>
            </a:r>
          </a:p>
        </p:txBody>
      </p:sp>
      <p:sp>
        <p:nvSpPr>
          <p:cNvPr id="18" name="텍스트 개체 틀 7"/>
          <p:cNvSpPr/>
          <p:nvPr/>
        </p:nvSpPr>
        <p:spPr>
          <a:xfrm>
            <a:off x="6748654" y="1904652"/>
            <a:ext cx="5159083" cy="486240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Ready Queue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가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FIFO Queue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라고 생각</a:t>
            </a: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새로운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는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RQ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의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Back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에 추가</a:t>
            </a: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CPU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스케줄러는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RQ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에서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1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번째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를 선택 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=&gt;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한 번의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Time Slice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이후에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Interrupt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를 걸도록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Timer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를 설정하고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를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Dispatch</a:t>
            </a: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306" y="2756024"/>
            <a:ext cx="922734" cy="36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  <a:latin typeface="CookieRun Regular"/>
                <a:ea typeface="CookieRun Regular"/>
              </a:rPr>
              <a:t>new</a:t>
            </a:r>
            <a:r>
              <a:rPr lang="en-US" altLang="ko-KR">
                <a:latin typeface="CookieRun Regular"/>
                <a:ea typeface="CookieRun Regular"/>
              </a:rPr>
              <a:t>!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41578" y="3122691"/>
            <a:ext cx="854421" cy="612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73266" y="2756024"/>
            <a:ext cx="1051718" cy="36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  <a:latin typeface="CookieRun Regular"/>
                <a:ea typeface="CookieRun Regular"/>
              </a:rPr>
              <a:t>choice</a:t>
            </a:r>
            <a:r>
              <a:rPr lang="en-US" altLang="ko-KR">
                <a:latin typeface="CookieRun Regular"/>
                <a:ea typeface="CookieRun Regular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1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95 0.01125 L 0.22374 0.01433 " pathEditMode="relative" ptsTypes="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2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1  E" pathEditMode="relative" ptsTypes="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9 -0.00145 L 0.00249 0.32841 " pathEditMode="relative" ptsTypes="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  <p:bldP spid="19" grpId="1" animBg="1"/>
      <p:bldP spid="19" grpId="3" animBg="1"/>
      <p:bldP spid="21" grpId="5" animBg="1"/>
      <p:bldP spid="22" grpId="4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RR - Round-Robin Scheduling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746086" y="2702521"/>
            <a:ext cx="5072102" cy="3000715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Bold"/>
                <a:ea typeface="CookieRun Bold"/>
              </a:rPr>
              <a:t>1. Process CPU Burst &lt; Time Slice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Bold"/>
                <a:ea typeface="CookieRun Bold"/>
              </a:rPr>
              <a:t>- Process</a:t>
            </a:r>
            <a:r>
              <a:rPr lang="ko-KR" altLang="en-US">
                <a:latin typeface="CookieRun Bold"/>
                <a:ea typeface="CookieRun Bold"/>
              </a:rPr>
              <a:t> 자신이 </a:t>
            </a:r>
            <a:r>
              <a:rPr lang="en-US" altLang="ko-KR">
                <a:latin typeface="CookieRun Bold"/>
                <a:ea typeface="CookieRun Bold"/>
              </a:rPr>
              <a:t>CPU</a:t>
            </a:r>
            <a:r>
              <a:rPr lang="ko-KR" altLang="en-US">
                <a:latin typeface="CookieRun Bold"/>
                <a:ea typeface="CookieRun Bold"/>
              </a:rPr>
              <a:t>를 자발적으로 방출</a:t>
            </a:r>
            <a:endParaRPr lang="en-US" altLang="ko-KR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Bold"/>
                <a:ea typeface="CookieRun Bold"/>
              </a:rPr>
              <a:t>=&gt;</a:t>
            </a:r>
            <a:r>
              <a:rPr lang="ko-KR" altLang="en-US">
                <a:latin typeface="CookieRun Bold"/>
                <a:ea typeface="CookieRun Bold"/>
              </a:rPr>
              <a:t> </a:t>
            </a:r>
            <a:r>
              <a:rPr lang="en-US" altLang="ko-KR">
                <a:latin typeface="CookieRun Bold"/>
                <a:ea typeface="CookieRun Bold"/>
              </a:rPr>
              <a:t>scheduler</a:t>
            </a:r>
            <a:r>
              <a:rPr lang="ko-KR" altLang="en-US">
                <a:latin typeface="CookieRun Bold"/>
                <a:ea typeface="CookieRun Bold"/>
              </a:rPr>
              <a:t>는 </a:t>
            </a:r>
            <a:r>
              <a:rPr lang="en-US" altLang="ko-KR">
                <a:latin typeface="CookieRun Bold"/>
                <a:ea typeface="CookieRun Bold"/>
              </a:rPr>
              <a:t>RQ</a:t>
            </a:r>
            <a:r>
              <a:rPr lang="ko-KR" altLang="en-US">
                <a:latin typeface="CookieRun Bold"/>
                <a:ea typeface="CookieRun Bold"/>
              </a:rPr>
              <a:t>에 있는 </a:t>
            </a:r>
            <a:r>
              <a:rPr lang="en-US" altLang="ko-KR">
                <a:latin typeface="CookieRun Bold"/>
                <a:ea typeface="CookieRun Bold"/>
              </a:rPr>
              <a:t>next P</a:t>
            </a:r>
            <a:r>
              <a:rPr lang="ko-KR" altLang="en-US">
                <a:latin typeface="CookieRun Bold"/>
                <a:ea typeface="CookieRun Bold"/>
              </a:rPr>
              <a:t>로 진행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en-US" altLang="ko-KR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en-US" altLang="ko-KR">
              <a:latin typeface="CookieRun Bold"/>
              <a:ea typeface="CookieRun Bold"/>
            </a:endParaRPr>
          </a:p>
        </p:txBody>
      </p:sp>
      <p:sp>
        <p:nvSpPr>
          <p:cNvPr id="8" name="텍스트 개체 틀 7"/>
          <p:cNvSpPr/>
          <p:nvPr/>
        </p:nvSpPr>
        <p:spPr>
          <a:xfrm>
            <a:off x="6639677" y="2141935"/>
            <a:ext cx="5072102" cy="4121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>
              <a:buNone/>
              <a:defRPr/>
            </a:pPr>
            <a:endParaRPr lang="en-US" altLang="ko-KR" sz="24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2400">
                <a:latin typeface="CookieRun Bold"/>
                <a:ea typeface="CookieRun Bold"/>
              </a:rPr>
              <a:t>2. Process CPU Burst &gt; Time Slice</a:t>
            </a:r>
          </a:p>
          <a:p>
            <a:pPr marL="0" indent="0" algn="ctr">
              <a:buNone/>
              <a:defRPr/>
            </a:pPr>
            <a:endParaRPr lang="en-US" altLang="ko-KR" sz="24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2400">
                <a:latin typeface="CookieRun Bold"/>
                <a:ea typeface="CookieRun Bold"/>
              </a:rPr>
              <a:t>-</a:t>
            </a:r>
            <a:r>
              <a:rPr lang="ko-KR" altLang="en-US" sz="2400">
                <a:latin typeface="CookieRun Bold"/>
                <a:ea typeface="CookieRun Bold"/>
              </a:rPr>
              <a:t> </a:t>
            </a:r>
            <a:r>
              <a:rPr lang="en-US" altLang="ko-KR" sz="2400">
                <a:latin typeface="CookieRun Bold"/>
                <a:ea typeface="CookieRun Bold"/>
              </a:rPr>
              <a:t>Timer</a:t>
            </a:r>
            <a:r>
              <a:rPr lang="ko-KR" altLang="en-US" sz="2400">
                <a:latin typeface="CookieRun Bold"/>
                <a:ea typeface="CookieRun Bold"/>
              </a:rPr>
              <a:t>가 끝나고 </a:t>
            </a:r>
            <a:r>
              <a:rPr lang="en-US" altLang="ko-KR" sz="2400">
                <a:latin typeface="CookieRun Bold"/>
                <a:ea typeface="CookieRun Bold"/>
              </a:rPr>
              <a:t>OS</a:t>
            </a:r>
            <a:r>
              <a:rPr lang="ko-KR" altLang="en-US" sz="2400">
                <a:latin typeface="CookieRun Bold"/>
                <a:ea typeface="CookieRun Bold"/>
              </a:rPr>
              <a:t>에 </a:t>
            </a:r>
            <a:r>
              <a:rPr lang="en-US" altLang="ko-KR" sz="2400">
                <a:latin typeface="CookieRun Bold"/>
                <a:ea typeface="CookieRun Bold"/>
              </a:rPr>
              <a:t>interrupt</a:t>
            </a:r>
            <a:r>
              <a:rPr lang="ko-KR" altLang="en-US" sz="2400">
                <a:latin typeface="CookieRun Bold"/>
                <a:ea typeface="CookieRun Bold"/>
              </a:rPr>
              <a:t>를 발생</a:t>
            </a:r>
          </a:p>
          <a:p>
            <a:pPr marL="0" indent="0" algn="ctr">
              <a:buNone/>
              <a:defRPr/>
            </a:pPr>
            <a:endParaRPr lang="ko-KR" altLang="en-US" sz="24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2400">
                <a:latin typeface="CookieRun Bold"/>
                <a:ea typeface="CookieRun Bold"/>
              </a:rPr>
              <a:t>-</a:t>
            </a:r>
            <a:r>
              <a:rPr lang="ko-KR" altLang="en-US" sz="2400">
                <a:latin typeface="CookieRun Bold"/>
                <a:ea typeface="CookieRun Bold"/>
              </a:rPr>
              <a:t> </a:t>
            </a:r>
            <a:r>
              <a:rPr lang="en-US" altLang="ko-KR" sz="2400">
                <a:latin typeface="CookieRun Bold"/>
                <a:ea typeface="CookieRun Bold"/>
              </a:rPr>
              <a:t>Context Switch</a:t>
            </a:r>
            <a:r>
              <a:rPr lang="ko-KR" altLang="en-US" sz="2400">
                <a:latin typeface="CookieRun Bold"/>
                <a:ea typeface="CookieRun Bold"/>
              </a:rPr>
              <a:t>가 일어나고 </a:t>
            </a:r>
          </a:p>
          <a:p>
            <a:pPr marL="0" indent="0" algn="ctr">
              <a:buNone/>
              <a:defRPr/>
            </a:pPr>
            <a:r>
              <a:rPr lang="ko-KR" altLang="en-US" sz="2400">
                <a:latin typeface="CookieRun Bold"/>
                <a:ea typeface="CookieRun Bold"/>
              </a:rPr>
              <a:t>실행 중인 </a:t>
            </a:r>
            <a:r>
              <a:rPr lang="en-US" altLang="ko-KR" sz="2400">
                <a:latin typeface="CookieRun Bold"/>
                <a:ea typeface="CookieRun Bold"/>
              </a:rPr>
              <a:t>P</a:t>
            </a:r>
            <a:r>
              <a:rPr lang="ko-KR" altLang="en-US" sz="2400">
                <a:latin typeface="CookieRun Bold"/>
                <a:ea typeface="CookieRun Bold"/>
              </a:rPr>
              <a:t>는 </a:t>
            </a:r>
            <a:r>
              <a:rPr lang="en-US" altLang="ko-KR" sz="2400">
                <a:latin typeface="CookieRun Bold"/>
                <a:ea typeface="CookieRun Bold"/>
              </a:rPr>
              <a:t>RQ</a:t>
            </a:r>
            <a:r>
              <a:rPr lang="ko-KR" altLang="en-US" sz="2400">
                <a:latin typeface="CookieRun Bold"/>
                <a:ea typeface="CookieRun Bold"/>
              </a:rPr>
              <a:t>의 </a:t>
            </a:r>
            <a:r>
              <a:rPr lang="en-US" altLang="ko-KR" sz="2400">
                <a:latin typeface="CookieRun Bold"/>
                <a:ea typeface="CookieRun Bold"/>
              </a:rPr>
              <a:t>Back</a:t>
            </a:r>
            <a:r>
              <a:rPr lang="ko-KR" altLang="en-US" sz="2400">
                <a:latin typeface="CookieRun Bold"/>
                <a:ea typeface="CookieRun Bold"/>
              </a:rPr>
              <a:t>에 </a:t>
            </a:r>
            <a:r>
              <a:rPr lang="en-US" altLang="ko-KR" sz="2400">
                <a:latin typeface="CookieRun Bold"/>
                <a:ea typeface="CookieRun Bold"/>
              </a:rPr>
              <a:t>Push</a:t>
            </a:r>
          </a:p>
          <a:p>
            <a:pPr marL="0" indent="0" algn="ctr">
              <a:buNone/>
              <a:defRPr/>
            </a:pPr>
            <a:endParaRPr lang="en-US" altLang="ko-KR" sz="24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sz="2400">
                <a:latin typeface="CookieRun Bold"/>
                <a:ea typeface="CookieRun Bold"/>
              </a:rPr>
              <a:t>=&gt;</a:t>
            </a:r>
            <a:r>
              <a:rPr lang="ko-KR" altLang="en-US" sz="2400">
                <a:latin typeface="CookieRun Bold"/>
                <a:ea typeface="CookieRun Bold"/>
              </a:rPr>
              <a:t> </a:t>
            </a:r>
            <a:r>
              <a:rPr lang="en-US" altLang="ko-KR" sz="2400">
                <a:latin typeface="CookieRun Bold"/>
                <a:ea typeface="CookieRun Bold"/>
              </a:rPr>
              <a:t>scheduler</a:t>
            </a:r>
            <a:r>
              <a:rPr lang="ko-KR" altLang="en-US" sz="2400">
                <a:latin typeface="CookieRun Bold"/>
                <a:ea typeface="CookieRun Bold"/>
              </a:rPr>
              <a:t>는 </a:t>
            </a:r>
            <a:r>
              <a:rPr lang="en-US" altLang="ko-KR" sz="2400">
                <a:latin typeface="CookieRun Bold"/>
                <a:ea typeface="CookieRun Bold"/>
              </a:rPr>
              <a:t>RQ</a:t>
            </a:r>
            <a:r>
              <a:rPr lang="ko-KR" altLang="en-US" sz="2400">
                <a:latin typeface="CookieRun Bold"/>
                <a:ea typeface="CookieRun Bold"/>
              </a:rPr>
              <a:t>에 있는 </a:t>
            </a:r>
            <a:r>
              <a:rPr lang="en-US" altLang="ko-KR" sz="2400">
                <a:latin typeface="CookieRun Bold"/>
                <a:ea typeface="CookieRun Bold"/>
              </a:rPr>
              <a:t>next P</a:t>
            </a:r>
            <a:r>
              <a:rPr lang="ko-KR" altLang="en-US" sz="2400">
                <a:latin typeface="CookieRun Bold"/>
                <a:ea typeface="CookieRun Bold"/>
              </a:rPr>
              <a:t>로 진행</a:t>
            </a:r>
            <a:endParaRPr kumimoji="0" lang="en-US" altLang="ko-KR" sz="24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3265" y="1581465"/>
            <a:ext cx="1845468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2</a:t>
            </a:r>
            <a:r>
              <a:rPr lang="ko-KR" altLang="en-US">
                <a:latin typeface="CookieRun Regular"/>
                <a:ea typeface="CookieRun Regular"/>
              </a:rPr>
              <a:t>가지 경우</a:t>
            </a:r>
            <a:r>
              <a:rPr lang="en-US" altLang="ko-KR">
                <a:latin typeface="CookieRun Regular"/>
                <a:ea typeface="CookieRun Regular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RR - Round-Robin Scheduling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746086" y="1549457"/>
            <a:ext cx="5072102" cy="187954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ko-KR" altLang="en-US">
                <a:latin typeface="CookieRun Bold"/>
                <a:ea typeface="CookieRun Bold"/>
              </a:rPr>
              <a:t>유일하게 실행 가능한 </a:t>
            </a:r>
            <a:r>
              <a:rPr lang="en-US" altLang="ko-KR">
                <a:latin typeface="CookieRun Bold"/>
                <a:ea typeface="CookieRun Bold"/>
              </a:rPr>
              <a:t>P</a:t>
            </a:r>
            <a:r>
              <a:rPr lang="ko-KR" altLang="en-US">
                <a:latin typeface="CookieRun Bold"/>
                <a:ea typeface="CookieRun Bold"/>
              </a:rPr>
              <a:t>가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Bold"/>
                <a:ea typeface="CookieRun Bold"/>
              </a:rPr>
              <a:t>아니라면 연속적으로 두 번 이상의 </a:t>
            </a:r>
            <a:r>
              <a:rPr lang="en-US" altLang="ko-KR">
                <a:latin typeface="CookieRun Bold"/>
                <a:ea typeface="CookieRun Bold"/>
              </a:rPr>
              <a:t>Time slice</a:t>
            </a:r>
            <a:r>
              <a:rPr lang="ko-KR" altLang="en-US">
                <a:latin typeface="CookieRun Bold"/>
                <a:ea typeface="CookieRun Bold"/>
              </a:rPr>
              <a:t>을 할당받는 </a:t>
            </a:r>
            <a:r>
              <a:rPr lang="en-US" altLang="ko-KR">
                <a:latin typeface="CookieRun Bold"/>
                <a:ea typeface="CookieRun Bold"/>
              </a:rPr>
              <a:t>P</a:t>
            </a:r>
            <a:r>
              <a:rPr lang="ko-KR" altLang="en-US">
                <a:latin typeface="CookieRun Bold"/>
                <a:ea typeface="CookieRun Bold"/>
              </a:rPr>
              <a:t>는 </a:t>
            </a:r>
            <a:r>
              <a:rPr lang="en-US" altLang="ko-KR">
                <a:latin typeface="CookieRun Bold"/>
                <a:ea typeface="CookieRun Bold"/>
              </a:rPr>
              <a:t>X</a:t>
            </a:r>
            <a:endParaRPr lang="ko-KR" altLang="en-US">
              <a:latin typeface="CookieRun Bold"/>
              <a:ea typeface="CookieRun Bold"/>
            </a:endParaRPr>
          </a:p>
        </p:txBody>
      </p:sp>
      <p:sp>
        <p:nvSpPr>
          <p:cNvPr id="8" name="텍스트 개체 틀 7"/>
          <p:cNvSpPr/>
          <p:nvPr/>
        </p:nvSpPr>
        <p:spPr>
          <a:xfrm>
            <a:off x="6639677" y="2141935"/>
            <a:ext cx="5072102" cy="4121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>
              <a:buNone/>
              <a:defRPr/>
            </a:pPr>
            <a:endParaRPr lang="en-US" altLang="ko-KR" sz="24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CPU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Burst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가 </a:t>
            </a:r>
          </a:p>
          <a:p>
            <a:pPr marL="0" indent="0" algn="ctr"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한 번의 시간 할당량을 초과하면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?</a:t>
            </a:r>
          </a:p>
          <a:p>
            <a:pPr marL="0" indent="0" algn="ctr"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-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는 선점되고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RQ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로 돌아감</a:t>
            </a:r>
          </a:p>
          <a:p>
            <a:pPr marL="0" indent="0" algn="ctr"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-&gt; RR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은 선점형</a:t>
            </a:r>
          </a:p>
        </p:txBody>
      </p:sp>
      <p:sp>
        <p:nvSpPr>
          <p:cNvPr id="11" name="텍스트 개체 틀 7"/>
          <p:cNvSpPr/>
          <p:nvPr/>
        </p:nvSpPr>
        <p:spPr>
          <a:xfrm>
            <a:off x="746086" y="3667097"/>
            <a:ext cx="5072102" cy="278243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Time Slice size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가 너무 작다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=&gt;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1ms,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매우 많은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Context Switch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4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너무 크면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,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FCFS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와 같음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RR - Round-Robin Scheduling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359814" y="1417638"/>
            <a:ext cx="7425794" cy="2344411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 dirty="0">
                <a:latin typeface="CookieRun Bold"/>
                <a:ea typeface="CookieRun Bold"/>
              </a:rPr>
              <a:t>Time Slice</a:t>
            </a:r>
            <a:r>
              <a:rPr lang="ko-KR" altLang="en-US" dirty="0">
                <a:latin typeface="CookieRun Bold"/>
                <a:ea typeface="CookieRun Bold"/>
              </a:rPr>
              <a:t>를 </a:t>
            </a:r>
            <a:r>
              <a:rPr lang="en-US" altLang="ko-KR" dirty="0">
                <a:latin typeface="CookieRun Bold"/>
                <a:ea typeface="CookieRun Bold"/>
              </a:rPr>
              <a:t>4ms</a:t>
            </a:r>
            <a:r>
              <a:rPr lang="ko-KR" altLang="en-US" dirty="0">
                <a:latin typeface="CookieRun Bold"/>
                <a:ea typeface="CookieRun Bold"/>
              </a:rPr>
              <a:t>로 한다고 가정</a:t>
            </a:r>
            <a:r>
              <a:rPr lang="en-US" altLang="ko-KR" dirty="0" smtClean="0">
                <a:latin typeface="CookieRun Bold"/>
                <a:ea typeface="CookieRun Bold"/>
              </a:rPr>
              <a:t>!</a:t>
            </a:r>
          </a:p>
          <a:p>
            <a:pPr marL="0" indent="0" algn="ctr">
              <a:buNone/>
              <a:defRPr/>
            </a:pPr>
            <a:endParaRPr lang="en-US" altLang="ko-KR" dirty="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r>
              <a:rPr lang="en-US" altLang="ko-KR" dirty="0">
                <a:latin typeface="CookieRun Bold"/>
                <a:ea typeface="CookieRun Bold"/>
              </a:rPr>
              <a:t>P1 : 10-4 = 6ms, P2 :</a:t>
            </a:r>
            <a:r>
              <a:rPr lang="ko-KR" altLang="en-US" dirty="0">
                <a:latin typeface="CookieRun Bold"/>
                <a:ea typeface="CookieRun Bold"/>
              </a:rPr>
              <a:t> </a:t>
            </a:r>
            <a:r>
              <a:rPr lang="en-US" altLang="ko-KR" dirty="0">
                <a:latin typeface="CookieRun Bold"/>
                <a:ea typeface="CookieRun Bold"/>
              </a:rPr>
              <a:t>4ms, P3 : 7ms</a:t>
            </a:r>
          </a:p>
          <a:p>
            <a:pPr marL="0" indent="0" algn="ctr">
              <a:buNone/>
              <a:defRPr/>
            </a:pPr>
            <a:endParaRPr lang="en-US" altLang="ko-KR" dirty="0">
              <a:latin typeface="CookieRun Bold"/>
              <a:ea typeface="CookieRun Bold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6595" y="1542573"/>
          <a:ext cx="3111534" cy="20122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7054"/>
                <a:gridCol w="1554480"/>
              </a:tblGrid>
              <a:tr h="51205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Burst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5291" y="5933760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0ms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3252" y="5933759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4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6659" y="4708524"/>
            <a:ext cx="1076513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24604" y="5933759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8286" y="5933759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26631" y="5933759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26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93173" y="4708524"/>
            <a:ext cx="937607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61976" y="5933760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7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648364" y="4708525"/>
            <a:ext cx="937607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P3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78535" y="4708525"/>
            <a:ext cx="1106279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3448" y="5933759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14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684815" y="4708525"/>
            <a:ext cx="1106279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76222" y="4708525"/>
            <a:ext cx="1106279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899653" y="4708525"/>
            <a:ext cx="1106279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14855" y="5933759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18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987998" y="4708525"/>
            <a:ext cx="1106279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32910" y="5933759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Priority Scheduling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428028" y="1593502"/>
            <a:ext cx="9335939" cy="4862407"/>
          </a:xfrm>
        </p:spPr>
        <p:txBody>
          <a:bodyPr>
            <a:normAutofit fontScale="92500" lnSpcReduction="10000"/>
          </a:bodyPr>
          <a:lstStyle/>
          <a:p>
            <a:pPr algn="ctr">
              <a:defRPr/>
            </a:pPr>
            <a:r>
              <a:rPr lang="en-US" altLang="ko-KR" dirty="0">
                <a:latin typeface="CookieRun Bold"/>
                <a:ea typeface="CookieRun Bold"/>
              </a:rPr>
              <a:t>SJF</a:t>
            </a:r>
            <a:r>
              <a:rPr lang="ko-KR" altLang="en-US" dirty="0">
                <a:latin typeface="CookieRun Bold"/>
                <a:ea typeface="CookieRun Bold"/>
              </a:rPr>
              <a:t>는 우선순위 스케줄링 알고리즘의 특별한 경우 </a:t>
            </a:r>
            <a:endParaRPr lang="en-US" altLang="ko-KR" dirty="0" smtClean="0">
              <a:latin typeface="CookieRun Bold"/>
              <a:ea typeface="CookieRun Bold"/>
            </a:endParaRPr>
          </a:p>
          <a:p>
            <a:pPr algn="ctr">
              <a:defRPr/>
            </a:pPr>
            <a:endParaRPr lang="ko-KR" altLang="en-US" dirty="0">
              <a:latin typeface="CookieRun Bold"/>
              <a:ea typeface="CookieRun Bold"/>
            </a:endParaRPr>
          </a:p>
          <a:p>
            <a:pPr algn="ctr">
              <a:defRPr/>
            </a:pPr>
            <a:r>
              <a:rPr lang="ko-KR" altLang="en-US" dirty="0">
                <a:latin typeface="CookieRun Bold"/>
                <a:ea typeface="CookieRun Bold"/>
              </a:rPr>
              <a:t>우선순위가 각 </a:t>
            </a:r>
            <a:r>
              <a:rPr lang="en-US" altLang="ko-KR" dirty="0">
                <a:latin typeface="CookieRun Bold"/>
                <a:ea typeface="CookieRun Bold"/>
              </a:rPr>
              <a:t>P</a:t>
            </a:r>
            <a:r>
              <a:rPr lang="ko-KR" altLang="en-US" dirty="0">
                <a:latin typeface="CookieRun Bold"/>
                <a:ea typeface="CookieRun Bold"/>
              </a:rPr>
              <a:t>에 연관</a:t>
            </a:r>
            <a:r>
              <a:rPr lang="en-US" altLang="ko-KR" dirty="0">
                <a:latin typeface="CookieRun Bold"/>
                <a:ea typeface="CookieRun Bold"/>
              </a:rPr>
              <a:t>,</a:t>
            </a:r>
            <a:r>
              <a:rPr lang="ko-KR" altLang="en-US" dirty="0">
                <a:latin typeface="CookieRun Bold"/>
                <a:ea typeface="CookieRun Bold"/>
              </a:rPr>
              <a:t> </a:t>
            </a:r>
            <a:r>
              <a:rPr lang="en-US" altLang="ko-KR" dirty="0">
                <a:latin typeface="CookieRun Bold"/>
                <a:ea typeface="CookieRun Bold"/>
              </a:rPr>
              <a:t>CPU</a:t>
            </a:r>
            <a:r>
              <a:rPr lang="ko-KR" altLang="en-US" dirty="0">
                <a:latin typeface="CookieRun Bold"/>
                <a:ea typeface="CookieRun Bold"/>
              </a:rPr>
              <a:t>는 가장 높은 우선순위를 가진 </a:t>
            </a:r>
            <a:r>
              <a:rPr lang="en-US" altLang="ko-KR" dirty="0">
                <a:latin typeface="CookieRun Bold"/>
                <a:ea typeface="CookieRun Bold"/>
              </a:rPr>
              <a:t>P</a:t>
            </a:r>
            <a:r>
              <a:rPr lang="ko-KR" altLang="en-US" dirty="0">
                <a:latin typeface="CookieRun Bold"/>
                <a:ea typeface="CookieRun Bold"/>
              </a:rPr>
              <a:t>에 할당됨 </a:t>
            </a:r>
          </a:p>
          <a:p>
            <a:pPr algn="ctr">
              <a:defRPr/>
            </a:pPr>
            <a:endParaRPr lang="en-US" altLang="ko-KR" smtClean="0">
              <a:latin typeface="CookieRun Bold"/>
              <a:ea typeface="CookieRun Bold"/>
            </a:endParaRPr>
          </a:p>
          <a:p>
            <a:pPr algn="ctr">
              <a:defRPr/>
            </a:pPr>
            <a:r>
              <a:rPr lang="en-US" altLang="ko-KR" smtClean="0">
                <a:latin typeface="CookieRun Bold"/>
                <a:ea typeface="CookieRun Bold"/>
              </a:rPr>
              <a:t>SJF </a:t>
            </a:r>
            <a:r>
              <a:rPr lang="en-US" altLang="ko-KR" dirty="0">
                <a:latin typeface="CookieRun Bold"/>
                <a:ea typeface="CookieRun Bold"/>
              </a:rPr>
              <a:t>= CPU</a:t>
            </a:r>
            <a:r>
              <a:rPr lang="ko-KR" altLang="en-US" dirty="0">
                <a:latin typeface="CookieRun Bold"/>
                <a:ea typeface="CookieRun Bold"/>
              </a:rPr>
              <a:t> </a:t>
            </a:r>
            <a:r>
              <a:rPr lang="en-US" altLang="ko-KR" dirty="0">
                <a:latin typeface="CookieRun Bold"/>
                <a:ea typeface="CookieRun Bold"/>
              </a:rPr>
              <a:t>Burst</a:t>
            </a:r>
            <a:r>
              <a:rPr lang="ko-KR" altLang="en-US" dirty="0">
                <a:latin typeface="CookieRun Bold"/>
                <a:ea typeface="CookieRun Bold"/>
              </a:rPr>
              <a:t>가 클수록 우선순위가 낮음</a:t>
            </a:r>
            <a:r>
              <a:rPr lang="en-US" altLang="ko-KR" dirty="0">
                <a:latin typeface="CookieRun Bold"/>
                <a:ea typeface="CookieRun Bold"/>
              </a:rPr>
              <a:t>(</a:t>
            </a:r>
            <a:r>
              <a:rPr lang="ko-KR" altLang="en-US" dirty="0">
                <a:latin typeface="CookieRun Bold"/>
                <a:ea typeface="CookieRun Bold"/>
              </a:rPr>
              <a:t>역도 성립</a:t>
            </a:r>
            <a:r>
              <a:rPr lang="en-US" altLang="ko-KR" dirty="0">
                <a:latin typeface="CookieRun Bold"/>
                <a:ea typeface="CookieRun Bold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CookieRun Bold"/>
              <a:ea typeface="CookieRun Bold"/>
            </a:endParaRPr>
          </a:p>
          <a:p>
            <a:pPr algn="ctr">
              <a:defRPr/>
            </a:pPr>
            <a:r>
              <a:rPr lang="ko-KR" altLang="en-US" dirty="0" err="1">
                <a:latin typeface="CookieRun Bold"/>
                <a:ea typeface="CookieRun Bold"/>
              </a:rPr>
              <a:t>선점형</a:t>
            </a:r>
            <a:r>
              <a:rPr lang="en-US" altLang="ko-KR" dirty="0">
                <a:latin typeface="CookieRun Bold"/>
                <a:ea typeface="CookieRun Bold"/>
              </a:rPr>
              <a:t>, </a:t>
            </a:r>
            <a:r>
              <a:rPr lang="ko-KR" altLang="en-US" dirty="0" err="1">
                <a:latin typeface="CookieRun Bold"/>
                <a:ea typeface="CookieRun Bold"/>
              </a:rPr>
              <a:t>비선점형</a:t>
            </a:r>
            <a:r>
              <a:rPr lang="ko-KR" altLang="en-US" dirty="0">
                <a:latin typeface="CookieRun Bold"/>
                <a:ea typeface="CookieRun Bold"/>
              </a:rPr>
              <a:t> 모두 가능</a:t>
            </a:r>
          </a:p>
          <a:p>
            <a:pPr algn="ctr">
              <a:defRPr/>
            </a:pPr>
            <a:r>
              <a:rPr lang="ko-KR" altLang="en-US" dirty="0" err="1">
                <a:latin typeface="CookieRun Bold"/>
                <a:ea typeface="CookieRun Bold"/>
              </a:rPr>
              <a:t>선점형</a:t>
            </a:r>
            <a:r>
              <a:rPr lang="ko-KR" altLang="en-US" dirty="0">
                <a:latin typeface="CookieRun Bold"/>
                <a:ea typeface="CookieRun Bold"/>
              </a:rPr>
              <a:t> </a:t>
            </a:r>
            <a:r>
              <a:rPr lang="en-US" altLang="ko-KR" dirty="0">
                <a:latin typeface="CookieRun Bold"/>
                <a:ea typeface="CookieRun Bold"/>
              </a:rPr>
              <a:t>-</a:t>
            </a:r>
            <a:r>
              <a:rPr lang="ko-KR" altLang="en-US" dirty="0">
                <a:latin typeface="CookieRun Bold"/>
                <a:ea typeface="CookieRun Bold"/>
              </a:rPr>
              <a:t> </a:t>
            </a:r>
            <a:r>
              <a:rPr lang="en-US" altLang="ko-KR" dirty="0">
                <a:latin typeface="CookieRun Bold"/>
                <a:ea typeface="CookieRun Bold"/>
              </a:rPr>
              <a:t>P</a:t>
            </a:r>
            <a:r>
              <a:rPr lang="ko-KR" altLang="en-US" dirty="0">
                <a:latin typeface="CookieRun Bold"/>
                <a:ea typeface="CookieRun Bold"/>
              </a:rPr>
              <a:t>가 </a:t>
            </a:r>
            <a:r>
              <a:rPr lang="en-US" altLang="ko-KR" dirty="0">
                <a:latin typeface="CookieRun Bold"/>
                <a:ea typeface="CookieRun Bold"/>
              </a:rPr>
              <a:t>RQ</a:t>
            </a:r>
            <a:r>
              <a:rPr lang="ko-KR" altLang="en-US" dirty="0">
                <a:latin typeface="CookieRun Bold"/>
                <a:ea typeface="CookieRun Bold"/>
              </a:rPr>
              <a:t>에 도착하면</a:t>
            </a:r>
            <a:r>
              <a:rPr lang="en-US" altLang="ko-KR" dirty="0">
                <a:latin typeface="CookieRun Bold"/>
                <a:ea typeface="CookieRun Bold"/>
              </a:rPr>
              <a:t>,</a:t>
            </a:r>
            <a:r>
              <a:rPr lang="ko-KR" altLang="en-US" dirty="0">
                <a:latin typeface="CookieRun Bold"/>
                <a:ea typeface="CookieRun Bold"/>
              </a:rPr>
              <a:t> </a:t>
            </a:r>
            <a:r>
              <a:rPr lang="en-US" altLang="ko-KR" dirty="0">
                <a:latin typeface="CookieRun Bold"/>
                <a:ea typeface="CookieRun Bold"/>
              </a:rPr>
              <a:t>new P</a:t>
            </a:r>
            <a:r>
              <a:rPr lang="ko-KR" altLang="en-US" dirty="0">
                <a:latin typeface="CookieRun Bold"/>
                <a:ea typeface="CookieRun Bold"/>
              </a:rPr>
              <a:t>와 </a:t>
            </a:r>
            <a:r>
              <a:rPr lang="en-US" altLang="ko-KR" dirty="0">
                <a:latin typeface="CookieRun Bold"/>
                <a:ea typeface="CookieRun Bold"/>
              </a:rPr>
              <a:t>executing P</a:t>
            </a:r>
            <a:r>
              <a:rPr lang="ko-KR" altLang="en-US" dirty="0">
                <a:latin typeface="CookieRun Bold"/>
                <a:ea typeface="CookieRun Bold"/>
              </a:rPr>
              <a:t>의 우선순위 비교 </a:t>
            </a:r>
          </a:p>
          <a:p>
            <a:pPr algn="ctr">
              <a:defRPr/>
            </a:pPr>
            <a:r>
              <a:rPr lang="ko-KR" altLang="en-US" dirty="0" err="1">
                <a:latin typeface="CookieRun Bold"/>
                <a:ea typeface="CookieRun Bold"/>
              </a:rPr>
              <a:t>비선점형</a:t>
            </a:r>
            <a:r>
              <a:rPr lang="ko-KR" altLang="en-US" dirty="0">
                <a:latin typeface="CookieRun Bold"/>
                <a:ea typeface="CookieRun Bold"/>
              </a:rPr>
              <a:t> </a:t>
            </a:r>
            <a:r>
              <a:rPr lang="en-US" altLang="ko-KR" dirty="0">
                <a:latin typeface="CookieRun Bold"/>
                <a:ea typeface="CookieRun Bold"/>
              </a:rPr>
              <a:t>-</a:t>
            </a:r>
            <a:r>
              <a:rPr lang="ko-KR" altLang="en-US" dirty="0">
                <a:latin typeface="CookieRun Bold"/>
                <a:ea typeface="CookieRun Bold"/>
              </a:rPr>
              <a:t> 단순히 </a:t>
            </a:r>
            <a:r>
              <a:rPr lang="en-US" altLang="ko-KR" dirty="0">
                <a:latin typeface="CookieRun Bold"/>
                <a:ea typeface="CookieRun Bold"/>
              </a:rPr>
              <a:t>RQ</a:t>
            </a:r>
            <a:r>
              <a:rPr lang="ko-KR" altLang="en-US" dirty="0">
                <a:latin typeface="CookieRun Bold"/>
                <a:ea typeface="CookieRun Bold"/>
              </a:rPr>
              <a:t>에 </a:t>
            </a:r>
            <a:r>
              <a:rPr lang="en-US" altLang="ko-KR" dirty="0">
                <a:latin typeface="CookieRun Bold"/>
                <a:ea typeface="CookieRun Bold"/>
              </a:rPr>
              <a:t>new P</a:t>
            </a:r>
            <a:r>
              <a:rPr lang="ko-KR" altLang="en-US" dirty="0">
                <a:latin typeface="CookieRun Bold"/>
                <a:ea typeface="CookieRun Bold"/>
              </a:rPr>
              <a:t> 추가</a:t>
            </a:r>
          </a:p>
          <a:p>
            <a:pPr algn="ctr">
              <a:defRPr/>
            </a:pPr>
            <a:endParaRPr lang="en-US" altLang="ko-KR" dirty="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en-US" altLang="ko-KR" dirty="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 dirty="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 dirty="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 dirty="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en-US" altLang="ko-KR" dirty="0">
              <a:latin typeface="CookieRun Bold"/>
              <a:ea typeface="CookieRun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Priority Scheduling</a:t>
            </a:r>
            <a:r>
              <a:rPr lang="ko-KR" altLang="en-US">
                <a:latin typeface="CookieRun Bold"/>
                <a:ea typeface="CookieRun Bold"/>
              </a:rPr>
              <a:t> </a:t>
            </a:r>
            <a:r>
              <a:rPr lang="en-US" altLang="ko-KR">
                <a:latin typeface="CookieRun Bold"/>
                <a:ea typeface="CookieRun Bold"/>
              </a:rPr>
              <a:t>-</a:t>
            </a:r>
            <a:r>
              <a:rPr lang="ko-KR" altLang="en-US">
                <a:latin typeface="CookieRun Bold"/>
                <a:ea typeface="CookieRun Bold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CookieRun Bold"/>
                <a:ea typeface="CookieRun Bold"/>
              </a:rPr>
              <a:t>Problem</a:t>
            </a:r>
            <a:r>
              <a:rPr lang="en-US" altLang="ko-KR">
                <a:latin typeface="CookieRun Bold"/>
                <a:ea typeface="CookieRun Bold"/>
              </a:rPr>
              <a:t>!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787942" y="1633189"/>
            <a:ext cx="4375401" cy="56589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ko-KR" altLang="en-US" sz="2000">
                <a:latin typeface="CookieRun Bold"/>
                <a:ea typeface="CookieRun Bold"/>
              </a:rPr>
              <a:t>무한 봉쇄</a:t>
            </a:r>
            <a:r>
              <a:rPr lang="en-US" altLang="ko-KR" sz="2000">
                <a:latin typeface="CookieRun Bold"/>
                <a:ea typeface="CookieRun Bold"/>
              </a:rPr>
              <a:t>(indefinite Blocking)</a:t>
            </a:r>
            <a:endParaRPr lang="ko-KR" altLang="en-US" sz="20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 sz="20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 sz="20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en-US" altLang="ko-KR" sz="2000">
              <a:latin typeface="CookieRun Bold"/>
              <a:ea typeface="CookieRun Bold"/>
            </a:endParaRPr>
          </a:p>
        </p:txBody>
      </p:sp>
      <p:sp>
        <p:nvSpPr>
          <p:cNvPr id="10" name="텍스트 개체 틀 7"/>
          <p:cNvSpPr/>
          <p:nvPr/>
        </p:nvSpPr>
        <p:spPr>
          <a:xfrm>
            <a:off x="7206996" y="1633189"/>
            <a:ext cx="4375401" cy="56589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기아 상태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(starvation)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</p:txBody>
      </p:sp>
      <p:sp>
        <p:nvSpPr>
          <p:cNvPr id="11" name="텍스트 개체 틀 7"/>
          <p:cNvSpPr/>
          <p:nvPr/>
        </p:nvSpPr>
        <p:spPr>
          <a:xfrm>
            <a:off x="1328612" y="2476549"/>
            <a:ext cx="9534776" cy="397901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실행 준비는 되어 있지만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CPU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를 사용하지 못하는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 =&gt; CPU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를 기다리며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Blocking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</a:t>
            </a: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낮은 우선순위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들이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CPU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를 무한히 대기하는 경우가 발생</a:t>
            </a: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if 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부하가 많은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Computer 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시스템에선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,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높은 우선순위 알고리즘이 꾸준히 들어와 낮은 우선순위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들이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CPU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를 얻지 못할 수 있음 </a:t>
            </a: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1.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가 결국 실행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or 2. 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시스템이 결국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crash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해 낮은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들을 잃어버리는 경우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Priority Scheduling</a:t>
            </a:r>
            <a:r>
              <a:rPr lang="ko-KR" altLang="en-US">
                <a:latin typeface="CookieRun Bold"/>
                <a:ea typeface="CookieRun Bold"/>
              </a:rPr>
              <a:t> </a:t>
            </a:r>
            <a:r>
              <a:rPr lang="en-US" altLang="ko-KR">
                <a:latin typeface="CookieRun Bold"/>
                <a:ea typeface="CookieRun Bold"/>
              </a:rPr>
              <a:t>-</a:t>
            </a:r>
            <a:r>
              <a:rPr lang="ko-KR" altLang="en-US">
                <a:latin typeface="CookieRun Bold"/>
                <a:ea typeface="CookieRun Bold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CookieRun Bold"/>
                <a:ea typeface="CookieRun Bold"/>
              </a:rPr>
              <a:t>Solution</a:t>
            </a:r>
            <a:r>
              <a:rPr lang="en-US" altLang="ko-KR">
                <a:latin typeface="CookieRun Bold"/>
                <a:ea typeface="CookieRun Bold"/>
              </a:rPr>
              <a:t>!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787942" y="1633189"/>
            <a:ext cx="4375401" cy="565890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en-US" altLang="ko-KR" sz="2000">
                <a:latin typeface="CookieRun Bold"/>
                <a:ea typeface="CookieRun Bold"/>
              </a:rPr>
              <a:t>1.</a:t>
            </a:r>
            <a:r>
              <a:rPr lang="ko-KR" altLang="en-US" sz="2000">
                <a:latin typeface="CookieRun Bold"/>
                <a:ea typeface="CookieRun Bold"/>
              </a:rPr>
              <a:t> 노화</a:t>
            </a:r>
            <a:r>
              <a:rPr lang="en-US" altLang="ko-KR" sz="2000">
                <a:latin typeface="CookieRun Bold"/>
                <a:ea typeface="CookieRun Bold"/>
              </a:rPr>
              <a:t>(aging)</a:t>
            </a:r>
          </a:p>
          <a:p>
            <a:pPr marL="0" indent="0" algn="ctr">
              <a:buNone/>
              <a:defRPr/>
            </a:pPr>
            <a:endParaRPr lang="ko-KR" altLang="en-US" sz="20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ko-KR" altLang="en-US" sz="2000">
              <a:latin typeface="CookieRun Bold"/>
              <a:ea typeface="CookieRun Bold"/>
            </a:endParaRPr>
          </a:p>
          <a:p>
            <a:pPr marL="0" indent="0" algn="ctr">
              <a:buNone/>
              <a:defRPr/>
            </a:pPr>
            <a:endParaRPr lang="en-US" altLang="ko-KR" sz="2000">
              <a:latin typeface="CookieRun Bold"/>
              <a:ea typeface="CookieRun Bold"/>
            </a:endParaRPr>
          </a:p>
        </p:txBody>
      </p:sp>
      <p:sp>
        <p:nvSpPr>
          <p:cNvPr id="10" name="텍스트 개체 틀 7"/>
          <p:cNvSpPr/>
          <p:nvPr/>
        </p:nvSpPr>
        <p:spPr>
          <a:xfrm>
            <a:off x="7206995" y="2863110"/>
            <a:ext cx="4375401" cy="56589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2.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RR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+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Priority Scheduling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</p:txBody>
      </p:sp>
      <p:sp>
        <p:nvSpPr>
          <p:cNvPr id="11" name="텍스트 개체 틀 7"/>
          <p:cNvSpPr/>
          <p:nvPr/>
        </p:nvSpPr>
        <p:spPr>
          <a:xfrm>
            <a:off x="787942" y="2456705"/>
            <a:ext cx="4767388" cy="397901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오랫동안 시스템에서 대기하는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들의 우선순위를 점진적으로 증가시킴 </a:t>
            </a: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ex) 127(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낮음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)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~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0(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높음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)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 범위의 경우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,</a:t>
            </a: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주기적으로 대기 중인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들의 </a:t>
            </a: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우선순위를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1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씩 증가시킬 수 있을 것</a:t>
            </a: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1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초마다 증가시킨다면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2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분을 겨우 넘는 시간만 걸림</a:t>
            </a: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</p:txBody>
      </p:sp>
      <p:sp>
        <p:nvSpPr>
          <p:cNvPr id="12" name="텍스트 개체 틀 7"/>
          <p:cNvSpPr/>
          <p:nvPr/>
        </p:nvSpPr>
        <p:spPr>
          <a:xfrm>
            <a:off x="7011002" y="3686625"/>
            <a:ext cx="4767388" cy="9722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우선순위가 가장 높은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를 실행하고 </a:t>
            </a:r>
          </a:p>
          <a:p>
            <a:pPr marL="342900" indent="-34290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우선순위가 같은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P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들은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RR</a:t>
            </a: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CookieRun Bold"/>
                <a:ea typeface="CookieRun Bold"/>
              </a:rPr>
              <a:t>를 사용해 스케줄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600" b="0" i="0" u="none" strike="noStrike" kern="1200" cap="none" spc="0" normalizeH="0" baseline="0">
              <a:solidFill>
                <a:schemeClr val="tx1"/>
              </a:solidFill>
              <a:latin typeface="CookieRun Bold"/>
              <a:ea typeface="CookieRun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CPU</a:t>
            </a:r>
            <a:r>
              <a:rPr lang="ko-KR" altLang="en-US">
                <a:latin typeface="CookieRun Bold"/>
                <a:ea typeface="CookieRun Bold"/>
              </a:rPr>
              <a:t> 스케줄링 결정</a:t>
            </a:r>
            <a:r>
              <a:rPr lang="en-US" altLang="ko-KR">
                <a:latin typeface="CookieRun Bold"/>
                <a:ea typeface="CookieRun Bold"/>
              </a:rPr>
              <a:t>(</a:t>
            </a:r>
            <a:r>
              <a:rPr lang="ko-KR" altLang="en-US">
                <a:latin typeface="CookieRun Bold"/>
                <a:ea typeface="CookieRun Bold"/>
              </a:rPr>
              <a:t>정리</a:t>
            </a:r>
            <a:r>
              <a:rPr lang="en-US" altLang="ko-KR">
                <a:latin typeface="CookieRun Bold"/>
                <a:ea typeface="CookieRun Bold"/>
              </a:rPr>
              <a:t>!)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1.</a:t>
            </a:r>
            <a:r>
              <a:rPr lang="ko-KR" altLang="en-US">
                <a:latin typeface="CookieRun Regular"/>
                <a:ea typeface="CookieRun Regular"/>
              </a:rPr>
              <a:t> 한 프로세스가 실행 상태에서 대기 상태로 전환될 때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2.</a:t>
            </a:r>
            <a:r>
              <a:rPr lang="ko-KR" altLang="en-US">
                <a:latin typeface="CookieRun Regular"/>
                <a:ea typeface="CookieRun Regular"/>
              </a:rPr>
              <a:t> 프로세스가 실행 상태에서 준비 완료 상태로 전환될 때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 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3.</a:t>
            </a:r>
            <a:r>
              <a:rPr lang="ko-KR" altLang="en-US">
                <a:latin typeface="CookieRun Regular"/>
                <a:ea typeface="CookieRun Regular"/>
              </a:rPr>
              <a:t> 프로세스가 대기 상태에서 준비 완료 상태로 전환될 때 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4.</a:t>
            </a:r>
            <a:r>
              <a:rPr lang="ko-KR" altLang="en-US">
                <a:latin typeface="CookieRun Regular"/>
                <a:ea typeface="CookieRun Regular"/>
              </a:rPr>
              <a:t> 프로세스가 종료할 때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CookieRun Bold"/>
                <a:ea typeface="CookieRun Bold"/>
              </a:rPr>
              <a:t>Priority Scheduling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6911850" y="1417638"/>
            <a:ext cx="4873757" cy="2344411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 dirty="0">
                <a:latin typeface="CookieRun Bold"/>
                <a:ea typeface="CookieRun Bold"/>
              </a:rPr>
              <a:t>Time Slice</a:t>
            </a:r>
            <a:r>
              <a:rPr lang="ko-KR" altLang="en-US" dirty="0">
                <a:latin typeface="CookieRun Bold"/>
                <a:ea typeface="CookieRun Bold"/>
              </a:rPr>
              <a:t>를 </a:t>
            </a:r>
            <a:r>
              <a:rPr lang="en-US" altLang="ko-KR" dirty="0">
                <a:latin typeface="CookieRun Bold"/>
                <a:ea typeface="CookieRun Bold"/>
              </a:rPr>
              <a:t>2ms</a:t>
            </a:r>
            <a:r>
              <a:rPr lang="ko-KR" altLang="en-US" dirty="0">
                <a:latin typeface="CookieRun Bold"/>
                <a:ea typeface="CookieRun Bold"/>
              </a:rPr>
              <a:t>로 한다고 가정</a:t>
            </a:r>
            <a:r>
              <a:rPr lang="en-US" altLang="ko-KR" dirty="0" smtClean="0">
                <a:latin typeface="CookieRun Bold"/>
                <a:ea typeface="CookieRun Bold"/>
              </a:rPr>
              <a:t>!</a:t>
            </a:r>
          </a:p>
          <a:p>
            <a:pPr marL="0" indent="0" algn="ctr">
              <a:buNone/>
              <a:defRPr/>
            </a:pPr>
            <a:r>
              <a:rPr lang="en-US" altLang="ko-KR" dirty="0" smtClean="0">
                <a:latin typeface="CookieRun Bold"/>
                <a:ea typeface="CookieRun Bold"/>
              </a:rPr>
              <a:t>P4 – P2 – P3 – P1 – P5 </a:t>
            </a:r>
            <a:r>
              <a:rPr lang="ko-KR" altLang="en-US" dirty="0" smtClean="0">
                <a:latin typeface="CookieRun Bold"/>
                <a:ea typeface="CookieRun Bold"/>
              </a:rPr>
              <a:t>순으로 들어옴</a:t>
            </a:r>
            <a:endParaRPr lang="en-US" altLang="ko-KR" dirty="0" smtClean="0">
              <a:latin typeface="CookieRun Bold"/>
              <a:ea typeface="CookieRun Bold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44877"/>
              </p:ext>
            </p:extLst>
          </p:nvPr>
        </p:nvGraphicFramePr>
        <p:xfrm>
          <a:off x="686595" y="1542573"/>
          <a:ext cx="5635706" cy="31441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80642"/>
                <a:gridCol w="1877532"/>
                <a:gridCol w="1877532"/>
              </a:tblGrid>
              <a:tr h="6438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Burst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Arrived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4</a:t>
                      </a:r>
                      <a:endParaRPr lang="en-US" altLang="ko-KR" dirty="0">
                        <a:solidFill>
                          <a:schemeClr val="dk1"/>
                        </a:solidFill>
                        <a:latin typeface="CookieRun Regular"/>
                        <a:ea typeface="CookieRun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0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3</a:t>
                      </a:r>
                      <a:endParaRPr lang="en-US" altLang="ko-KR" dirty="0">
                        <a:solidFill>
                          <a:schemeClr val="dk1"/>
                        </a:solidFill>
                        <a:latin typeface="CookieRun Regular"/>
                        <a:ea typeface="CookieRun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CookieRun Regular"/>
                          <a:ea typeface="CookieRun Regular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010" y="6340240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0ms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7377" y="5115005"/>
            <a:ext cx="2032439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1248" y="6340239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16126" y="6340240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16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11907" y="6340239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20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39817" y="5115004"/>
            <a:ext cx="937607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5886" y="6340240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7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95008" y="5115005"/>
            <a:ext cx="937607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93983" y="6340240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13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60934" y="6340240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7361" y="6340239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08620" y="6340240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9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425179" y="5115004"/>
            <a:ext cx="937607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380371" y="5115005"/>
            <a:ext cx="937607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P3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314866" y="5115004"/>
            <a:ext cx="937607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P2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270058" y="5115005"/>
            <a:ext cx="1103217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365838" y="5115004"/>
            <a:ext cx="937607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321030" y="5115005"/>
            <a:ext cx="937607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P5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258638" y="5115005"/>
            <a:ext cx="937607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196246" y="5115005"/>
            <a:ext cx="689560" cy="1225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P5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89834" y="6340239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24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34878" y="6340241"/>
            <a:ext cx="922735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26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541025" y="6340239"/>
            <a:ext cx="650974" cy="36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CookieRun Regular"/>
                <a:ea typeface="CookieRun Regular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@STOP@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39ghwjd@naver.com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CPU</a:t>
            </a:r>
            <a:r>
              <a:rPr lang="ko-KR" altLang="en-US">
                <a:latin typeface="CookieRun Bold"/>
                <a:ea typeface="CookieRun Bold"/>
              </a:rPr>
              <a:t> 스케줄링 결정</a:t>
            </a:r>
            <a:r>
              <a:rPr lang="en-US" altLang="ko-KR">
                <a:latin typeface="CookieRun Bold"/>
                <a:ea typeface="CookieRun Bold"/>
              </a:rPr>
              <a:t>(</a:t>
            </a:r>
            <a:r>
              <a:rPr lang="ko-KR" altLang="en-US">
                <a:latin typeface="CookieRun Bold"/>
                <a:ea typeface="CookieRun Bold"/>
              </a:rPr>
              <a:t>정리</a:t>
            </a:r>
            <a:r>
              <a:rPr lang="en-US" altLang="ko-KR">
                <a:latin typeface="CookieRun Bold"/>
                <a:ea typeface="CookieRun Bold"/>
              </a:rPr>
              <a:t>!)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1.</a:t>
            </a:r>
            <a:r>
              <a:rPr lang="ko-KR" altLang="en-US">
                <a:latin typeface="CookieRun Regular"/>
                <a:ea typeface="CookieRun Regular"/>
              </a:rPr>
              <a:t> 한 프로세스가 실행 상태에서 대기 상태로 전환될 때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4.</a:t>
            </a:r>
            <a:r>
              <a:rPr lang="ko-KR" altLang="en-US">
                <a:latin typeface="CookieRun Regular"/>
                <a:ea typeface="CookieRun Regular"/>
              </a:rPr>
              <a:t> 프로세스가 종료할 때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=&gt;</a:t>
            </a:r>
            <a:r>
              <a:rPr lang="ko-KR" altLang="en-US">
                <a:latin typeface="CookieRun Regular"/>
                <a:ea typeface="CookieRun Regular"/>
              </a:rPr>
              <a:t> 스케줄링 면에서는 선택의 여지가 없음</a:t>
            </a:r>
            <a:r>
              <a:rPr lang="en-US" altLang="ko-KR">
                <a:latin typeface="CookieRun Regular"/>
                <a:ea typeface="CookieRun Regular"/>
              </a:rPr>
              <a:t>,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실행을 위해 새로운 프로세스</a:t>
            </a:r>
            <a:r>
              <a:rPr lang="en-US" altLang="ko-KR">
                <a:latin typeface="CookieRun Regular"/>
                <a:ea typeface="CookieRun Regular"/>
              </a:rPr>
              <a:t>(</a:t>
            </a:r>
            <a:r>
              <a:rPr lang="ko-KR" altLang="en-US">
                <a:latin typeface="CookieRun Regular"/>
                <a:ea typeface="CookieRun Regular"/>
              </a:rPr>
              <a:t>준비 큐에 하나라도 존재할 경우</a:t>
            </a:r>
            <a:r>
              <a:rPr lang="en-US" altLang="ko-KR">
                <a:latin typeface="CookieRun Regular"/>
                <a:ea typeface="CookieRun Regular"/>
              </a:rPr>
              <a:t>)</a:t>
            </a:r>
            <a:r>
              <a:rPr lang="ko-KR" altLang="en-US">
                <a:latin typeface="CookieRun Regular"/>
                <a:ea typeface="CookieRun Regular"/>
              </a:rPr>
              <a:t>가 반드시 선택되어야 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CPU</a:t>
            </a:r>
            <a:r>
              <a:rPr lang="ko-KR" altLang="en-US">
                <a:latin typeface="CookieRun Bold"/>
                <a:ea typeface="CookieRun Bold"/>
              </a:rPr>
              <a:t> 스케줄링 결정</a:t>
            </a:r>
            <a:r>
              <a:rPr lang="en-US" altLang="ko-KR">
                <a:latin typeface="CookieRun Bold"/>
                <a:ea typeface="CookieRun Bold"/>
              </a:rPr>
              <a:t>(</a:t>
            </a:r>
            <a:r>
              <a:rPr lang="ko-KR" altLang="en-US">
                <a:latin typeface="CookieRun Bold"/>
                <a:ea typeface="CookieRun Bold"/>
              </a:rPr>
              <a:t>정리</a:t>
            </a:r>
            <a:r>
              <a:rPr lang="en-US" altLang="ko-KR">
                <a:latin typeface="CookieRun Bold"/>
                <a:ea typeface="CookieRun Bold"/>
              </a:rPr>
              <a:t>!)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>
                <a:latin typeface="CookieRun Regular"/>
                <a:ea typeface="CookieRun Regular"/>
              </a:rPr>
              <a:t>1.</a:t>
            </a:r>
            <a:r>
              <a:rPr lang="ko-KR" altLang="en-US" dirty="0">
                <a:latin typeface="CookieRun Regular"/>
                <a:ea typeface="CookieRun Regular"/>
              </a:rPr>
              <a:t> 한 프로세스가 실행 상태에서 대기 상태로 전환될 때 </a:t>
            </a:r>
          </a:p>
          <a:p>
            <a:pPr marL="0" indent="0" algn="ctr">
              <a:buNone/>
              <a:defRPr/>
            </a:pPr>
            <a:endParaRPr lang="ko-KR" altLang="en-US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>
                <a:latin typeface="CookieRun Regular"/>
                <a:ea typeface="CookieRun Regular"/>
              </a:rPr>
              <a:t>4.</a:t>
            </a:r>
            <a:r>
              <a:rPr lang="ko-KR" altLang="en-US" dirty="0">
                <a:latin typeface="CookieRun Regular"/>
                <a:ea typeface="CookieRun Regular"/>
              </a:rPr>
              <a:t> 프로세스가 종료할 때 </a:t>
            </a:r>
          </a:p>
          <a:p>
            <a:pPr marL="0" indent="0" algn="ctr">
              <a:buNone/>
              <a:defRPr/>
            </a:pPr>
            <a:endParaRPr lang="ko-KR" altLang="en-US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>
                <a:latin typeface="CookieRun Regular"/>
                <a:ea typeface="CookieRun Regular"/>
              </a:rPr>
              <a:t>=&gt;</a:t>
            </a:r>
            <a:r>
              <a:rPr lang="ko-KR" altLang="en-US" dirty="0">
                <a:latin typeface="CookieRun Regular"/>
                <a:ea typeface="CookieRun Regular"/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  <a:latin typeface="CookieRun Regular"/>
                <a:ea typeface="CookieRun Regular"/>
              </a:rPr>
              <a:t>비선점</a:t>
            </a:r>
            <a:r>
              <a:rPr lang="en-US" altLang="ko-KR" sz="4000" dirty="0">
                <a:solidFill>
                  <a:srgbClr val="FF0000"/>
                </a:solidFill>
                <a:latin typeface="CookieRun Regular"/>
                <a:ea typeface="CookieRun Regular"/>
              </a:rPr>
              <a:t>,</a:t>
            </a:r>
            <a:r>
              <a:rPr lang="ko-KR" altLang="en-US" sz="4000" dirty="0">
                <a:solidFill>
                  <a:srgbClr val="FF0000"/>
                </a:solidFill>
                <a:latin typeface="CookieRun Regular"/>
                <a:ea typeface="CookieRun Regular"/>
              </a:rPr>
              <a:t> 협조적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CPU</a:t>
            </a:r>
            <a:r>
              <a:rPr lang="ko-KR" altLang="en-US">
                <a:latin typeface="CookieRun Bold"/>
                <a:ea typeface="CookieRun Bold"/>
              </a:rPr>
              <a:t> 스케줄링 결정</a:t>
            </a:r>
            <a:r>
              <a:rPr lang="en-US" altLang="ko-KR">
                <a:latin typeface="CookieRun Bold"/>
                <a:ea typeface="CookieRun Bold"/>
              </a:rPr>
              <a:t>(</a:t>
            </a:r>
            <a:r>
              <a:rPr lang="ko-KR" altLang="en-US">
                <a:latin typeface="CookieRun Bold"/>
                <a:ea typeface="CookieRun Bold"/>
              </a:rPr>
              <a:t>정리</a:t>
            </a:r>
            <a:r>
              <a:rPr lang="en-US" altLang="ko-KR">
                <a:latin typeface="CookieRun Bold"/>
                <a:ea typeface="CookieRun Bold"/>
              </a:rPr>
              <a:t>!)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2.</a:t>
            </a:r>
            <a:r>
              <a:rPr lang="ko-KR" altLang="en-US">
                <a:latin typeface="CookieRun Regular"/>
                <a:ea typeface="CookieRun Regular"/>
              </a:rPr>
              <a:t> 프로세스가 실행 상태에서 준비 완료 상태로 전환될 때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 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3.</a:t>
            </a:r>
            <a:r>
              <a:rPr lang="ko-KR" altLang="en-US">
                <a:latin typeface="CookieRun Regular"/>
                <a:ea typeface="CookieRun Regular"/>
              </a:rPr>
              <a:t> 프로세스가 대기 상태에서 준비 완료 상태로 전환될 때 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=&gt;</a:t>
            </a:r>
            <a:r>
              <a:rPr lang="ko-KR" altLang="en-US">
                <a:latin typeface="CookieRun Regular"/>
                <a:ea typeface="CookieRun Regular"/>
              </a:rPr>
              <a:t> 여기서는 선택의 여지가 있음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CookieRun Bold"/>
                <a:ea typeface="CookieRun Bold"/>
              </a:rPr>
              <a:t>CPU</a:t>
            </a:r>
            <a:r>
              <a:rPr lang="ko-KR" altLang="en-US">
                <a:latin typeface="CookieRun Bold"/>
                <a:ea typeface="CookieRun Bold"/>
              </a:rPr>
              <a:t> 스케줄링 결정</a:t>
            </a:r>
            <a:r>
              <a:rPr lang="en-US" altLang="ko-KR">
                <a:latin typeface="CookieRun Bold"/>
                <a:ea typeface="CookieRun Bold"/>
              </a:rPr>
              <a:t>(</a:t>
            </a:r>
            <a:r>
              <a:rPr lang="ko-KR" altLang="en-US">
                <a:latin typeface="CookieRun Bold"/>
                <a:ea typeface="CookieRun Bold"/>
              </a:rPr>
              <a:t>정리</a:t>
            </a:r>
            <a:r>
              <a:rPr lang="en-US" altLang="ko-KR">
                <a:latin typeface="CookieRun Bold"/>
                <a:ea typeface="CookieRun Bold"/>
              </a:rPr>
              <a:t>!)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/>
            </a:pPr>
            <a:endParaRPr lang="en-US" altLang="ko-KR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2.</a:t>
            </a:r>
            <a:r>
              <a:rPr lang="ko-KR" altLang="en-US">
                <a:latin typeface="CookieRun Regular"/>
                <a:ea typeface="CookieRun Regular"/>
              </a:rPr>
              <a:t> 프로세스가 실행 상태에서 준비 완료 상태로 전환될 때 </a:t>
            </a:r>
          </a:p>
          <a:p>
            <a:pPr marL="0" indent="0" algn="ctr">
              <a:buNone/>
              <a:defRPr/>
            </a:pPr>
            <a:r>
              <a:rPr lang="ko-KR" altLang="en-US">
                <a:latin typeface="CookieRun Regular"/>
                <a:ea typeface="CookieRun Regular"/>
              </a:rPr>
              <a:t> </a:t>
            </a: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3.</a:t>
            </a:r>
            <a:r>
              <a:rPr lang="ko-KR" altLang="en-US">
                <a:latin typeface="CookieRun Regular"/>
                <a:ea typeface="CookieRun Regular"/>
              </a:rPr>
              <a:t> 프로세스가 대기 상태에서 준비 완료 상태로 전환될 때  </a:t>
            </a:r>
          </a:p>
          <a:p>
            <a:pPr marL="0" indent="0" algn="ctr">
              <a:buNone/>
              <a:defRPr/>
            </a:pPr>
            <a:endParaRPr lang="ko-KR" altLang="en-US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>
                <a:latin typeface="CookieRun Regular"/>
                <a:ea typeface="CookieRun Regular"/>
              </a:rPr>
              <a:t>=&gt;</a:t>
            </a:r>
            <a:r>
              <a:rPr lang="ko-KR" altLang="en-US">
                <a:latin typeface="CookieRun Regular"/>
                <a:ea typeface="CookieRun Regular"/>
              </a:rPr>
              <a:t> </a:t>
            </a:r>
            <a:r>
              <a:rPr lang="ko-KR" altLang="en-US" sz="3700">
                <a:solidFill>
                  <a:srgbClr val="FF0000"/>
                </a:solidFill>
                <a:latin typeface="CookieRun Regular"/>
                <a:ea typeface="CookieRun Regular"/>
              </a:rPr>
              <a:t>선점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CookieRun Bold"/>
                <a:ea typeface="CookieRun Bold"/>
              </a:rPr>
              <a:t>비선점 </a:t>
            </a:r>
            <a:r>
              <a:rPr lang="en-US" altLang="ko-KR">
                <a:latin typeface="CookieRun Bold"/>
                <a:ea typeface="CookieRun Bold"/>
              </a:rPr>
              <a:t>vs </a:t>
            </a:r>
            <a:r>
              <a:rPr lang="ko-KR" altLang="en-US">
                <a:latin typeface="CookieRun Bold"/>
                <a:ea typeface="CookieRun Bold"/>
              </a:rPr>
              <a:t>선점 </a:t>
            </a:r>
            <a:r>
              <a:rPr lang="en-US" altLang="ko-KR">
                <a:latin typeface="CookieRun Bold"/>
                <a:ea typeface="CookieRun Bold"/>
              </a:rPr>
              <a:t>-</a:t>
            </a:r>
            <a:r>
              <a:rPr lang="ko-KR" altLang="en-US">
                <a:latin typeface="CookieRun Bold"/>
                <a:ea typeface="CookieRun Bold"/>
              </a:rPr>
              <a:t> 비선점</a:t>
            </a: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1214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  <a:defRPr/>
            </a:pPr>
            <a:endParaRPr lang="ko-KR" altLang="en-US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dirty="0">
                <a:latin typeface="CookieRun Regular"/>
                <a:ea typeface="CookieRun Regular"/>
              </a:rPr>
              <a:t>일단 </a:t>
            </a:r>
            <a:r>
              <a:rPr lang="en-US" altLang="ko-KR" dirty="0">
                <a:latin typeface="CookieRun Regular"/>
                <a:ea typeface="CookieRun Regular"/>
              </a:rPr>
              <a:t>CPU</a:t>
            </a:r>
            <a:r>
              <a:rPr lang="ko-KR" altLang="en-US" dirty="0">
                <a:latin typeface="CookieRun Regular"/>
                <a:ea typeface="CookieRun Regular"/>
              </a:rPr>
              <a:t>가 한 프로세스에 할당되면</a:t>
            </a:r>
            <a:r>
              <a:rPr lang="en-US" altLang="ko-KR" dirty="0">
                <a:latin typeface="CookieRun Regular"/>
                <a:ea typeface="CookieRun Regular"/>
              </a:rPr>
              <a:t>?</a:t>
            </a:r>
          </a:p>
          <a:p>
            <a:pPr marL="0" indent="0" algn="ctr">
              <a:buNone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dirty="0">
                <a:latin typeface="CookieRun Regular"/>
                <a:ea typeface="CookieRun Regular"/>
              </a:rPr>
              <a:t>프로세스가 종료하든지 </a:t>
            </a: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>
                <a:latin typeface="CookieRun Regular"/>
                <a:ea typeface="CookieRun Regular"/>
              </a:rPr>
              <a:t>or </a:t>
            </a:r>
            <a:endParaRPr lang="ko-KR" altLang="en-US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ko-KR" altLang="en-US" dirty="0">
                <a:latin typeface="CookieRun Regular"/>
                <a:ea typeface="CookieRun Regular"/>
              </a:rPr>
              <a:t>대기 상태로 전환해 </a:t>
            </a:r>
            <a:endParaRPr lang="en-US" altLang="ko-KR" dirty="0" smtClean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endParaRPr lang="en-US" altLang="ko-KR" dirty="0">
              <a:latin typeface="CookieRun Regular"/>
              <a:ea typeface="CookieRun Regular"/>
            </a:endParaRPr>
          </a:p>
          <a:p>
            <a:pPr marL="0" indent="0" algn="ctr">
              <a:buNone/>
              <a:defRPr/>
            </a:pPr>
            <a:r>
              <a:rPr lang="en-US" altLang="ko-KR" dirty="0">
                <a:latin typeface="CookieRun Regular"/>
                <a:ea typeface="CookieRun Regular"/>
              </a:rPr>
              <a:t>CPU</a:t>
            </a:r>
            <a:r>
              <a:rPr lang="ko-KR" altLang="en-US" dirty="0">
                <a:latin typeface="CookieRun Regular"/>
                <a:ea typeface="CookieRun Regular"/>
              </a:rPr>
              <a:t>를 방출할 때까지 점유함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1980</Words>
  <Application>Microsoft Office PowerPoint</Application>
  <PresentationFormat>와이드스크린</PresentationFormat>
  <Paragraphs>555</Paragraphs>
  <Slides>41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Calibri</vt:lpstr>
      <vt:lpstr>CookieRun Bold</vt:lpstr>
      <vt:lpstr>맑은 고딕</vt:lpstr>
      <vt:lpstr>Arial</vt:lpstr>
      <vt:lpstr>CookieRun Regular</vt:lpstr>
      <vt:lpstr>한컴오피스</vt:lpstr>
      <vt:lpstr>CPU Schedule</vt:lpstr>
      <vt:lpstr>CPU 스케줄링 결정</vt:lpstr>
      <vt:lpstr>CPU 스케줄링 결정</vt:lpstr>
      <vt:lpstr>CPU 스케줄링 결정(정리!)</vt:lpstr>
      <vt:lpstr>CPU 스케줄링 결정(정리!)</vt:lpstr>
      <vt:lpstr>CPU 스케줄링 결정(정리!)</vt:lpstr>
      <vt:lpstr>CPU 스케줄링 결정(정리!)</vt:lpstr>
      <vt:lpstr>CPU 스케줄링 결정(정리!)</vt:lpstr>
      <vt:lpstr>비선점 vs 선점 - 비선점</vt:lpstr>
      <vt:lpstr>비선점 vs 선점 - 선점</vt:lpstr>
      <vt:lpstr>비선점 vs 선점 - 선점</vt:lpstr>
      <vt:lpstr>비선점 vs 선점 - 선점</vt:lpstr>
      <vt:lpstr>비선점 vs 선점 - 선점</vt:lpstr>
      <vt:lpstr>비선점 vs 선점 - 선점</vt:lpstr>
      <vt:lpstr>Dispatcher</vt:lpstr>
      <vt:lpstr>Context Switch?</vt:lpstr>
      <vt:lpstr>Context Switch는 얼마나 자주 발생?</vt:lpstr>
      <vt:lpstr>Context Switch는 얼마나 자주 발생?</vt:lpstr>
      <vt:lpstr>Scheduling Algorithm</vt:lpstr>
      <vt:lpstr>FCFS - First Come, First Serve</vt:lpstr>
      <vt:lpstr>FCFS - First Come, First Serve</vt:lpstr>
      <vt:lpstr>FCFS - First Come, First Serve</vt:lpstr>
      <vt:lpstr>FCFS - First Come, First Serve</vt:lpstr>
      <vt:lpstr>FCFS - First Come, First Serve(동적)</vt:lpstr>
      <vt:lpstr>FCFS - First Come, First Serve(동적)</vt:lpstr>
      <vt:lpstr>FCFS - First Come, First Serve(동적)</vt:lpstr>
      <vt:lpstr>FCFS - First Come, First Serve(동적)</vt:lpstr>
      <vt:lpstr>FCFS - First Come, First Serve</vt:lpstr>
      <vt:lpstr>SJF - Shortest Job First Scheduling</vt:lpstr>
      <vt:lpstr>SJF - Shortest Job First Scheduling</vt:lpstr>
      <vt:lpstr>SJF - Shortest Job First Scheduling</vt:lpstr>
      <vt:lpstr>RR - Round-Robin Scheduling</vt:lpstr>
      <vt:lpstr>RR - Round-Robin Scheduling</vt:lpstr>
      <vt:lpstr>RR - Round-Robin Scheduling</vt:lpstr>
      <vt:lpstr>RR - Round-Robin Scheduling</vt:lpstr>
      <vt:lpstr>RR - Round-Robin Scheduling</vt:lpstr>
      <vt:lpstr>Priority Scheduling</vt:lpstr>
      <vt:lpstr>Priority Scheduling - Problem!</vt:lpstr>
      <vt:lpstr>Priority Scheduling - Solution!</vt:lpstr>
      <vt:lpstr>Priority Scheduling</vt:lpstr>
      <vt:lpstr>@STOP@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Schedule</dc:title>
  <dc:creator>임호정</dc:creator>
  <cp:lastModifiedBy>Microsoft 계정</cp:lastModifiedBy>
  <cp:revision>130</cp:revision>
  <dcterms:created xsi:type="dcterms:W3CDTF">2022-02-15T10:14:13Z</dcterms:created>
  <dcterms:modified xsi:type="dcterms:W3CDTF">2022-02-16T12:24:20Z</dcterms:modified>
  <cp:version>1100.0100.01</cp:version>
</cp:coreProperties>
</file>