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0" r:id="rId1"/>
  </p:sldMasterIdLst>
  <p:notesMasterIdLst>
    <p:notesMasterId r:id="rId31"/>
  </p:notesMasterIdLst>
  <p:sldIdLst>
    <p:sldId id="256" r:id="rId2"/>
    <p:sldId id="257" r:id="rId3"/>
    <p:sldId id="280" r:id="rId4"/>
    <p:sldId id="281" r:id="rId5"/>
    <p:sldId id="283" r:id="rId6"/>
    <p:sldId id="284" r:id="rId7"/>
    <p:sldId id="285" r:id="rId8"/>
    <p:sldId id="28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7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okieRun Regular" panose="020B0600000101010101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CookieRun Black" panose="020B0600000101010101" pitchFamily="50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744" y="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54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30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9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174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66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35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정규화되지 않은 형식의 테이블 하나 대신 이제 제 </a:t>
            </a:r>
            <a:r>
              <a:rPr lang="en-US" altLang="ko-KR"/>
              <a:t>1</a:t>
            </a:r>
            <a:r>
              <a:rPr lang="ko-KR" altLang="en-US"/>
              <a:t> 정규화를 준수하는 테이블이 </a:t>
            </a:r>
            <a:r>
              <a:rPr lang="en-US" altLang="ko-KR"/>
              <a:t>2</a:t>
            </a:r>
            <a:r>
              <a:rPr lang="ko-KR" altLang="en-US"/>
              <a:t>개 있게 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43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{Title, Format}</a:t>
            </a:r>
            <a:r>
              <a:rPr lang="ko-KR" altLang="en-US"/>
              <a:t>을 복합 키로 가지는 하나의 후보키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 존재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76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{Title, Format}</a:t>
            </a:r>
            <a:r>
              <a:rPr lang="ko-KR" altLang="en-US"/>
              <a:t>을 복합 키로 가지는 하나의 후보키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 존재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15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{Title, Format}</a:t>
            </a:r>
            <a:r>
              <a:rPr lang="ko-KR" altLang="en-US"/>
              <a:t>을 복합 키로 가지는 하나의 후보키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 존재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4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{Title, Format}</a:t>
            </a:r>
            <a:r>
              <a:rPr lang="ko-KR" altLang="en-US"/>
              <a:t>을 복합 키로 가지는 하나의 후보키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 존재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70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{Title, Format}</a:t>
            </a:r>
            <a:r>
              <a:rPr lang="ko-KR" altLang="en-US"/>
              <a:t>을 복합 키로 가지는 하나의 후보키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가 존재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9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88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8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98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76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6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25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6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35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#Initial_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istence_(computer_scienc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istence_(computer_scienc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nsaction_lo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istence_(computer_science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DB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lack"/>
                <a:ea typeface="CookieRun Black"/>
              </a:rPr>
              <a:t>39ghwjd@naver.com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Entity</a:t>
            </a:r>
            <a:r>
              <a:rPr lang="ko-KR" altLang="en-US">
                <a:latin typeface="CookieRun Regular"/>
                <a:ea typeface="CookieRun Regular"/>
              </a:rPr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507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1. </a:t>
            </a:r>
            <a:r>
              <a:rPr lang="ko-KR" altLang="en-US">
                <a:latin typeface="CookieRun Regular"/>
                <a:ea typeface="CookieRun Regular"/>
              </a:rPr>
              <a:t>업무에서 필요로 하는 정보 </a:t>
            </a: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ex) </a:t>
            </a:r>
            <a:r>
              <a:rPr lang="ko-KR" altLang="en-US">
                <a:latin typeface="CookieRun Regular"/>
                <a:ea typeface="CookieRun Regular"/>
              </a:rPr>
              <a:t>환자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인사업무 영역에서 관리 </a:t>
            </a:r>
            <a:r>
              <a:rPr lang="en-US" altLang="ko-KR">
                <a:latin typeface="CookieRun Regular"/>
                <a:ea typeface="CookieRun Regular"/>
              </a:rPr>
              <a:t>X, </a:t>
            </a:r>
            <a:r>
              <a:rPr lang="ko-KR" altLang="en-US">
                <a:latin typeface="CookieRun Regular"/>
                <a:ea typeface="CookieRun Regular"/>
              </a:rPr>
              <a:t>병원에서는 가장 중요한 </a:t>
            </a:r>
            <a:r>
              <a:rPr lang="en-US" altLang="ko-KR">
                <a:latin typeface="CookieRun Regular"/>
                <a:ea typeface="CookieRun Regular"/>
              </a:rPr>
              <a:t>Entity</a:t>
            </a:r>
            <a:r>
              <a:rPr lang="ko-KR" altLang="en-US">
                <a:latin typeface="CookieRun Regular"/>
                <a:ea typeface="CookieRun Regular"/>
              </a:rPr>
              <a:t>가 됨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 </a:t>
            </a:r>
            <a:r>
              <a:rPr lang="ko-KR" altLang="en-US">
                <a:latin typeface="CookieRun Regular"/>
                <a:ea typeface="CookieRun Regular"/>
              </a:rPr>
              <a:t>식별이 가능해야 함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ex) </a:t>
            </a:r>
            <a:r>
              <a:rPr lang="ko-KR" altLang="en-US">
                <a:latin typeface="CookieRun Regular"/>
                <a:ea typeface="CookieRun Regular"/>
              </a:rPr>
              <a:t>직원을 구분할 수 있는 방법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이름은 </a:t>
            </a:r>
            <a:r>
              <a:rPr lang="en-US" altLang="ko-KR">
                <a:latin typeface="CookieRun Regular"/>
                <a:ea typeface="CookieRun Regular"/>
              </a:rPr>
              <a:t>X,</a:t>
            </a:r>
            <a:r>
              <a:rPr lang="ko-KR" altLang="en-US">
                <a:latin typeface="CookieRun Regular"/>
                <a:ea typeface="CookieRun Regular"/>
              </a:rPr>
              <a:t> 사원번호는 가능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CookieRun Regular"/>
                <a:ea typeface="CookieRun Regular"/>
              </a:rPr>
              <a:t>3.</a:t>
            </a:r>
            <a:r>
              <a:rPr lang="ko-KR" altLang="en-US">
                <a:solidFill>
                  <a:srgbClr val="000000"/>
                </a:solidFill>
                <a:latin typeface="CookieRun Regular"/>
                <a:ea typeface="CookieRun Regular"/>
              </a:rPr>
              <a:t> 인스턴스의 집합 </a:t>
            </a:r>
          </a:p>
          <a:p>
            <a:pPr marL="0" indent="0" algn="ctr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CookieRun Regular"/>
                <a:ea typeface="CookieRun Regular"/>
              </a:rPr>
              <a:t>-</a:t>
            </a:r>
            <a:r>
              <a:rPr lang="ko-KR" altLang="en-US">
                <a:solidFill>
                  <a:srgbClr val="000000"/>
                </a:solidFill>
                <a:latin typeface="CookieRun Regular"/>
                <a:ea typeface="CookieRun Regular"/>
              </a:rPr>
              <a:t> 하나의 엔터티는 여러 개의 인스턴스를 포함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Entity</a:t>
            </a:r>
            <a:r>
              <a:rPr lang="ko-KR" altLang="en-US">
                <a:latin typeface="CookieRun Regular"/>
                <a:ea typeface="CookieRun Regular"/>
              </a:rPr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5072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4.</a:t>
            </a:r>
            <a:r>
              <a:rPr lang="ko-KR" altLang="en-US" dirty="0">
                <a:latin typeface="CookieRun Regular"/>
                <a:ea typeface="CookieRun Regular"/>
              </a:rPr>
              <a:t> 업무프로세스가 그 </a:t>
            </a:r>
            <a:r>
              <a:rPr lang="ko-KR" altLang="en-US" dirty="0" err="1">
                <a:latin typeface="CookieRun Regular"/>
                <a:ea typeface="CookieRun Regular"/>
              </a:rPr>
              <a:t>엔터티를</a:t>
            </a:r>
            <a:r>
              <a:rPr lang="ko-KR" altLang="en-US" dirty="0">
                <a:latin typeface="CookieRun Regular"/>
                <a:ea typeface="CookieRun Regular"/>
              </a:rPr>
              <a:t> 반드시 이용해야 함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5. </a:t>
            </a:r>
            <a:r>
              <a:rPr lang="ko-KR" altLang="en-US">
                <a:latin typeface="CookieRun Regular"/>
                <a:ea typeface="CookieRun Regular"/>
              </a:rPr>
              <a:t>속성을 </a:t>
            </a:r>
            <a:r>
              <a:rPr lang="ko-KR" altLang="en-US" smtClean="0">
                <a:latin typeface="CookieRun Regular"/>
                <a:ea typeface="CookieRun Regular"/>
              </a:rPr>
              <a:t>포함</a:t>
            </a: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ookieRun Regular"/>
                <a:ea typeface="CookieRun Regular"/>
              </a:rPr>
              <a:t>6.</a:t>
            </a:r>
            <a:r>
              <a:rPr lang="ko-KR" altLang="en-US" dirty="0">
                <a:solidFill>
                  <a:srgbClr val="000000"/>
                </a:solidFill>
                <a:latin typeface="CookieRun Regular"/>
                <a:ea typeface="CookieRun Regular"/>
              </a:rPr>
              <a:t> 관계의 존재 </a:t>
            </a:r>
          </a:p>
          <a:p>
            <a:pPr marL="0" indent="0" algn="ctr"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ookieRun Regular"/>
                <a:ea typeface="CookieRun Regular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CookieRun Regular"/>
                <a:ea typeface="CookieRun Regular"/>
              </a:rPr>
              <a:t> 다른 </a:t>
            </a:r>
            <a:r>
              <a:rPr lang="en-US" altLang="ko-KR" dirty="0">
                <a:solidFill>
                  <a:srgbClr val="000000"/>
                </a:solidFill>
                <a:latin typeface="CookieRun Regular"/>
                <a:ea typeface="CookieRun Regular"/>
              </a:rPr>
              <a:t>Entity</a:t>
            </a:r>
            <a:r>
              <a:rPr lang="ko-KR" altLang="en-US" dirty="0">
                <a:solidFill>
                  <a:srgbClr val="000000"/>
                </a:solidFill>
                <a:latin typeface="CookieRun Regular"/>
                <a:ea typeface="CookieRun Regular"/>
              </a:rPr>
              <a:t>와 최소 한 개 이상의 관계가 존재해야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5072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DB</a:t>
            </a:r>
            <a:r>
              <a:rPr lang="ko-KR" altLang="en-US">
                <a:latin typeface="CookieRun Regular"/>
                <a:ea typeface="CookieRun Regular"/>
              </a:rPr>
              <a:t>에서 데이터 처리할 때 성능이라고 하면</a:t>
            </a:r>
            <a:r>
              <a:rPr lang="en-US" altLang="ko-KR">
                <a:latin typeface="CookieRun Regular"/>
                <a:ea typeface="CookieRun Regular"/>
              </a:rPr>
              <a:t>?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조회 성능  </a:t>
            </a:r>
            <a:r>
              <a:rPr lang="en-US" altLang="ko-KR">
                <a:latin typeface="CookieRun Regular"/>
                <a:ea typeface="CookieRun Regular"/>
              </a:rPr>
              <a:t>/</a:t>
            </a:r>
            <a:r>
              <a:rPr lang="ko-KR" altLang="en-US">
                <a:latin typeface="CookieRun Regular"/>
                <a:ea typeface="CookieRun Regular"/>
              </a:rPr>
              <a:t> 입력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수정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삭제 성능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 </a:t>
            </a:r>
            <a:r>
              <a:rPr lang="ko-KR" altLang="en-US">
                <a:latin typeface="CookieRun Regular"/>
                <a:ea typeface="CookieRun Regular"/>
              </a:rPr>
              <a:t>정규화 수행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데이터를 결정하는 결정자에 의해 함수적 종속을 가지고 있는 일반속성을 의존자로 해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입력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수정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삭제 이상을 제거하는 것</a:t>
            </a: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5072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테이블을 수정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갱신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삽입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삭제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시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충분히 정규화되지 않은 테이블에서 부작용 발생 가능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갱신 이상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삽입 이상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삭제 이상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5486401" cy="672573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Update anomaly (</a:t>
            </a:r>
            <a:r>
              <a:rPr lang="ko-KR" altLang="en-US" sz="2500">
                <a:latin typeface="CookieRun Regular"/>
                <a:ea typeface="CookieRun Regular"/>
              </a:rPr>
              <a:t>갱신 이상</a:t>
            </a:r>
            <a:r>
              <a:rPr lang="en-US" altLang="ko-KR" sz="2500">
                <a:latin typeface="CookieRun Regular"/>
                <a:ea typeface="CookieRun Regular"/>
              </a:rPr>
              <a:t>)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sz="250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72884" y="2193948"/>
            <a:ext cx="4030831" cy="1741895"/>
          </a:xfrm>
          <a:prstGeom prst="rect">
            <a:avLst/>
          </a:prstGeom>
        </p:spPr>
      </p:pic>
      <p:sp>
        <p:nvSpPr>
          <p:cNvPr id="7" name="내용 개체 틀 2"/>
          <p:cNvSpPr/>
          <p:nvPr/>
        </p:nvSpPr>
        <p:spPr>
          <a:xfrm>
            <a:off x="6307281" y="1417638"/>
            <a:ext cx="5486401" cy="482893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같은 정보가 복수개의 행에서 표현됨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(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갱신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-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논리적인 모순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)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5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ex) 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특정 직원의 주소 변경 시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,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여러 개의 레코드를 수정해야 함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why? 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그 직원이 속한 모든 주소가 바뀌어야 함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성공적인 갱신이 이루어지지 않을 경우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(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일부만 변경이 되는 경우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),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테이블은 모순 상태가 되는 것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5486401" cy="672573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Insertion anomaly (</a:t>
            </a:r>
            <a:r>
              <a:rPr lang="ko-KR" altLang="en-US" sz="2500">
                <a:latin typeface="CookieRun Regular"/>
                <a:ea typeface="CookieRun Regular"/>
              </a:rPr>
              <a:t>삽입 이상</a:t>
            </a:r>
            <a:r>
              <a:rPr lang="en-US" altLang="ko-KR" sz="2500">
                <a:latin typeface="CookieRun Regular"/>
                <a:ea typeface="CookieRun Regular"/>
              </a:rPr>
              <a:t>)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sz="250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6307281" y="1417638"/>
            <a:ext cx="5486401" cy="48289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어떠한 특정 사실은 전혀 기록되지 않는 경우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ex)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 새 교수를 고용하였을 경우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,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 그가 아직 맡은 강의가 없어 강의 코드를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null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로 하지 않는 이상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새 교수를 테이블에 추가할 수 없음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6731" y="2090211"/>
            <a:ext cx="4472136" cy="218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5486401" cy="672573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Deletion anomaly (</a:t>
            </a:r>
            <a:r>
              <a:rPr lang="ko-KR" altLang="en-US" sz="2500">
                <a:latin typeface="CookieRun Regular"/>
                <a:ea typeface="CookieRun Regular"/>
              </a:rPr>
              <a:t>삭제 이상</a:t>
            </a:r>
            <a:r>
              <a:rPr lang="en-US" altLang="ko-KR" sz="2500">
                <a:latin typeface="CookieRun Regular"/>
                <a:ea typeface="CookieRun Regular"/>
              </a:rPr>
              <a:t>)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sz="250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6307281" y="1417638"/>
            <a:ext cx="5486401" cy="48289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데이터의 삭제가 전혀 다른 사실에 대한 데이터의 삭제도 필요로 하게 되는 현상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ex) 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한 교수가 임시로 강의를 중단하고자 할 때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,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 그가 기록된 레코드를 삭제하고자 하면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</a:rPr>
              <a:t>교수 자체가 사라지게 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2419506"/>
            <a:ext cx="4710969" cy="2018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5072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정규화 </a:t>
            </a:r>
            <a:r>
              <a:rPr lang="en-US" altLang="ko-KR">
                <a:latin typeface="CookieRun Regular"/>
                <a:ea typeface="CookieRun Regular"/>
              </a:rPr>
              <a:t>:</a:t>
            </a:r>
            <a:r>
              <a:rPr lang="ko-KR" altLang="en-US">
                <a:latin typeface="CookieRun Regular"/>
                <a:ea typeface="CookieRun Regular"/>
              </a:rPr>
              <a:t> 점진적이고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이전 수준이 충족되지 않으면 높은 수준의 </a:t>
            </a:r>
            <a:r>
              <a:rPr lang="en-US" altLang="ko-KR">
                <a:latin typeface="CookieRun Regular"/>
                <a:ea typeface="CookieRun Regular"/>
              </a:rPr>
              <a:t>DB</a:t>
            </a:r>
            <a:r>
              <a:rPr lang="ko-KR" altLang="en-US">
                <a:latin typeface="CookieRun Regular"/>
                <a:ea typeface="CookieRun Regular"/>
              </a:rPr>
              <a:t> 정규화를 달성할 수 없음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4NF</a:t>
            </a:r>
            <a:r>
              <a:rPr lang="ko-KR" altLang="en-US">
                <a:latin typeface="CookieRun Regular"/>
                <a:ea typeface="CookieRun Regular"/>
              </a:rPr>
              <a:t> 이상의 정규형은 해결해야 할 문제가 실제로 거의 나타나지 않음 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학문적 관심</a:t>
            </a:r>
            <a:r>
              <a:rPr lang="en-US" altLang="ko-KR">
                <a:latin typeface="CookieRun Regular"/>
                <a:ea typeface="CookieRun Regular"/>
              </a:rPr>
              <a:t>!)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063835"/>
            <a:ext cx="10972798" cy="14870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 </a:t>
            </a:r>
            <a:r>
              <a:rPr lang="ko-KR" altLang="en-US">
                <a:latin typeface="CookieRun Regular"/>
                <a:ea typeface="CookieRun Regular"/>
              </a:rPr>
              <a:t>전제조건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관계형 모델을 준수하기 위한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:</a:t>
            </a:r>
            <a:r>
              <a:rPr lang="ko-KR" altLang="en-US">
                <a:latin typeface="CookieRun Regular"/>
                <a:ea typeface="CookieRun Regular"/>
              </a:rPr>
              <a:t> 테이블에는 행을 고유하게 식별하는 기본키가 있어야 함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ISBN</a:t>
            </a:r>
            <a:r>
              <a:rPr lang="ko-KR" altLang="en-US">
                <a:latin typeface="CookieRun Regular"/>
                <a:ea typeface="CookieRun Regular"/>
              </a:rPr>
              <a:t> 번호는 책을 고유하게 식별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기본 키 가능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0891" y="1418291"/>
          <a:ext cx="11937430" cy="1815427"/>
        </p:xfrm>
        <a:graphic>
          <a:graphicData uri="http://schemas.openxmlformats.org/drawingml/2006/table">
            <a:tbl>
              <a:tblPr firstRow="1" bandRow="1"/>
              <a:tblGrid>
                <a:gridCol w="915235"/>
                <a:gridCol w="918344"/>
                <a:gridCol w="915235"/>
                <a:gridCol w="918344"/>
                <a:gridCol w="918344"/>
                <a:gridCol w="918344"/>
                <a:gridCol w="918344"/>
                <a:gridCol w="918344"/>
                <a:gridCol w="918344"/>
                <a:gridCol w="924461"/>
                <a:gridCol w="982288"/>
                <a:gridCol w="854400"/>
                <a:gridCol w="917403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36755" y="2326005"/>
          <a:ext cx="780409" cy="8461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0409"/>
              </a:tblGrid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85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eriod"/>
              <a:defRPr/>
            </a:pP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DB?</a:t>
            </a:r>
          </a:p>
          <a:p>
            <a:pPr marL="514350" indent="-514350" algn="ctr">
              <a:buAutoNum type="arabicPeriod"/>
              <a:defRPr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Entity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Normalization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정규화 기본</a:t>
            </a: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0891" y="1418291"/>
          <a:ext cx="11937430" cy="1815427"/>
        </p:xfrm>
        <a:graphic>
          <a:graphicData uri="http://schemas.openxmlformats.org/drawingml/2006/table">
            <a:tbl>
              <a:tblPr firstRow="1" bandRow="1"/>
              <a:tblGrid>
                <a:gridCol w="915235"/>
                <a:gridCol w="918344"/>
                <a:gridCol w="915235"/>
                <a:gridCol w="918344"/>
                <a:gridCol w="918344"/>
                <a:gridCol w="918344"/>
                <a:gridCol w="918344"/>
                <a:gridCol w="918344"/>
                <a:gridCol w="918344"/>
                <a:gridCol w="924461"/>
                <a:gridCol w="982288"/>
                <a:gridCol w="854400"/>
                <a:gridCol w="917403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36755" y="2326005"/>
          <a:ext cx="780409" cy="8461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0409"/>
              </a:tblGrid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85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0891" y="4233919"/>
          <a:ext cx="12041103" cy="1815427"/>
        </p:xfrm>
        <a:graphic>
          <a:graphicData uri="http://schemas.openxmlformats.org/drawingml/2006/table">
            <a:tbl>
              <a:tblPr firstRow="1" bandRow="1"/>
              <a:tblGrid>
                <a:gridCol w="857443"/>
                <a:gridCol w="857443"/>
                <a:gridCol w="860357"/>
                <a:gridCol w="857443"/>
                <a:gridCol w="860357"/>
                <a:gridCol w="860357"/>
                <a:gridCol w="860357"/>
                <a:gridCol w="860357"/>
                <a:gridCol w="860357"/>
                <a:gridCol w="860357"/>
                <a:gridCol w="866087"/>
                <a:gridCol w="920263"/>
                <a:gridCol w="800450"/>
                <a:gridCol w="859475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15590" y="5141633"/>
          <a:ext cx="780409" cy="8461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0409"/>
              </a:tblGrid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85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아래쪽 화살표 13"/>
          <p:cNvSpPr/>
          <p:nvPr/>
        </p:nvSpPr>
        <p:spPr>
          <a:xfrm>
            <a:off x="5617164" y="3429000"/>
            <a:ext cx="672165" cy="60356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063835"/>
            <a:ext cx="10972798" cy="148709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테이블의 각 열에 하나의 값이 있어야 함 </a:t>
            </a: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값 집합 </a:t>
            </a:r>
            <a:r>
              <a:rPr lang="en-US" altLang="ko-KR">
                <a:latin typeface="CookieRun Regular"/>
                <a:ea typeface="CookieRun Regular"/>
              </a:rPr>
              <a:t>or</a:t>
            </a:r>
            <a:r>
              <a:rPr lang="ko-KR" altLang="en-US">
                <a:latin typeface="CookieRun Regular"/>
                <a:ea typeface="CookieRun Regular"/>
              </a:rPr>
              <a:t> 중첩된 레코드가 포함된 열은 허용 </a:t>
            </a:r>
            <a:r>
              <a:rPr lang="en-US" altLang="ko-KR">
                <a:latin typeface="CookieRun Regular"/>
                <a:ea typeface="CookieRun Regular"/>
              </a:rPr>
              <a:t>X)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5446" y="1613572"/>
          <a:ext cx="12041103" cy="1815427"/>
        </p:xfrm>
        <a:graphic>
          <a:graphicData uri="http://schemas.openxmlformats.org/drawingml/2006/table">
            <a:tbl>
              <a:tblPr firstRow="1" bandRow="1"/>
              <a:tblGrid>
                <a:gridCol w="857443"/>
                <a:gridCol w="857443"/>
                <a:gridCol w="860357"/>
                <a:gridCol w="857443"/>
                <a:gridCol w="860357"/>
                <a:gridCol w="860357"/>
                <a:gridCol w="860357"/>
                <a:gridCol w="860357"/>
                <a:gridCol w="860357"/>
                <a:gridCol w="860357"/>
                <a:gridCol w="866087"/>
                <a:gridCol w="920263"/>
                <a:gridCol w="800450"/>
                <a:gridCol w="859475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240145" y="2521286"/>
          <a:ext cx="780409" cy="8461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0409"/>
              </a:tblGrid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85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099053" y="1417638"/>
            <a:ext cx="1141966" cy="2149366"/>
          </a:xfrm>
          <a:prstGeom prst="rect">
            <a:avLst/>
          </a:prstGeom>
          <a:noFill/>
          <a:ln w="12700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567005"/>
            <a:ext cx="10972798" cy="743547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해결책 </a:t>
            </a:r>
            <a:r>
              <a:rPr lang="en-US" altLang="ko-KR">
                <a:latin typeface="CookieRun Regular"/>
                <a:ea typeface="CookieRun Regular"/>
              </a:rPr>
              <a:t>-&gt;</a:t>
            </a:r>
            <a:r>
              <a:rPr lang="ko-KR" altLang="en-US">
                <a:latin typeface="CookieRun Regular"/>
                <a:ea typeface="CookieRun Regular"/>
              </a:rPr>
              <a:t> 별도의 </a:t>
            </a:r>
            <a:r>
              <a:rPr lang="en-US" altLang="ko-KR">
                <a:latin typeface="CookieRun Regular"/>
                <a:ea typeface="CookieRun Regular"/>
              </a:rPr>
              <a:t>Subject</a:t>
            </a:r>
            <a:r>
              <a:rPr lang="ko-KR" altLang="en-US">
                <a:latin typeface="CookieRun Regular"/>
                <a:ea typeface="CookieRun Regular"/>
              </a:rPr>
              <a:t> 테이블로 빼자</a:t>
            </a: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5446" y="1613572"/>
          <a:ext cx="12041103" cy="1815427"/>
        </p:xfrm>
        <a:graphic>
          <a:graphicData uri="http://schemas.openxmlformats.org/drawingml/2006/table">
            <a:tbl>
              <a:tblPr firstRow="1" bandRow="1"/>
              <a:tblGrid>
                <a:gridCol w="857443"/>
                <a:gridCol w="857443"/>
                <a:gridCol w="860357"/>
                <a:gridCol w="857443"/>
                <a:gridCol w="860357"/>
                <a:gridCol w="860357"/>
                <a:gridCol w="860357"/>
                <a:gridCol w="860357"/>
                <a:gridCol w="860357"/>
                <a:gridCol w="860357"/>
                <a:gridCol w="866087"/>
                <a:gridCol w="920263"/>
                <a:gridCol w="800450"/>
                <a:gridCol w="859475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240145" y="2521286"/>
          <a:ext cx="780409" cy="8461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0409"/>
              </a:tblGrid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85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06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099053" y="1417638"/>
            <a:ext cx="1141966" cy="2149366"/>
          </a:xfrm>
          <a:prstGeom prst="rect">
            <a:avLst/>
          </a:prstGeom>
          <a:noFill/>
          <a:ln w="12700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446" y="4904567"/>
          <a:ext cx="8238372" cy="1853150"/>
        </p:xfrm>
        <a:graphic>
          <a:graphicData uri="http://schemas.openxmlformats.org/drawingml/2006/table">
            <a:tbl>
              <a:tblPr firstRow="1" bandRow="1"/>
              <a:tblGrid>
                <a:gridCol w="631107"/>
                <a:gridCol w="631107"/>
                <a:gridCol w="634020"/>
                <a:gridCol w="631107"/>
                <a:gridCol w="634020"/>
                <a:gridCol w="634020"/>
                <a:gridCol w="634020"/>
                <a:gridCol w="634020"/>
                <a:gridCol w="634020"/>
                <a:gridCol w="639751"/>
                <a:gridCol w="693927"/>
                <a:gridCol w="574114"/>
                <a:gridCol w="633139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598734" y="5226075"/>
          <a:ext cx="1587573" cy="12101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87573"/>
              </a:tblGrid>
              <a:tr h="348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7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83016" y="4904567"/>
            <a:ext cx="1219007" cy="36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Subject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5131" y="4543715"/>
            <a:ext cx="1219007" cy="36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3930687"/>
            <a:ext cx="10972798" cy="2280750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추출된 행의 기본키를 참조하는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 외래키 열을 추가해야 함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446" y="1778490"/>
          <a:ext cx="8238372" cy="1853150"/>
        </p:xfrm>
        <a:graphic>
          <a:graphicData uri="http://schemas.openxmlformats.org/drawingml/2006/table">
            <a:tbl>
              <a:tblPr firstRow="1" bandRow="1"/>
              <a:tblGrid>
                <a:gridCol w="631107"/>
                <a:gridCol w="631107"/>
                <a:gridCol w="634020"/>
                <a:gridCol w="631107"/>
                <a:gridCol w="634020"/>
                <a:gridCol w="634020"/>
                <a:gridCol w="634020"/>
                <a:gridCol w="634020"/>
                <a:gridCol w="634020"/>
                <a:gridCol w="639751"/>
                <a:gridCol w="693927"/>
                <a:gridCol w="574114"/>
                <a:gridCol w="633139"/>
              </a:tblGrid>
              <a:tr h="847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9681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900863" y="1925640"/>
          <a:ext cx="3175146" cy="155884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87573"/>
                <a:gridCol w="1587573"/>
              </a:tblGrid>
              <a:tr h="348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ISBN#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7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871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1590593324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CookieRun Regular"/>
                          <a:ea typeface="CookieRun Regular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783017" y="1227138"/>
            <a:ext cx="1219007" cy="36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Subject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5131" y="1417638"/>
            <a:ext cx="1219007" cy="36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2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287812"/>
            <a:ext cx="10972798" cy="1140375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추출된 행의 기본키를 참조하는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 외래키 열을 추가해야 함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9035" y="1227138"/>
          <a:ext cx="11773928" cy="5212080"/>
        </p:xfrm>
        <a:graphic>
          <a:graphicData uri="http://schemas.openxmlformats.org/drawingml/2006/table">
            <a:tbl>
              <a:tblPr firstRow="1" bandRow="1"/>
              <a:tblGrid>
                <a:gridCol w="1183005"/>
                <a:gridCol w="1184462"/>
                <a:gridCol w="1190972"/>
                <a:gridCol w="1185499"/>
                <a:gridCol w="1190972"/>
                <a:gridCol w="1190972"/>
                <a:gridCol w="1190972"/>
                <a:gridCol w="1078442"/>
                <a:gridCol w="1189316"/>
                <a:gridCol w="1189316"/>
              </a:tblGrid>
              <a:tr h="389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ID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 dirty="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E.F.Codd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British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Popular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Paperback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E.F.Codd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British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39.99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Popular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2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75" y="1227138"/>
            <a:ext cx="10972798" cy="5198025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ko-KR" altLang="en-US" sz="2300">
                <a:latin typeface="CookieRun Regular"/>
                <a:ea typeface="CookieRun Regular"/>
              </a:rPr>
              <a:t>후보 키의 일부가 아닌 모든 속성은 제목에 종속되지만</a:t>
            </a:r>
            <a:r>
              <a:rPr lang="en-US" altLang="ko-KR" sz="2300">
                <a:latin typeface="CookieRun Regular"/>
                <a:ea typeface="CookieRun Regular"/>
              </a:rPr>
              <a:t>,</a:t>
            </a:r>
            <a:r>
              <a:rPr lang="ko-KR" altLang="en-US" sz="2300">
                <a:latin typeface="CookieRun Regular"/>
                <a:ea typeface="CookieRun Regular"/>
              </a:rPr>
              <a:t> 가격만 형식에도 종속됨 </a:t>
            </a:r>
          </a:p>
          <a:p>
            <a:pPr marL="0" indent="0" algn="ctr">
              <a:buNone/>
              <a:defRPr/>
            </a:pPr>
            <a:endParaRPr lang="ko-KR" altLang="en-US" sz="23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300">
                <a:latin typeface="CookieRun Regular"/>
                <a:ea typeface="CookieRun Regular"/>
              </a:rPr>
              <a:t>제 </a:t>
            </a:r>
            <a:r>
              <a:rPr lang="en-US" altLang="ko-KR" sz="2300">
                <a:latin typeface="CookieRun Regular"/>
                <a:ea typeface="CookieRun Regular"/>
              </a:rPr>
              <a:t>2</a:t>
            </a:r>
            <a:r>
              <a:rPr lang="ko-KR" altLang="en-US" sz="2300">
                <a:latin typeface="CookieRun Regular"/>
                <a:ea typeface="CookieRun Regular"/>
              </a:rPr>
              <a:t> 정규화 준수 </a:t>
            </a:r>
            <a:r>
              <a:rPr lang="en-US" altLang="ko-KR" sz="2300">
                <a:latin typeface="CookieRun Regular"/>
                <a:ea typeface="CookieRun Regular"/>
              </a:rPr>
              <a:t>&amp;</a:t>
            </a:r>
            <a:r>
              <a:rPr lang="ko-KR" altLang="en-US" sz="2300">
                <a:latin typeface="CookieRun Regular"/>
                <a:ea typeface="CookieRun Regular"/>
              </a:rPr>
              <a:t> 중복성 제거</a:t>
            </a:r>
          </a:p>
          <a:p>
            <a:pPr marL="0" indent="0" algn="ctr">
              <a:buNone/>
              <a:defRPr/>
            </a:pPr>
            <a:r>
              <a:rPr lang="en-US" altLang="ko-KR" sz="2300">
                <a:latin typeface="CookieRun Regular"/>
                <a:ea typeface="CookieRun Regular"/>
              </a:rPr>
              <a:t>=&gt;</a:t>
            </a:r>
            <a:r>
              <a:rPr lang="ko-KR" altLang="en-US" sz="2300">
                <a:latin typeface="CookieRun Regular"/>
                <a:ea typeface="CookieRun Regular"/>
              </a:rPr>
              <a:t> 후보 키가 아닌 모든 속성이 후보 키의 일부가 아니라 전체 후보 키에 종속되어야 함</a:t>
            </a:r>
          </a:p>
          <a:p>
            <a:pPr marL="0" indent="0" algn="ctr">
              <a:buNone/>
              <a:defRPr/>
            </a:pPr>
            <a:endParaRPr lang="ko-KR" altLang="en-US" sz="23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300">
                <a:latin typeface="CookieRun Regular"/>
                <a:ea typeface="CookieRun Regular"/>
              </a:rPr>
              <a:t>이 </a:t>
            </a:r>
            <a:r>
              <a:rPr lang="en-US" altLang="ko-KR" sz="2300">
                <a:latin typeface="CookieRun Regular"/>
                <a:ea typeface="CookieRun Regular"/>
              </a:rPr>
              <a:t>Table</a:t>
            </a:r>
            <a:r>
              <a:rPr lang="ko-KR" altLang="en-US" sz="2300">
                <a:latin typeface="CookieRun Regular"/>
                <a:ea typeface="CookieRun Regular"/>
              </a:rPr>
              <a:t>을 정규화 </a:t>
            </a:r>
            <a:r>
              <a:rPr lang="en-US" altLang="ko-KR" sz="2300">
                <a:latin typeface="CookieRun Regular"/>
                <a:ea typeface="CookieRun Regular"/>
              </a:rPr>
              <a:t>=&gt;</a:t>
            </a:r>
            <a:r>
              <a:rPr lang="ko-KR" altLang="en-US" sz="2300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endParaRPr lang="ko-KR" altLang="en-US" sz="23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300">
                <a:latin typeface="CookieRun Regular"/>
                <a:ea typeface="CookieRun Regular"/>
              </a:rPr>
              <a:t>1.</a:t>
            </a:r>
            <a:r>
              <a:rPr lang="ko-KR" altLang="en-US" sz="2300">
                <a:latin typeface="CookieRun Regular"/>
                <a:ea typeface="CookieRun Regular"/>
              </a:rPr>
              <a:t> </a:t>
            </a:r>
            <a:r>
              <a:rPr lang="en-US" altLang="ko-KR" sz="2300">
                <a:latin typeface="CookieRun Regular"/>
                <a:ea typeface="CookieRun Regular"/>
              </a:rPr>
              <a:t>Title</a:t>
            </a:r>
            <a:r>
              <a:rPr lang="ko-KR" altLang="en-US" sz="2300">
                <a:latin typeface="CookieRun Regular"/>
                <a:ea typeface="CookieRun Regular"/>
              </a:rPr>
              <a:t>을 후보키</a:t>
            </a:r>
            <a:r>
              <a:rPr lang="en-US" altLang="ko-KR" sz="2300">
                <a:latin typeface="CookieRun Regular"/>
                <a:ea typeface="CookieRun Regular"/>
              </a:rPr>
              <a:t>(</a:t>
            </a:r>
            <a:r>
              <a:rPr lang="ko-KR" altLang="en-US" sz="2300">
                <a:latin typeface="CookieRun Regular"/>
                <a:ea typeface="CookieRun Regular"/>
              </a:rPr>
              <a:t>기본키</a:t>
            </a:r>
            <a:r>
              <a:rPr lang="en-US" altLang="ko-KR" sz="2300">
                <a:latin typeface="CookieRun Regular"/>
                <a:ea typeface="CookieRun Regular"/>
              </a:rPr>
              <a:t>)</a:t>
            </a:r>
            <a:r>
              <a:rPr lang="ko-KR" altLang="en-US" sz="2300">
                <a:latin typeface="CookieRun Regular"/>
                <a:ea typeface="CookieRun Regular"/>
              </a:rPr>
              <a:t>로 만들어 후보 키가 아닌 모든 속성이 전체 후보 키에 종속되도록 </a:t>
            </a:r>
          </a:p>
          <a:p>
            <a:pPr marL="0" indent="0" algn="ctr">
              <a:buNone/>
              <a:defRPr/>
            </a:pPr>
            <a:endParaRPr lang="ko-KR" altLang="en-US" sz="23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300">
                <a:latin typeface="CookieRun Regular"/>
                <a:ea typeface="CookieRun Regular"/>
              </a:rPr>
              <a:t>2.</a:t>
            </a:r>
            <a:r>
              <a:rPr lang="ko-KR" altLang="en-US" sz="2300">
                <a:latin typeface="CookieRun Regular"/>
                <a:ea typeface="CookieRun Regular"/>
              </a:rPr>
              <a:t> </a:t>
            </a:r>
            <a:r>
              <a:rPr lang="en-US" altLang="ko-KR" sz="2300">
                <a:latin typeface="CookieRun Regular"/>
                <a:ea typeface="CookieRun Regular"/>
              </a:rPr>
              <a:t>Price</a:t>
            </a:r>
            <a:r>
              <a:rPr lang="ko-KR" altLang="en-US" sz="2300">
                <a:latin typeface="CookieRun Regular"/>
                <a:ea typeface="CookieRun Regular"/>
              </a:rPr>
              <a:t>를 별도의 테이블로 추출해 </a:t>
            </a:r>
            <a:r>
              <a:rPr lang="en-US" altLang="ko-KR" sz="2300">
                <a:latin typeface="CookieRun Regular"/>
                <a:ea typeface="CookieRun Regular"/>
              </a:rPr>
              <a:t>Format</a:t>
            </a:r>
            <a:r>
              <a:rPr lang="ko-KR" altLang="en-US" sz="2300">
                <a:latin typeface="CookieRun Regular"/>
                <a:ea typeface="CookieRun Regular"/>
              </a:rPr>
              <a:t>에 대한 종속성을 가질 수 있도록 함 </a:t>
            </a:r>
          </a:p>
          <a:p>
            <a:pPr marL="0" indent="0" algn="ctr">
              <a:buNone/>
              <a:defRPr/>
            </a:pPr>
            <a:endParaRPr lang="ko-KR" altLang="en-US" sz="230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2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6287812"/>
            <a:ext cx="10972798" cy="1140375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추출된 행의 기본키를 참조하는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 외래키 열을 추가해야 함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80460" y="1893888"/>
          <a:ext cx="7493494" cy="3566160"/>
        </p:xfrm>
        <a:graphic>
          <a:graphicData uri="http://schemas.openxmlformats.org/drawingml/2006/table">
            <a:tbl>
              <a:tblPr firstRow="1" bandRow="1"/>
              <a:tblGrid>
                <a:gridCol w="992505"/>
                <a:gridCol w="1000472"/>
                <a:gridCol w="994999"/>
                <a:gridCol w="1000472"/>
                <a:gridCol w="1000472"/>
                <a:gridCol w="887942"/>
                <a:gridCol w="617816"/>
                <a:gridCol w="998816"/>
              </a:tblGrid>
              <a:tr h="523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ID</a:t>
                      </a:r>
                    </a:p>
                  </a:txBody>
                  <a:tcPr/>
                </a:tc>
              </a:tr>
              <a:tr h="12672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</a:tr>
              <a:tr h="11123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E.F.Codd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British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Popular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214459" y="679449"/>
          <a:ext cx="3367939" cy="5510530"/>
        </p:xfrm>
        <a:graphic>
          <a:graphicData uri="http://schemas.openxmlformats.org/drawingml/2006/table">
            <a:tbl>
              <a:tblPr firstRow="1" bandRow="1"/>
              <a:tblGrid>
                <a:gridCol w="1119505"/>
                <a:gridCol w="1120962"/>
                <a:gridCol w="1127472"/>
              </a:tblGrid>
              <a:tr h="389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22.34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13.88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Paperback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39.99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3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75" y="1227138"/>
            <a:ext cx="10972798" cy="5198025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Author Nationality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는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Author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에 종속되고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,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 이는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Title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에 종속됨</a:t>
            </a:r>
          </a:p>
          <a:p>
            <a:pPr marL="0" indent="0" algn="ctr">
              <a:buNone/>
              <a:defRPr/>
            </a:pPr>
            <a:endParaRPr lang="ko-KR" altLang="en-US" sz="230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Genre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도 마찬가지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=&gt; Genre Name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은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Title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에 종속된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Genre ID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에 종속됨</a:t>
            </a:r>
          </a:p>
          <a:p>
            <a:pPr marL="0" indent="0" algn="ctr">
              <a:buNone/>
              <a:defRPr/>
            </a:pPr>
            <a:endParaRPr lang="ko-KR" altLang="en-US" sz="230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해결책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-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Author Nationalty,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 </a:t>
            </a:r>
            <a:r>
              <a:rPr lang="en-US" altLang="ko-KR" sz="2300">
                <a:solidFill>
                  <a:srgbClr val="000000"/>
                </a:solidFill>
                <a:latin typeface="CookieRun Regular"/>
                <a:ea typeface="CookieRun Regular"/>
              </a:rPr>
              <a:t>Genre Name</a:t>
            </a: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을 각각의 테이블에 배치해</a:t>
            </a:r>
          </a:p>
          <a:p>
            <a:pPr marL="0" indent="0" algn="ctr">
              <a:buNone/>
              <a:defRPr/>
            </a:pPr>
            <a:endParaRPr lang="ko-KR" altLang="en-US" sz="230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300">
                <a:solidFill>
                  <a:srgbClr val="000000"/>
                </a:solidFill>
                <a:latin typeface="CookieRun Regular"/>
                <a:ea typeface="CookieRun Regular"/>
              </a:rPr>
              <a:t>이행적 기능 종속성을 제거</a:t>
            </a:r>
            <a:endParaRPr lang="en-US" altLang="ko-KR" sz="2300">
              <a:solidFill>
                <a:srgbClr val="000000"/>
              </a:solidFill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sz="230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Regular"/>
                <a:ea typeface="CookieRun Regular"/>
              </a:rPr>
              <a:t>제 </a:t>
            </a:r>
            <a:r>
              <a:rPr lang="en-US" altLang="ko-KR">
                <a:latin typeface="CookieRun Regular"/>
                <a:ea typeface="CookieRun Regular"/>
              </a:rPr>
              <a:t>3</a:t>
            </a:r>
            <a:r>
              <a:rPr lang="ko-KR" altLang="en-US">
                <a:latin typeface="CookieRun Regular"/>
                <a:ea typeface="CookieRun Regular"/>
              </a:rPr>
              <a:t>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9461" y="6287812"/>
            <a:ext cx="8033999" cy="1140375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Book </a:t>
            </a:r>
            <a:r>
              <a:rPr lang="ko-KR" altLang="en-US">
                <a:latin typeface="CookieRun Regular"/>
                <a:ea typeface="CookieRun Regular"/>
              </a:rPr>
              <a:t>테이블에는 여전히 이행적 종속 기능 존재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ookieRun Regular"/>
                <a:ea typeface="CookieRun Regular"/>
                <a:hlinkClick r:id="rId3"/>
              </a:rPr>
              <a:t>참고</a:t>
            </a: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712" y="1227138"/>
          <a:ext cx="7404679" cy="2468880"/>
        </p:xfrm>
        <a:graphic>
          <a:graphicData uri="http://schemas.openxmlformats.org/drawingml/2006/table">
            <a:tbl>
              <a:tblPr firstRow="1" bandRow="1"/>
              <a:tblGrid>
                <a:gridCol w="1246505"/>
                <a:gridCol w="1254472"/>
                <a:gridCol w="1254472"/>
                <a:gridCol w="1254472"/>
                <a:gridCol w="1141942"/>
                <a:gridCol w="1252816"/>
              </a:tblGrid>
              <a:tr h="2089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Publisher ID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 err="1">
                          <a:latin typeface="CookieRun Regular"/>
                          <a:ea typeface="CookieRun Regular"/>
                        </a:rPr>
                        <a:t>E.F.Codd</a:t>
                      </a:r>
                      <a:endParaRPr lang="en-US" altLang="ko-KR" sz="1200" dirty="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214459" y="679449"/>
          <a:ext cx="3558439" cy="5260340"/>
        </p:xfrm>
        <a:graphic>
          <a:graphicData uri="http://schemas.openxmlformats.org/drawingml/2006/table">
            <a:tbl>
              <a:tblPr firstRow="1" bandRow="1"/>
              <a:tblGrid>
                <a:gridCol w="1183005"/>
                <a:gridCol w="1184462"/>
                <a:gridCol w="1190972"/>
              </a:tblGrid>
              <a:tr h="2089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Title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Format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Price</a:t>
                      </a:r>
                    </a:p>
                  </a:txBody>
                  <a:tcPr/>
                </a:tc>
              </a:tr>
              <a:tr h="1304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49.99</a:t>
                      </a:r>
                    </a:p>
                  </a:txBody>
                  <a:tcPr/>
                </a:tc>
              </a:tr>
              <a:tr h="1304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Beginning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MySQL Database Design and Optimization</a:t>
                      </a:r>
                    </a:p>
                    <a:p>
                      <a:pPr algn="ctr">
                        <a:defRPr/>
                      </a:pPr>
                      <a:endParaRPr lang="en-US" altLang="ko-KR" sz="1200">
                        <a:latin typeface="CookieRun Regular"/>
                        <a:ea typeface="CookieRun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22.34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E-book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13.88</a:t>
                      </a:r>
                    </a:p>
                  </a:txBody>
                  <a:tcPr/>
                </a:tc>
              </a:tr>
              <a:tr h="11233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The Relational Model for Database Management: 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Paperback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39.99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034764" y="4244098"/>
          <a:ext cx="2122471" cy="1693787"/>
        </p:xfrm>
        <a:graphic>
          <a:graphicData uri="http://schemas.openxmlformats.org/drawingml/2006/table">
            <a:tbl>
              <a:tblPr firstRow="1" bandRow="1"/>
              <a:tblGrid>
                <a:gridCol w="1063972"/>
                <a:gridCol w="1058499"/>
              </a:tblGrid>
              <a:tr h="389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Author Nationality</a:t>
                      </a:r>
                    </a:p>
                  </a:txBody>
                  <a:tcPr/>
                </a:tc>
              </a:tr>
              <a:tr h="6957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Chad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Russell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American</a:t>
                      </a:r>
                    </a:p>
                  </a:txBody>
                  <a:tcPr/>
                </a:tc>
              </a:tr>
              <a:tr h="5408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E.F.Codd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British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936169" y="4244098"/>
          <a:ext cx="2254108" cy="1419654"/>
        </p:xfrm>
        <a:graphic>
          <a:graphicData uri="http://schemas.openxmlformats.org/drawingml/2006/table">
            <a:tbl>
              <a:tblPr firstRow="1" bandRow="1"/>
              <a:tblGrid>
                <a:gridCol w="1474328"/>
                <a:gridCol w="779780"/>
              </a:tblGrid>
              <a:tr h="2089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ID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Genre Name</a:t>
                      </a:r>
                    </a:p>
                  </a:txBody>
                  <a:tcPr/>
                </a:tc>
              </a:tr>
              <a:tr h="5052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Tutorial</a:t>
                      </a:r>
                    </a:p>
                  </a:txBody>
                  <a:tcPr/>
                </a:tc>
              </a:tr>
              <a:tr h="3503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CookieRun Regular"/>
                          <a:ea typeface="CookieRun Regular"/>
                        </a:rPr>
                        <a:t>Popular science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Thank you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39ghwjd@naver.com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32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48726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Database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: </a:t>
            </a:r>
            <a:r>
              <a:rPr lang="ko-KR" altLang="en-US" dirty="0" smtClean="0">
                <a:latin typeface="CookieRun Regular"/>
                <a:ea typeface="CookieRun Regular"/>
              </a:rPr>
              <a:t>전자적으로 저장되고 액세스되는 데이터의 조직화된 모음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File System, Cluster, Cloud </a:t>
            </a:r>
            <a:r>
              <a:rPr lang="en-US" altLang="ko-KR" dirty="0" err="1" smtClean="0">
                <a:latin typeface="CookieRun Regular"/>
                <a:ea typeface="CookieRun Regular"/>
              </a:rPr>
              <a:t>etc</a:t>
            </a:r>
            <a:r>
              <a:rPr lang="en-US" altLang="ko-KR" dirty="0" smtClean="0">
                <a:latin typeface="CookieRun Regular"/>
                <a:ea typeface="CookieRun Regular"/>
              </a:rPr>
              <a:t>…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하지만</a:t>
            </a:r>
            <a:r>
              <a:rPr lang="en-US" altLang="ko-KR" dirty="0" smtClean="0">
                <a:latin typeface="CookieRun Regular"/>
                <a:ea typeface="CookieRun Regular"/>
              </a:rPr>
              <a:t>, </a:t>
            </a:r>
            <a:r>
              <a:rPr lang="ko-KR" altLang="en-US" dirty="0" smtClean="0">
                <a:latin typeface="CookieRun Regular"/>
                <a:ea typeface="CookieRun Regular"/>
              </a:rPr>
              <a:t>우리는 </a:t>
            </a: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를 직접 만지는가</a:t>
            </a:r>
            <a:r>
              <a:rPr lang="en-US" altLang="ko-KR" dirty="0" smtClean="0">
                <a:latin typeface="CookieRun Regular"/>
                <a:ea typeface="CookieRun Regular"/>
              </a:rPr>
              <a:t>? </a:t>
            </a:r>
            <a:r>
              <a:rPr lang="ko-KR" altLang="en-US" dirty="0" err="1" smtClean="0">
                <a:latin typeface="CookieRun Regular"/>
                <a:ea typeface="CookieRun Regular"/>
              </a:rPr>
              <a:t>ㄴㄴ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CookieRun Regular"/>
                <a:ea typeface="CookieRun Regular"/>
                <a:hlinkClick r:id="rId2"/>
              </a:rPr>
              <a:t>참고</a:t>
            </a: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1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왜 </a:t>
            </a: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를 알아야 하는가</a:t>
            </a:r>
            <a:r>
              <a:rPr lang="en-US" altLang="ko-KR" dirty="0" smtClean="0">
                <a:latin typeface="CookieRun Regular"/>
                <a:ea typeface="CookieRun Regular"/>
              </a:rPr>
              <a:t>?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48726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Persistence –</a:t>
            </a: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컴퓨터 전기 나가서 데이터 날아가면 님이 책임</a:t>
            </a:r>
            <a:r>
              <a:rPr lang="en-US" altLang="ko-KR" dirty="0" smtClean="0">
                <a:latin typeface="CookieRun Regular"/>
                <a:ea typeface="CookieRun Regular"/>
              </a:rPr>
              <a:t>? -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에선</a:t>
            </a:r>
            <a:r>
              <a:rPr lang="en-US" altLang="ko-KR" dirty="0" smtClean="0">
                <a:latin typeface="CookieRun Regular"/>
                <a:ea typeface="CookieRun Regular"/>
              </a:rPr>
              <a:t>…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Dirty Write + Transaction Journaling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CookieRun Regular"/>
                <a:ea typeface="CookieRun Regular"/>
                <a:hlinkClick r:id="rId2"/>
              </a:rPr>
              <a:t>참고</a:t>
            </a: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35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왜 </a:t>
            </a: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를 알아야 하는가</a:t>
            </a:r>
            <a:r>
              <a:rPr lang="en-US" altLang="ko-KR" dirty="0" smtClean="0">
                <a:latin typeface="CookieRun Regular"/>
                <a:ea typeface="CookieRun Regular"/>
              </a:rPr>
              <a:t>?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848726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Persistence / Dirty Writes –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마지막 쓰기 이후에 수정된 </a:t>
            </a:r>
            <a:r>
              <a:rPr lang="en-US" altLang="ko-KR" dirty="0" smtClean="0">
                <a:latin typeface="CookieRun Regular"/>
                <a:ea typeface="CookieRun Regular"/>
              </a:rPr>
              <a:t>=&gt; Dirty</a:t>
            </a: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시스템 상태 부분만 저장소에 쓰는 것 </a:t>
            </a:r>
            <a:r>
              <a:rPr lang="en-US" altLang="ko-KR" dirty="0" smtClean="0">
                <a:latin typeface="CookieRun Regular"/>
                <a:ea typeface="CookieRun Regular"/>
              </a:rPr>
              <a:t>=&gt; Write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Ex) </a:t>
            </a:r>
            <a:r>
              <a:rPr lang="ko-KR" altLang="en-US" dirty="0" smtClean="0">
                <a:latin typeface="CookieRun Regular"/>
                <a:ea typeface="CookieRun Regular"/>
              </a:rPr>
              <a:t>문서 편집 </a:t>
            </a:r>
            <a:r>
              <a:rPr lang="en-US" altLang="ko-KR" dirty="0" smtClean="0">
                <a:latin typeface="CookieRun Regular"/>
                <a:ea typeface="CookieRun Regular"/>
              </a:rPr>
              <a:t>– </a:t>
            </a:r>
            <a:r>
              <a:rPr lang="ko-KR" altLang="en-US" dirty="0" smtClean="0">
                <a:latin typeface="CookieRun Regular"/>
                <a:ea typeface="CookieRun Regular"/>
              </a:rPr>
              <a:t>마지막 저장 이후에 실제로 변경된 문서 부분만 저장함</a:t>
            </a: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CookieRun Regular"/>
                <a:ea typeface="CookieRun Regular"/>
                <a:hlinkClick r:id="rId2"/>
              </a:rPr>
              <a:t>참고</a:t>
            </a: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457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왜 </a:t>
            </a: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를 알아야 하는가</a:t>
            </a:r>
            <a:r>
              <a:rPr lang="en-US" altLang="ko-KR" dirty="0" smtClean="0">
                <a:latin typeface="CookieRun Regular"/>
                <a:ea typeface="CookieRun Regular"/>
              </a:rPr>
              <a:t>?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6242"/>
            <a:ext cx="10972798" cy="4848726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Persistence / Journaling –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각 이벤트가 시스템에 적용되기 전에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로그</a:t>
            </a:r>
            <a:r>
              <a:rPr lang="en-US" altLang="ko-KR" dirty="0" smtClean="0">
                <a:latin typeface="CookieRun Regular"/>
                <a:ea typeface="CookieRun Regular"/>
              </a:rPr>
              <a:t>(</a:t>
            </a:r>
            <a:r>
              <a:rPr lang="en-US" altLang="ko-KR" dirty="0">
                <a:latin typeface="CookieRun Regular"/>
                <a:ea typeface="CookieRun Regular"/>
              </a:rPr>
              <a:t>Journal</a:t>
            </a:r>
            <a:r>
              <a:rPr lang="en-US" altLang="ko-KR" dirty="0" smtClean="0">
                <a:latin typeface="CookieRun Regular"/>
                <a:ea typeface="CookieRun Regular"/>
              </a:rPr>
              <a:t>)</a:t>
            </a:r>
            <a:r>
              <a:rPr lang="ko-KR" altLang="en-US" dirty="0" smtClean="0">
                <a:latin typeface="CookieRun Regular"/>
                <a:ea typeface="CookieRun Regular"/>
              </a:rPr>
              <a:t>에 이벤트를 저장하는 프로세스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시작 시 저널을 읽고</a:t>
            </a:r>
            <a:r>
              <a:rPr lang="en-US" altLang="ko-KR" dirty="0" smtClean="0">
                <a:latin typeface="CookieRun Regular"/>
                <a:ea typeface="CookieRun Regular"/>
              </a:rPr>
              <a:t>, </a:t>
            </a:r>
            <a:r>
              <a:rPr lang="ko-KR" altLang="en-US" dirty="0" smtClean="0">
                <a:latin typeface="CookieRun Regular"/>
                <a:ea typeface="CookieRun Regular"/>
              </a:rPr>
              <a:t>각 이벤트를 시스템에 다시 적용해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시스템 장애 </a:t>
            </a:r>
            <a:r>
              <a:rPr lang="en-US" altLang="ko-KR" dirty="0" smtClean="0">
                <a:latin typeface="CookieRun Regular"/>
                <a:ea typeface="CookieRun Regular"/>
              </a:rPr>
              <a:t>or </a:t>
            </a:r>
            <a:r>
              <a:rPr lang="ko-KR" altLang="en-US" dirty="0" smtClean="0">
                <a:latin typeface="CookieRun Regular"/>
                <a:ea typeface="CookieRun Regular"/>
              </a:rPr>
              <a:t>종료 시 데이터 손실 방지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CookieRun Regular"/>
                <a:ea typeface="CookieRun Regular"/>
                <a:hlinkClick r:id="rId2"/>
              </a:rPr>
              <a:t>참고</a:t>
            </a: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33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왜 </a:t>
            </a:r>
            <a:r>
              <a:rPr lang="en-US" altLang="ko-KR" dirty="0" smtClean="0">
                <a:latin typeface="CookieRun Regular"/>
                <a:ea typeface="CookieRun Regular"/>
              </a:rPr>
              <a:t>DB</a:t>
            </a:r>
            <a:r>
              <a:rPr lang="ko-KR" altLang="en-US" dirty="0" smtClean="0">
                <a:latin typeface="CookieRun Regular"/>
                <a:ea typeface="CookieRun Regular"/>
              </a:rPr>
              <a:t>를 알아야 하는가</a:t>
            </a:r>
            <a:r>
              <a:rPr lang="en-US" altLang="ko-KR" dirty="0" smtClean="0">
                <a:latin typeface="CookieRun Regular"/>
                <a:ea typeface="CookieRun Regular"/>
              </a:rPr>
              <a:t>?</a:t>
            </a: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6242"/>
            <a:ext cx="10972798" cy="4848726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Persistence / Journaling –</a:t>
            </a:r>
          </a:p>
          <a:p>
            <a:pPr marL="0" indent="0" algn="ctr">
              <a:buNone/>
              <a:defRPr/>
            </a:pP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Ex) </a:t>
            </a:r>
            <a:r>
              <a:rPr lang="ko-KR" altLang="en-US" dirty="0" smtClean="0">
                <a:latin typeface="CookieRun Regular"/>
                <a:ea typeface="CookieRun Regular"/>
              </a:rPr>
              <a:t>파일에 기록 </a:t>
            </a:r>
            <a:r>
              <a:rPr lang="en-US" altLang="ko-KR" dirty="0" smtClean="0">
                <a:latin typeface="CookieRun Regular"/>
                <a:ea typeface="CookieRun Regular"/>
              </a:rPr>
              <a:t>– </a:t>
            </a:r>
            <a:r>
              <a:rPr lang="ko-KR" altLang="en-US" dirty="0" smtClean="0">
                <a:latin typeface="CookieRun Regular"/>
                <a:ea typeface="CookieRun Regular"/>
              </a:rPr>
              <a:t>사진 편집 프로그램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“</a:t>
            </a:r>
            <a:r>
              <a:rPr lang="ko-KR" altLang="en-US" dirty="0" smtClean="0">
                <a:latin typeface="CookieRun Regular"/>
                <a:ea typeface="CookieRun Regular"/>
              </a:rPr>
              <a:t>실행 취소 </a:t>
            </a:r>
            <a:r>
              <a:rPr lang="en-US" altLang="ko-KR" dirty="0" smtClean="0">
                <a:latin typeface="CookieRun Regular"/>
                <a:ea typeface="CookieRun Regular"/>
              </a:rPr>
              <a:t>/ </a:t>
            </a:r>
            <a:r>
              <a:rPr lang="ko-KR" altLang="en-US" dirty="0" smtClean="0">
                <a:latin typeface="CookieRun Regular"/>
                <a:ea typeface="CookieRun Regular"/>
              </a:rPr>
              <a:t>다시 실행</a:t>
            </a:r>
            <a:r>
              <a:rPr lang="en-US" altLang="ko-KR" dirty="0" smtClean="0">
                <a:latin typeface="CookieRun Regular"/>
                <a:ea typeface="CookieRun Regular"/>
              </a:rPr>
              <a:t>“ </a:t>
            </a:r>
            <a:r>
              <a:rPr lang="ko-KR" altLang="en-US" dirty="0" smtClean="0">
                <a:latin typeface="CookieRun Regular"/>
                <a:ea typeface="CookieRun Regular"/>
              </a:rPr>
              <a:t>이력은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smtClean="0">
                <a:latin typeface="CookieRun Regular"/>
                <a:ea typeface="CookieRun Regular"/>
              </a:rPr>
              <a:t>언제든지 편집된 상태를 복구할 수 있는 저널을 구성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Regular"/>
                <a:ea typeface="CookieRun Regular"/>
              </a:rPr>
              <a:t>Transaction Log / Redo Log</a:t>
            </a:r>
            <a:endParaRPr lang="en-US" altLang="ko-KR" dirty="0">
              <a:latin typeface="CookieRun Regular"/>
              <a:ea typeface="CookieRun Regular"/>
            </a:endParaRPr>
          </a:p>
          <a:p>
            <a:pPr algn="ctr">
              <a:buFontTx/>
              <a:buChar char="-"/>
              <a:defRPr/>
            </a:pPr>
            <a:endParaRPr lang="en-US" altLang="ko-KR" dirty="0">
              <a:latin typeface="CookieRun Regular"/>
              <a:ea typeface="CookieRun Regular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599" y="647699"/>
            <a:ext cx="1326570" cy="5794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 dirty="0">
                <a:solidFill>
                  <a:srgbClr val="000000"/>
                </a:solidFill>
                <a:latin typeface="CookieRun Regular"/>
                <a:ea typeface="CookieRun Regular"/>
                <a:hlinkClick r:id="rId2"/>
              </a:rPr>
              <a:t>참고</a:t>
            </a: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ookieRun Regular"/>
              <a:ea typeface="CookieRu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97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7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Entity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303629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1. </a:t>
            </a:r>
            <a:r>
              <a:rPr lang="ko-KR" altLang="en-US">
                <a:latin typeface="CookieRun Regular"/>
                <a:ea typeface="CookieRun Regular"/>
              </a:rPr>
              <a:t>명사 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사람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장소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물건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사건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개념 등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 </a:t>
            </a:r>
            <a:r>
              <a:rPr lang="ko-KR" altLang="en-US">
                <a:latin typeface="CookieRun Regular"/>
                <a:ea typeface="CookieRun Regular"/>
              </a:rPr>
              <a:t>업무상 관리가 필요한 관심사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=&gt;</a:t>
            </a:r>
            <a:r>
              <a:rPr lang="ko-KR" altLang="en-US">
                <a:solidFill>
                  <a:srgbClr val="FF0000"/>
                </a:solidFill>
                <a:latin typeface="CookieRun Regular"/>
                <a:ea typeface="CookieRun Regular"/>
              </a:rPr>
              <a:t> 업무에 필요하고 유용한 정보를 저장 </a:t>
            </a: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&amp;</a:t>
            </a:r>
            <a:r>
              <a:rPr lang="ko-KR" altLang="en-US">
                <a:solidFill>
                  <a:srgbClr val="FF0000"/>
                </a:solidFill>
                <a:latin typeface="CookieRun Regular"/>
                <a:ea typeface="CookieRun Regular"/>
              </a:rPr>
              <a:t> 관리하기 위한 집합적인 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1427</Words>
  <Application>Microsoft Office PowerPoint</Application>
  <PresentationFormat>와이드스크린</PresentationFormat>
  <Paragraphs>576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Calibri</vt:lpstr>
      <vt:lpstr>CookieRun Regular</vt:lpstr>
      <vt:lpstr>Arial</vt:lpstr>
      <vt:lpstr>맑은 고딕</vt:lpstr>
      <vt:lpstr>CookieRun Black</vt:lpstr>
      <vt:lpstr>한컴오피스</vt:lpstr>
      <vt:lpstr>DB</vt:lpstr>
      <vt:lpstr>Contents</vt:lpstr>
      <vt:lpstr>DB</vt:lpstr>
      <vt:lpstr>왜 DB를 알아야 하는가?</vt:lpstr>
      <vt:lpstr>왜 DB를 알아야 하는가?</vt:lpstr>
      <vt:lpstr>왜 DB를 알아야 하는가?</vt:lpstr>
      <vt:lpstr>왜 DB를 알아야 하는가?</vt:lpstr>
      <vt:lpstr>Entity</vt:lpstr>
      <vt:lpstr>Entity</vt:lpstr>
      <vt:lpstr>Entity 특징</vt:lpstr>
      <vt:lpstr>Entity 특징</vt:lpstr>
      <vt:lpstr>정규화</vt:lpstr>
      <vt:lpstr>정규화 기본</vt:lpstr>
      <vt:lpstr>정규화 기본</vt:lpstr>
      <vt:lpstr>정규화 기본</vt:lpstr>
      <vt:lpstr>정규화 기본</vt:lpstr>
      <vt:lpstr>정규화 기본</vt:lpstr>
      <vt:lpstr>정규화 기본</vt:lpstr>
      <vt:lpstr>정규화 기본</vt:lpstr>
      <vt:lpstr>정규화 기본</vt:lpstr>
      <vt:lpstr>제 1 정규화</vt:lpstr>
      <vt:lpstr>제 1 정규화</vt:lpstr>
      <vt:lpstr>제 1 정규화</vt:lpstr>
      <vt:lpstr>제 2 정규화</vt:lpstr>
      <vt:lpstr>제 2 정규화</vt:lpstr>
      <vt:lpstr>제 2 정규화</vt:lpstr>
      <vt:lpstr>제 3 정규화</vt:lpstr>
      <vt:lpstr>제 3 정규화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임호정</dc:creator>
  <cp:lastModifiedBy>Microsoft 계정</cp:lastModifiedBy>
  <cp:revision>101</cp:revision>
  <dcterms:created xsi:type="dcterms:W3CDTF">2022-01-28T02:52:59Z</dcterms:created>
  <dcterms:modified xsi:type="dcterms:W3CDTF">2022-02-02T13:08:50Z</dcterms:modified>
  <cp:version>1100.0100.01</cp:version>
</cp:coreProperties>
</file>