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62" r:id="rId5"/>
    <p:sldId id="260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49" autoAdjust="0"/>
  </p:normalViewPr>
  <p:slideViewPr>
    <p:cSldViewPr snapToGrid="0">
      <p:cViewPr>
        <p:scale>
          <a:sx n="53" d="100"/>
          <a:sy n="53" d="100"/>
        </p:scale>
        <p:origin x="11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96441-5DB5-44B8-84F3-B870B0914C48}" type="doc">
      <dgm:prSet loTypeId="urn:microsoft.com/office/officeart/2018/2/layout/IconLabelList" loCatId="icon" qsTypeId="urn:microsoft.com/office/officeart/2005/8/quickstyle/3d4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F48A626A-DE3F-448B-A04F-96217CE92B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Students discuss with the chatbot to answer a set of question</a:t>
          </a:r>
        </a:p>
      </dgm:t>
    </dgm:pt>
    <dgm:pt modelId="{5A2367BD-ADBC-4495-87DE-FE53DB24CA01}" type="parTrans" cxnId="{3E5232F1-6E0A-412C-B47E-858EC76EA645}">
      <dgm:prSet/>
      <dgm:spPr/>
      <dgm:t>
        <a:bodyPr/>
        <a:lstStyle/>
        <a:p>
          <a:endParaRPr lang="en-US"/>
        </a:p>
      </dgm:t>
    </dgm:pt>
    <dgm:pt modelId="{0DF213D6-9D3D-44B2-BC22-406D2014DF5F}" type="sibTrans" cxnId="{3E5232F1-6E0A-412C-B47E-858EC76EA645}">
      <dgm:prSet/>
      <dgm:spPr/>
      <dgm:t>
        <a:bodyPr/>
        <a:lstStyle/>
        <a:p>
          <a:endParaRPr lang="en-US"/>
        </a:p>
      </dgm:t>
    </dgm:pt>
    <dgm:pt modelId="{3D2333A0-23D9-44FF-9FEF-14E03EA098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Responses categorize mental health concerns</a:t>
          </a:r>
        </a:p>
      </dgm:t>
    </dgm:pt>
    <dgm:pt modelId="{A7D7E3EA-D268-498E-85AE-C4F9A91B83CF}" type="parTrans" cxnId="{B88268B1-BAE2-4345-8BA9-9D43F3739AA4}">
      <dgm:prSet/>
      <dgm:spPr/>
      <dgm:t>
        <a:bodyPr/>
        <a:lstStyle/>
        <a:p>
          <a:endParaRPr lang="en-US"/>
        </a:p>
      </dgm:t>
    </dgm:pt>
    <dgm:pt modelId="{0CB29483-2D78-43F6-80A4-D72ACBD835DD}" type="sibTrans" cxnId="{B88268B1-BAE2-4345-8BA9-9D43F3739AA4}">
      <dgm:prSet/>
      <dgm:spPr/>
      <dgm:t>
        <a:bodyPr/>
        <a:lstStyle/>
        <a:p>
          <a:endParaRPr lang="en-US"/>
        </a:p>
      </dgm:t>
    </dgm:pt>
    <dgm:pt modelId="{A22466BF-1A32-4E4C-BC63-4B8B40301B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Chatbot connects students to specialists efficiently</a:t>
          </a:r>
        </a:p>
      </dgm:t>
    </dgm:pt>
    <dgm:pt modelId="{1783742C-6405-460A-82FF-530D0CEF09F3}" type="parTrans" cxnId="{2BE7B368-187B-4E67-ACAE-25E772F1EE31}">
      <dgm:prSet/>
      <dgm:spPr/>
      <dgm:t>
        <a:bodyPr/>
        <a:lstStyle/>
        <a:p>
          <a:endParaRPr lang="en-US"/>
        </a:p>
      </dgm:t>
    </dgm:pt>
    <dgm:pt modelId="{CE69F5C4-6F33-48DC-8EA5-98FE9027B32A}" type="sibTrans" cxnId="{2BE7B368-187B-4E67-ACAE-25E772F1EE31}">
      <dgm:prSet/>
      <dgm:spPr/>
      <dgm:t>
        <a:bodyPr/>
        <a:lstStyle/>
        <a:p>
          <a:endParaRPr lang="en-US"/>
        </a:p>
      </dgm:t>
    </dgm:pt>
    <dgm:pt modelId="{9C332ACB-C4E6-40C5-9ED5-922339EC22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Efficient management of appointments through integration with calendars</a:t>
          </a:r>
        </a:p>
      </dgm:t>
    </dgm:pt>
    <dgm:pt modelId="{5A8444B9-96EA-49DA-9AF8-9897CA70F8E0}" type="parTrans" cxnId="{DD64C2E2-D137-4DB4-AB04-94C4F1EA2C59}">
      <dgm:prSet/>
      <dgm:spPr/>
      <dgm:t>
        <a:bodyPr/>
        <a:lstStyle/>
        <a:p>
          <a:endParaRPr lang="en-US"/>
        </a:p>
      </dgm:t>
    </dgm:pt>
    <dgm:pt modelId="{0539FF1F-9B7C-4367-B32C-E729BFDE7821}" type="sibTrans" cxnId="{DD64C2E2-D137-4DB4-AB04-94C4F1EA2C59}">
      <dgm:prSet/>
      <dgm:spPr/>
      <dgm:t>
        <a:bodyPr/>
        <a:lstStyle/>
        <a:p>
          <a:endParaRPr lang="en-US"/>
        </a:p>
      </dgm:t>
    </dgm:pt>
    <dgm:pt modelId="{16441BD6-0F9C-4B08-9A11-4687779B6227}" type="pres">
      <dgm:prSet presAssocID="{D5296441-5DB5-44B8-84F3-B870B0914C48}" presName="root" presStyleCnt="0">
        <dgm:presLayoutVars>
          <dgm:dir/>
          <dgm:resizeHandles val="exact"/>
        </dgm:presLayoutVars>
      </dgm:prSet>
      <dgm:spPr/>
    </dgm:pt>
    <dgm:pt modelId="{9752057D-FDF5-465A-ACA2-FE46BCE82ED9}" type="pres">
      <dgm:prSet presAssocID="{F48A626A-DE3F-448B-A04F-96217CE92B3A}" presName="compNode" presStyleCnt="0"/>
      <dgm:spPr/>
    </dgm:pt>
    <dgm:pt modelId="{B305AA53-83E4-44C9-90EF-42A3F2EB6146}" type="pres">
      <dgm:prSet presAssocID="{F48A626A-DE3F-448B-A04F-96217CE92B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EFE7989-C8E9-415B-A947-38014244F9EF}" type="pres">
      <dgm:prSet presAssocID="{F48A626A-DE3F-448B-A04F-96217CE92B3A}" presName="spaceRect" presStyleCnt="0"/>
      <dgm:spPr/>
    </dgm:pt>
    <dgm:pt modelId="{37802D41-28A7-4F29-8C0D-96021A8E3E58}" type="pres">
      <dgm:prSet presAssocID="{F48A626A-DE3F-448B-A04F-96217CE92B3A}" presName="textRect" presStyleLbl="revTx" presStyleIdx="0" presStyleCnt="4">
        <dgm:presLayoutVars>
          <dgm:chMax val="1"/>
          <dgm:chPref val="1"/>
        </dgm:presLayoutVars>
      </dgm:prSet>
      <dgm:spPr/>
    </dgm:pt>
    <dgm:pt modelId="{ABD8D1F6-840C-4FCE-B1BE-C078FBC30744}" type="pres">
      <dgm:prSet presAssocID="{0DF213D6-9D3D-44B2-BC22-406D2014DF5F}" presName="sibTrans" presStyleCnt="0"/>
      <dgm:spPr/>
    </dgm:pt>
    <dgm:pt modelId="{679158C4-188A-4828-90EB-AB898B3CAD27}" type="pres">
      <dgm:prSet presAssocID="{3D2333A0-23D9-44FF-9FEF-14E03EA09889}" presName="compNode" presStyleCnt="0"/>
      <dgm:spPr/>
    </dgm:pt>
    <dgm:pt modelId="{F3D1CCDA-3E74-4A34-9811-340DFCBB171E}" type="pres">
      <dgm:prSet presAssocID="{3D2333A0-23D9-44FF-9FEF-14E03EA098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0F84D73-626E-4D98-B498-4D380437EDE4}" type="pres">
      <dgm:prSet presAssocID="{3D2333A0-23D9-44FF-9FEF-14E03EA09889}" presName="spaceRect" presStyleCnt="0"/>
      <dgm:spPr/>
    </dgm:pt>
    <dgm:pt modelId="{EE68F8E5-70DD-426A-BCA3-81F66D5A9BCB}" type="pres">
      <dgm:prSet presAssocID="{3D2333A0-23D9-44FF-9FEF-14E03EA09889}" presName="textRect" presStyleLbl="revTx" presStyleIdx="1" presStyleCnt="4">
        <dgm:presLayoutVars>
          <dgm:chMax val="1"/>
          <dgm:chPref val="1"/>
        </dgm:presLayoutVars>
      </dgm:prSet>
      <dgm:spPr/>
    </dgm:pt>
    <dgm:pt modelId="{70121BAE-DCDA-4D92-91D2-B4168AD1C846}" type="pres">
      <dgm:prSet presAssocID="{0CB29483-2D78-43F6-80A4-D72ACBD835DD}" presName="sibTrans" presStyleCnt="0"/>
      <dgm:spPr/>
    </dgm:pt>
    <dgm:pt modelId="{E47EF036-9132-43D6-B1AA-C2BEE3E2425E}" type="pres">
      <dgm:prSet presAssocID="{A22466BF-1A32-4E4C-BC63-4B8B40301BCB}" presName="compNode" presStyleCnt="0"/>
      <dgm:spPr/>
    </dgm:pt>
    <dgm:pt modelId="{5E17CA25-D02F-4E1C-A893-A763678F7209}" type="pres">
      <dgm:prSet presAssocID="{A22466BF-1A32-4E4C-BC63-4B8B40301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3FB94EB-0E81-4CA0-B7D5-90B5393016F7}" type="pres">
      <dgm:prSet presAssocID="{A22466BF-1A32-4E4C-BC63-4B8B40301BCB}" presName="spaceRect" presStyleCnt="0"/>
      <dgm:spPr/>
    </dgm:pt>
    <dgm:pt modelId="{7E35AFAC-8523-40E2-B5B5-DC64D85AFC89}" type="pres">
      <dgm:prSet presAssocID="{A22466BF-1A32-4E4C-BC63-4B8B40301BCB}" presName="textRect" presStyleLbl="revTx" presStyleIdx="2" presStyleCnt="4">
        <dgm:presLayoutVars>
          <dgm:chMax val="1"/>
          <dgm:chPref val="1"/>
        </dgm:presLayoutVars>
      </dgm:prSet>
      <dgm:spPr/>
    </dgm:pt>
    <dgm:pt modelId="{8E60B16B-6AEF-4540-B075-9CD4293BAC9A}" type="pres">
      <dgm:prSet presAssocID="{CE69F5C4-6F33-48DC-8EA5-98FE9027B32A}" presName="sibTrans" presStyleCnt="0"/>
      <dgm:spPr/>
    </dgm:pt>
    <dgm:pt modelId="{59DBDAEB-567A-40FE-B549-14F14233EAED}" type="pres">
      <dgm:prSet presAssocID="{9C332ACB-C4E6-40C5-9ED5-922339EC22A8}" presName="compNode" presStyleCnt="0"/>
      <dgm:spPr/>
    </dgm:pt>
    <dgm:pt modelId="{8E38BD40-2B6D-46E2-9B13-67852619C79E}" type="pres">
      <dgm:prSet presAssocID="{9C332ACB-C4E6-40C5-9ED5-922339EC22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FABE916-636A-4DFF-AAEC-05B94EA78007}" type="pres">
      <dgm:prSet presAssocID="{9C332ACB-C4E6-40C5-9ED5-922339EC22A8}" presName="spaceRect" presStyleCnt="0"/>
      <dgm:spPr/>
    </dgm:pt>
    <dgm:pt modelId="{EFFC513F-8EEF-4787-9C43-CBCCDAA6ADF4}" type="pres">
      <dgm:prSet presAssocID="{9C332ACB-C4E6-40C5-9ED5-922339EC22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73A526-AB97-419E-B767-D476AC4BD2BA}" type="presOf" srcId="{D5296441-5DB5-44B8-84F3-B870B0914C48}" destId="{16441BD6-0F9C-4B08-9A11-4687779B6227}" srcOrd="0" destOrd="0" presId="urn:microsoft.com/office/officeart/2018/2/layout/IconLabelList"/>
    <dgm:cxn modelId="{8931AD38-1921-476C-8C68-A6FB59DDF841}" type="presOf" srcId="{A22466BF-1A32-4E4C-BC63-4B8B40301BCB}" destId="{7E35AFAC-8523-40E2-B5B5-DC64D85AFC89}" srcOrd="0" destOrd="0" presId="urn:microsoft.com/office/officeart/2018/2/layout/IconLabelList"/>
    <dgm:cxn modelId="{2BE7B368-187B-4E67-ACAE-25E772F1EE31}" srcId="{D5296441-5DB5-44B8-84F3-B870B0914C48}" destId="{A22466BF-1A32-4E4C-BC63-4B8B40301BCB}" srcOrd="2" destOrd="0" parTransId="{1783742C-6405-460A-82FF-530D0CEF09F3}" sibTransId="{CE69F5C4-6F33-48DC-8EA5-98FE9027B32A}"/>
    <dgm:cxn modelId="{57AD417F-BCD8-4E81-9B2B-A31E84A5D6ED}" type="presOf" srcId="{9C332ACB-C4E6-40C5-9ED5-922339EC22A8}" destId="{EFFC513F-8EEF-4787-9C43-CBCCDAA6ADF4}" srcOrd="0" destOrd="0" presId="urn:microsoft.com/office/officeart/2018/2/layout/IconLabelList"/>
    <dgm:cxn modelId="{B88268B1-BAE2-4345-8BA9-9D43F3739AA4}" srcId="{D5296441-5DB5-44B8-84F3-B870B0914C48}" destId="{3D2333A0-23D9-44FF-9FEF-14E03EA09889}" srcOrd="1" destOrd="0" parTransId="{A7D7E3EA-D268-498E-85AE-C4F9A91B83CF}" sibTransId="{0CB29483-2D78-43F6-80A4-D72ACBD835DD}"/>
    <dgm:cxn modelId="{840C44D3-A0FF-432A-945F-1645CD154FA8}" type="presOf" srcId="{F48A626A-DE3F-448B-A04F-96217CE92B3A}" destId="{37802D41-28A7-4F29-8C0D-96021A8E3E58}" srcOrd="0" destOrd="0" presId="urn:microsoft.com/office/officeart/2018/2/layout/IconLabelList"/>
    <dgm:cxn modelId="{7395A5D8-6464-45B8-8D88-796B8AFBC635}" type="presOf" srcId="{3D2333A0-23D9-44FF-9FEF-14E03EA09889}" destId="{EE68F8E5-70DD-426A-BCA3-81F66D5A9BCB}" srcOrd="0" destOrd="0" presId="urn:microsoft.com/office/officeart/2018/2/layout/IconLabelList"/>
    <dgm:cxn modelId="{DD64C2E2-D137-4DB4-AB04-94C4F1EA2C59}" srcId="{D5296441-5DB5-44B8-84F3-B870B0914C48}" destId="{9C332ACB-C4E6-40C5-9ED5-922339EC22A8}" srcOrd="3" destOrd="0" parTransId="{5A8444B9-96EA-49DA-9AF8-9897CA70F8E0}" sibTransId="{0539FF1F-9B7C-4367-B32C-E729BFDE7821}"/>
    <dgm:cxn modelId="{3E5232F1-6E0A-412C-B47E-858EC76EA645}" srcId="{D5296441-5DB5-44B8-84F3-B870B0914C48}" destId="{F48A626A-DE3F-448B-A04F-96217CE92B3A}" srcOrd="0" destOrd="0" parTransId="{5A2367BD-ADBC-4495-87DE-FE53DB24CA01}" sibTransId="{0DF213D6-9D3D-44B2-BC22-406D2014DF5F}"/>
    <dgm:cxn modelId="{CE90560C-E787-4692-BC2B-37B4D9F9D7BB}" type="presParOf" srcId="{16441BD6-0F9C-4B08-9A11-4687779B6227}" destId="{9752057D-FDF5-465A-ACA2-FE46BCE82ED9}" srcOrd="0" destOrd="0" presId="urn:microsoft.com/office/officeart/2018/2/layout/IconLabelList"/>
    <dgm:cxn modelId="{04ED426C-3F88-4A26-A22A-91694162A0E6}" type="presParOf" srcId="{9752057D-FDF5-465A-ACA2-FE46BCE82ED9}" destId="{B305AA53-83E4-44C9-90EF-42A3F2EB6146}" srcOrd="0" destOrd="0" presId="urn:microsoft.com/office/officeart/2018/2/layout/IconLabelList"/>
    <dgm:cxn modelId="{056CA4EA-07F9-4383-8701-22C3C733E83A}" type="presParOf" srcId="{9752057D-FDF5-465A-ACA2-FE46BCE82ED9}" destId="{FEFE7989-C8E9-415B-A947-38014244F9EF}" srcOrd="1" destOrd="0" presId="urn:microsoft.com/office/officeart/2018/2/layout/IconLabelList"/>
    <dgm:cxn modelId="{EC0DFA53-8B06-49B7-9014-2DB162063F8B}" type="presParOf" srcId="{9752057D-FDF5-465A-ACA2-FE46BCE82ED9}" destId="{37802D41-28A7-4F29-8C0D-96021A8E3E58}" srcOrd="2" destOrd="0" presId="urn:microsoft.com/office/officeart/2018/2/layout/IconLabelList"/>
    <dgm:cxn modelId="{067EC470-7E96-41A9-88F1-E74692120C21}" type="presParOf" srcId="{16441BD6-0F9C-4B08-9A11-4687779B6227}" destId="{ABD8D1F6-840C-4FCE-B1BE-C078FBC30744}" srcOrd="1" destOrd="0" presId="urn:microsoft.com/office/officeart/2018/2/layout/IconLabelList"/>
    <dgm:cxn modelId="{6BAD7B85-3FE2-4E76-A71A-5008468B08D4}" type="presParOf" srcId="{16441BD6-0F9C-4B08-9A11-4687779B6227}" destId="{679158C4-188A-4828-90EB-AB898B3CAD27}" srcOrd="2" destOrd="0" presId="urn:microsoft.com/office/officeart/2018/2/layout/IconLabelList"/>
    <dgm:cxn modelId="{3EB0AACA-20D1-49F9-B95B-13955DFA82D8}" type="presParOf" srcId="{679158C4-188A-4828-90EB-AB898B3CAD27}" destId="{F3D1CCDA-3E74-4A34-9811-340DFCBB171E}" srcOrd="0" destOrd="0" presId="urn:microsoft.com/office/officeart/2018/2/layout/IconLabelList"/>
    <dgm:cxn modelId="{A6202EB5-6CEC-4D25-A09F-A16620F43714}" type="presParOf" srcId="{679158C4-188A-4828-90EB-AB898B3CAD27}" destId="{20F84D73-626E-4D98-B498-4D380437EDE4}" srcOrd="1" destOrd="0" presId="urn:microsoft.com/office/officeart/2018/2/layout/IconLabelList"/>
    <dgm:cxn modelId="{E5D8ED3C-CE87-4323-9AED-06559C06334A}" type="presParOf" srcId="{679158C4-188A-4828-90EB-AB898B3CAD27}" destId="{EE68F8E5-70DD-426A-BCA3-81F66D5A9BCB}" srcOrd="2" destOrd="0" presId="urn:microsoft.com/office/officeart/2018/2/layout/IconLabelList"/>
    <dgm:cxn modelId="{85DD1A3B-865C-47CF-809D-C1831C4E48D6}" type="presParOf" srcId="{16441BD6-0F9C-4B08-9A11-4687779B6227}" destId="{70121BAE-DCDA-4D92-91D2-B4168AD1C846}" srcOrd="3" destOrd="0" presId="urn:microsoft.com/office/officeart/2018/2/layout/IconLabelList"/>
    <dgm:cxn modelId="{1B3255AA-E5E4-4E33-8BB4-A89389FD27AE}" type="presParOf" srcId="{16441BD6-0F9C-4B08-9A11-4687779B6227}" destId="{E47EF036-9132-43D6-B1AA-C2BEE3E2425E}" srcOrd="4" destOrd="0" presId="urn:microsoft.com/office/officeart/2018/2/layout/IconLabelList"/>
    <dgm:cxn modelId="{7A050788-A536-46DB-82CF-151A23D8C4EF}" type="presParOf" srcId="{E47EF036-9132-43D6-B1AA-C2BEE3E2425E}" destId="{5E17CA25-D02F-4E1C-A893-A763678F7209}" srcOrd="0" destOrd="0" presId="urn:microsoft.com/office/officeart/2018/2/layout/IconLabelList"/>
    <dgm:cxn modelId="{C704042F-AD00-47C2-A485-F6E3C26E1C5A}" type="presParOf" srcId="{E47EF036-9132-43D6-B1AA-C2BEE3E2425E}" destId="{53FB94EB-0E81-4CA0-B7D5-90B5393016F7}" srcOrd="1" destOrd="0" presId="urn:microsoft.com/office/officeart/2018/2/layout/IconLabelList"/>
    <dgm:cxn modelId="{8EF1487A-E2F6-4457-92DB-4DBE3A0D5925}" type="presParOf" srcId="{E47EF036-9132-43D6-B1AA-C2BEE3E2425E}" destId="{7E35AFAC-8523-40E2-B5B5-DC64D85AFC89}" srcOrd="2" destOrd="0" presId="urn:microsoft.com/office/officeart/2018/2/layout/IconLabelList"/>
    <dgm:cxn modelId="{176026B2-E768-4A50-97A5-A95B81A320D7}" type="presParOf" srcId="{16441BD6-0F9C-4B08-9A11-4687779B6227}" destId="{8E60B16B-6AEF-4540-B075-9CD4293BAC9A}" srcOrd="5" destOrd="0" presId="urn:microsoft.com/office/officeart/2018/2/layout/IconLabelList"/>
    <dgm:cxn modelId="{8FE963BC-FF69-4180-BB0E-8EBA7C0740B8}" type="presParOf" srcId="{16441BD6-0F9C-4B08-9A11-4687779B6227}" destId="{59DBDAEB-567A-40FE-B549-14F14233EAED}" srcOrd="6" destOrd="0" presId="urn:microsoft.com/office/officeart/2018/2/layout/IconLabelList"/>
    <dgm:cxn modelId="{A0A0066C-B254-435A-BAEC-A101E57D1DAD}" type="presParOf" srcId="{59DBDAEB-567A-40FE-B549-14F14233EAED}" destId="{8E38BD40-2B6D-46E2-9B13-67852619C79E}" srcOrd="0" destOrd="0" presId="urn:microsoft.com/office/officeart/2018/2/layout/IconLabelList"/>
    <dgm:cxn modelId="{A6B1B33C-CA6A-4E17-A6D4-BA939C1C364D}" type="presParOf" srcId="{59DBDAEB-567A-40FE-B549-14F14233EAED}" destId="{FFABE916-636A-4DFF-AAEC-05B94EA78007}" srcOrd="1" destOrd="0" presId="urn:microsoft.com/office/officeart/2018/2/layout/IconLabelList"/>
    <dgm:cxn modelId="{11876F13-36AB-48E4-B1C1-852C2C5430AE}" type="presParOf" srcId="{59DBDAEB-567A-40FE-B549-14F14233EAED}" destId="{EFFC513F-8EEF-4787-9C43-CBCCDAA6AD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5AA53-83E4-44C9-90EF-42A3F2EB6146}">
      <dsp:nvSpPr>
        <dsp:cNvPr id="0" name=""/>
        <dsp:cNvSpPr/>
      </dsp:nvSpPr>
      <dsp:spPr>
        <a:xfrm>
          <a:off x="1438221" y="762793"/>
          <a:ext cx="1118037" cy="1118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02D41-28A7-4F29-8C0D-96021A8E3E58}">
      <dsp:nvSpPr>
        <dsp:cNvPr id="0" name=""/>
        <dsp:cNvSpPr/>
      </dsp:nvSpPr>
      <dsp:spPr>
        <a:xfrm>
          <a:off x="754976" y="2229078"/>
          <a:ext cx="248452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Students discuss with the chatbot to answer a set of question</a:t>
          </a:r>
        </a:p>
      </dsp:txBody>
      <dsp:txXfrm>
        <a:off x="754976" y="2229078"/>
        <a:ext cx="2484527" cy="855000"/>
      </dsp:txXfrm>
    </dsp:sp>
    <dsp:sp modelId="{F3D1CCDA-3E74-4A34-9811-340DFCBB171E}">
      <dsp:nvSpPr>
        <dsp:cNvPr id="0" name=""/>
        <dsp:cNvSpPr/>
      </dsp:nvSpPr>
      <dsp:spPr>
        <a:xfrm>
          <a:off x="4357540" y="762793"/>
          <a:ext cx="1118037" cy="1118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F8E5-70DD-426A-BCA3-81F66D5A9BCB}">
      <dsp:nvSpPr>
        <dsp:cNvPr id="0" name=""/>
        <dsp:cNvSpPr/>
      </dsp:nvSpPr>
      <dsp:spPr>
        <a:xfrm>
          <a:off x="3674295" y="2229078"/>
          <a:ext cx="248452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Responses categorize mental health concerns</a:t>
          </a:r>
        </a:p>
      </dsp:txBody>
      <dsp:txXfrm>
        <a:off x="3674295" y="2229078"/>
        <a:ext cx="2484527" cy="855000"/>
      </dsp:txXfrm>
    </dsp:sp>
    <dsp:sp modelId="{5E17CA25-D02F-4E1C-A893-A763678F7209}">
      <dsp:nvSpPr>
        <dsp:cNvPr id="0" name=""/>
        <dsp:cNvSpPr/>
      </dsp:nvSpPr>
      <dsp:spPr>
        <a:xfrm>
          <a:off x="7276860" y="762793"/>
          <a:ext cx="1118037" cy="1118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AFAC-8523-40E2-B5B5-DC64D85AFC89}">
      <dsp:nvSpPr>
        <dsp:cNvPr id="0" name=""/>
        <dsp:cNvSpPr/>
      </dsp:nvSpPr>
      <dsp:spPr>
        <a:xfrm>
          <a:off x="6593615" y="2229078"/>
          <a:ext cx="248452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Chatbot connects students to specialists efficiently</a:t>
          </a:r>
        </a:p>
      </dsp:txBody>
      <dsp:txXfrm>
        <a:off x="6593615" y="2229078"/>
        <a:ext cx="2484527" cy="855000"/>
      </dsp:txXfrm>
    </dsp:sp>
    <dsp:sp modelId="{8E38BD40-2B6D-46E2-9B13-67852619C79E}">
      <dsp:nvSpPr>
        <dsp:cNvPr id="0" name=""/>
        <dsp:cNvSpPr/>
      </dsp:nvSpPr>
      <dsp:spPr>
        <a:xfrm>
          <a:off x="10196180" y="762793"/>
          <a:ext cx="1118037" cy="11180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513F-8EEF-4787-9C43-CBCCDAA6ADF4}">
      <dsp:nvSpPr>
        <dsp:cNvPr id="0" name=""/>
        <dsp:cNvSpPr/>
      </dsp:nvSpPr>
      <dsp:spPr>
        <a:xfrm>
          <a:off x="9512935" y="2229078"/>
          <a:ext cx="2484527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Efficient management of appointments through integration with calendars</a:t>
          </a:r>
        </a:p>
      </dsp:txBody>
      <dsp:txXfrm>
        <a:off x="9512935" y="2229078"/>
        <a:ext cx="2484527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6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1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6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E02A1-2FB0-4DD1-B5CA-EF1DC48E3AF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EB6F-3FB1-4BB7-8D4C-F2BA37590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F1EC2CA-C707-9F11-8F60-626CC7ED9F26}"/>
              </a:ext>
            </a:extLst>
          </p:cNvPr>
          <p:cNvSpPr/>
          <p:nvPr/>
        </p:nvSpPr>
        <p:spPr>
          <a:xfrm>
            <a:off x="-2693754" y="-3665983"/>
            <a:ext cx="6400515" cy="65763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F36A4-F060-9A55-AA47-37A376F9F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279" y="2723535"/>
            <a:ext cx="6739136" cy="1405720"/>
          </a:xfrm>
        </p:spPr>
        <p:txBody>
          <a:bodyPr anchor="b">
            <a:norm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Thera</a:t>
            </a:r>
            <a:r>
              <a:rPr lang="en-US" sz="8000" b="1" dirty="0">
                <a:solidFill>
                  <a:schemeClr val="tx2"/>
                </a:solidFill>
              </a:rPr>
              <a:t>plane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56F55B3-DEF9-ED2E-4C9E-82E6071F576D}"/>
              </a:ext>
            </a:extLst>
          </p:cNvPr>
          <p:cNvSpPr/>
          <p:nvPr/>
        </p:nvSpPr>
        <p:spPr>
          <a:xfrm>
            <a:off x="9891251" y="3426395"/>
            <a:ext cx="4601497" cy="60734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C21531-4A8E-3185-3840-48B62FB38AC0}"/>
              </a:ext>
            </a:extLst>
          </p:cNvPr>
          <p:cNvSpPr/>
          <p:nvPr/>
        </p:nvSpPr>
        <p:spPr>
          <a:xfrm>
            <a:off x="-1263444" y="-1302775"/>
            <a:ext cx="4134464" cy="3544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4184E-621C-26C2-7DC6-AFE7EA2C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03C8-462D-CE0C-50C7-FEF6C33A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07" y="-247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Meet the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E754-1AEA-0A5A-C82C-A6181E166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878" y="4139818"/>
            <a:ext cx="1785215" cy="7045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</a:rPr>
              <a:t>Alex Zou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A1408D-DB37-9FFC-57F0-01F3BD1BE0AF}"/>
              </a:ext>
            </a:extLst>
          </p:cNvPr>
          <p:cNvSpPr/>
          <p:nvPr/>
        </p:nvSpPr>
        <p:spPr>
          <a:xfrm>
            <a:off x="9348020" y="5997678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45A04D-7A3D-1B2C-296A-63E2E341F9E2}"/>
              </a:ext>
            </a:extLst>
          </p:cNvPr>
          <p:cNvSpPr txBox="1">
            <a:spLocks/>
          </p:cNvSpPr>
          <p:nvPr/>
        </p:nvSpPr>
        <p:spPr>
          <a:xfrm>
            <a:off x="3504268" y="4139818"/>
            <a:ext cx="2427461" cy="7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/>
                </a:solidFill>
              </a:rPr>
              <a:t>Iminabo</a:t>
            </a:r>
            <a:r>
              <a:rPr lang="en-US" sz="2400" dirty="0">
                <a:solidFill>
                  <a:schemeClr val="tx2"/>
                </a:solidFill>
              </a:rPr>
              <a:t> Roberts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37FD7-6DCE-6217-12EA-A3FF56227E36}"/>
              </a:ext>
            </a:extLst>
          </p:cNvPr>
          <p:cNvSpPr txBox="1">
            <a:spLocks/>
          </p:cNvSpPr>
          <p:nvPr/>
        </p:nvSpPr>
        <p:spPr>
          <a:xfrm>
            <a:off x="6257880" y="4138884"/>
            <a:ext cx="2427461" cy="7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</a:rPr>
              <a:t>Melika El-</a:t>
            </a:r>
            <a:r>
              <a:rPr lang="en-US" sz="2400" dirty="0" err="1">
                <a:solidFill>
                  <a:schemeClr val="tx2"/>
                </a:solidFill>
              </a:rPr>
              <a:t>Wadany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650C29-17AF-E331-28D0-ECE3438C5C6F}"/>
              </a:ext>
            </a:extLst>
          </p:cNvPr>
          <p:cNvSpPr txBox="1">
            <a:spLocks/>
          </p:cNvSpPr>
          <p:nvPr/>
        </p:nvSpPr>
        <p:spPr>
          <a:xfrm>
            <a:off x="8808318" y="4138884"/>
            <a:ext cx="2927765" cy="70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tx2"/>
                </a:solidFill>
              </a:rPr>
              <a:t>Farzana Chowdhury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EDE40C-7ED4-4270-E5C8-6B2EC9C6876F}"/>
              </a:ext>
            </a:extLst>
          </p:cNvPr>
          <p:cNvSpPr/>
          <p:nvPr/>
        </p:nvSpPr>
        <p:spPr>
          <a:xfrm>
            <a:off x="1018222" y="2585853"/>
            <a:ext cx="1559058" cy="145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57AF7-6EEB-D809-558A-D0F45528A111}"/>
              </a:ext>
            </a:extLst>
          </p:cNvPr>
          <p:cNvSpPr/>
          <p:nvPr/>
        </p:nvSpPr>
        <p:spPr>
          <a:xfrm>
            <a:off x="3864661" y="2585853"/>
            <a:ext cx="1559058" cy="145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2203D6-9CAC-08B1-7243-A9B0AB65118E}"/>
              </a:ext>
            </a:extLst>
          </p:cNvPr>
          <p:cNvSpPr/>
          <p:nvPr/>
        </p:nvSpPr>
        <p:spPr>
          <a:xfrm>
            <a:off x="6692083" y="2585853"/>
            <a:ext cx="1559058" cy="145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361B73-7CF1-CEDC-E42E-4F2CF90F2841}"/>
              </a:ext>
            </a:extLst>
          </p:cNvPr>
          <p:cNvSpPr/>
          <p:nvPr/>
        </p:nvSpPr>
        <p:spPr>
          <a:xfrm>
            <a:off x="9500420" y="6150078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3529D4-6A2D-5121-5E20-E8B37F0C1A6D}"/>
              </a:ext>
            </a:extLst>
          </p:cNvPr>
          <p:cNvSpPr/>
          <p:nvPr/>
        </p:nvSpPr>
        <p:spPr>
          <a:xfrm>
            <a:off x="-4304715" y="4921342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FC534D-D9BB-4002-8E56-715A02C9B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t="7638" r="17" b="29584"/>
          <a:stretch/>
        </p:blipFill>
        <p:spPr bwMode="auto">
          <a:xfrm>
            <a:off x="3886467" y="2385290"/>
            <a:ext cx="1663065" cy="16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lika El Wadany">
            <a:extLst>
              <a:ext uri="{FF2B5EF4-FFF2-40B4-BE49-F238E27FC236}">
                <a16:creationId xmlns:a16="http://schemas.microsoft.com/office/drawing/2014/main" id="{90D458A5-D148-93F1-4454-A39E96086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72" y="2385289"/>
            <a:ext cx="1653279" cy="165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erson in a suit and tie&#10;&#10;Description automatically generated">
            <a:extLst>
              <a:ext uri="{FF2B5EF4-FFF2-40B4-BE49-F238E27FC236}">
                <a16:creationId xmlns:a16="http://schemas.microsoft.com/office/drawing/2014/main" id="{A30AF9B8-7380-0D56-4749-F5A6F18ED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1018222" y="2385288"/>
            <a:ext cx="1684871" cy="1653280"/>
          </a:xfrm>
          <a:prstGeom prst="rect">
            <a:avLst/>
          </a:prstGeom>
        </p:spPr>
      </p:pic>
      <p:pic>
        <p:nvPicPr>
          <p:cNvPr id="2056" name="Picture 8" descr="Profile photo of Farzana Chowdhury">
            <a:extLst>
              <a:ext uri="{FF2B5EF4-FFF2-40B4-BE49-F238E27FC236}">
                <a16:creationId xmlns:a16="http://schemas.microsoft.com/office/drawing/2014/main" id="{B19FB1C4-A976-9942-4986-3329ED77D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2" r="22196" b="42237"/>
          <a:stretch/>
        </p:blipFill>
        <p:spPr bwMode="auto">
          <a:xfrm>
            <a:off x="9446824" y="2402197"/>
            <a:ext cx="1650754" cy="16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00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2DB9-B1F8-710A-1DEC-7206CEA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What is the Problem?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A089E6-4669-CEFA-378A-2863885C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83" y="3975062"/>
            <a:ext cx="3097876" cy="8044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tx2"/>
                </a:solidFill>
              </a:rPr>
              <a:t>12.6 million people between the ages of 18 and 25 experienced a mental health issue in the past year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C480232-77EE-0326-56C5-7B131BC7F5DD}"/>
              </a:ext>
            </a:extLst>
          </p:cNvPr>
          <p:cNvSpPr txBox="1">
            <a:spLocks/>
          </p:cNvSpPr>
          <p:nvPr/>
        </p:nvSpPr>
        <p:spPr>
          <a:xfrm>
            <a:off x="4236521" y="3975062"/>
            <a:ext cx="3718958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More than 55% of counselors and therapists experience burnout due </a:t>
            </a:r>
            <a:r>
              <a:rPr lang="en-US" sz="1800" dirty="0"/>
              <a:t>to</a:t>
            </a:r>
            <a:r>
              <a:rPr lang="en-US" sz="1800" dirty="0">
                <a:solidFill>
                  <a:srgbClr val="FF0000"/>
                </a:solidFill>
              </a:rPr>
              <a:t> administrative </a:t>
            </a:r>
            <a:r>
              <a:rPr lang="en-US" sz="1800" dirty="0">
                <a:solidFill>
                  <a:schemeClr val="tx2"/>
                </a:solidFill>
              </a:rPr>
              <a:t>tasks which can lead to a decline in the quality of care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C53176-5E21-5F04-C201-886F0F8556E0}"/>
              </a:ext>
            </a:extLst>
          </p:cNvPr>
          <p:cNvSpPr txBox="1"/>
          <p:nvPr/>
        </p:nvSpPr>
        <p:spPr>
          <a:xfrm>
            <a:off x="8820741" y="3975062"/>
            <a:ext cx="31905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13.6% of adults from ages 18-25 had serious thoughts of suicide in the past year</a:t>
            </a:r>
          </a:p>
        </p:txBody>
      </p: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B449C75D-8A98-17F2-82DF-8B19FE68F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3399" y="2634755"/>
            <a:ext cx="914400" cy="914400"/>
          </a:xfrm>
          <a:prstGeom prst="rect">
            <a:avLst/>
          </a:prstGeom>
        </p:spPr>
      </p:pic>
      <p:pic>
        <p:nvPicPr>
          <p:cNvPr id="48" name="Graphic 47" descr="User with solid fill">
            <a:extLst>
              <a:ext uri="{FF2B5EF4-FFF2-40B4-BE49-F238E27FC236}">
                <a16:creationId xmlns:a16="http://schemas.microsoft.com/office/drawing/2014/main" id="{3DAD0506-4593-D469-1A95-E70BBE86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9463" y="2634755"/>
            <a:ext cx="914400" cy="914400"/>
          </a:xfrm>
          <a:prstGeom prst="rect">
            <a:avLst/>
          </a:prstGeom>
        </p:spPr>
      </p:pic>
      <p:pic>
        <p:nvPicPr>
          <p:cNvPr id="49" name="Graphic 48" descr="User with solid fill">
            <a:extLst>
              <a:ext uri="{FF2B5EF4-FFF2-40B4-BE49-F238E27FC236}">
                <a16:creationId xmlns:a16="http://schemas.microsoft.com/office/drawing/2014/main" id="{5B6ED24B-3089-4662-E624-00ED65CE4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1431" y="2634755"/>
            <a:ext cx="914400" cy="914400"/>
          </a:xfrm>
          <a:prstGeom prst="rect">
            <a:avLst/>
          </a:prstGeom>
        </p:spPr>
      </p:pic>
      <p:pic>
        <p:nvPicPr>
          <p:cNvPr id="50" name="Graphic 49" descr="User with solid fill">
            <a:extLst>
              <a:ext uri="{FF2B5EF4-FFF2-40B4-BE49-F238E27FC236}">
                <a16:creationId xmlns:a16="http://schemas.microsoft.com/office/drawing/2014/main" id="{2F05A2AB-C111-99A2-8C7B-84D68C3A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0896" y="2634755"/>
            <a:ext cx="914400" cy="914400"/>
          </a:xfrm>
          <a:prstGeom prst="rect">
            <a:avLst/>
          </a:prstGeom>
        </p:spPr>
      </p:pic>
      <p:pic>
        <p:nvPicPr>
          <p:cNvPr id="51" name="Graphic 50" descr="User with solid fill">
            <a:extLst>
              <a:ext uri="{FF2B5EF4-FFF2-40B4-BE49-F238E27FC236}">
                <a16:creationId xmlns:a16="http://schemas.microsoft.com/office/drawing/2014/main" id="{3F248A26-AAE0-7939-96CA-3278D60AB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1606" y="2634755"/>
            <a:ext cx="914400" cy="914400"/>
          </a:xfrm>
          <a:prstGeom prst="rect">
            <a:avLst/>
          </a:prstGeom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B828EBDF-EC30-87F1-5B57-E86B999E7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6251" y="2634755"/>
            <a:ext cx="914400" cy="914400"/>
          </a:xfrm>
          <a:prstGeom prst="rect">
            <a:avLst/>
          </a:prstGeom>
        </p:spPr>
      </p:pic>
      <p:pic>
        <p:nvPicPr>
          <p:cNvPr id="59" name="Graphic 58" descr="User with solid fill">
            <a:extLst>
              <a:ext uri="{FF2B5EF4-FFF2-40B4-BE49-F238E27FC236}">
                <a16:creationId xmlns:a16="http://schemas.microsoft.com/office/drawing/2014/main" id="{20A257A8-61B9-D677-AF87-BA4899042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889" y="2634755"/>
            <a:ext cx="914400" cy="914400"/>
          </a:xfrm>
          <a:prstGeom prst="rect">
            <a:avLst/>
          </a:prstGeom>
        </p:spPr>
      </p:pic>
      <p:pic>
        <p:nvPicPr>
          <p:cNvPr id="61" name="Graphic 60" descr="User with solid fill">
            <a:extLst>
              <a:ext uri="{FF2B5EF4-FFF2-40B4-BE49-F238E27FC236}">
                <a16:creationId xmlns:a16="http://schemas.microsoft.com/office/drawing/2014/main" id="{F52C792F-09CF-BD89-B74B-261D8014B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7921" y="2634755"/>
            <a:ext cx="914400" cy="91440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D35EE1B-7667-BB58-DC75-D140FAEE2070}"/>
              </a:ext>
            </a:extLst>
          </p:cNvPr>
          <p:cNvSpPr txBox="1"/>
          <p:nvPr/>
        </p:nvSpPr>
        <p:spPr>
          <a:xfrm>
            <a:off x="-12549" y="65434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https://jedfoundation.org/mental-health-and-suicide-statistics/</a:t>
            </a:r>
          </a:p>
        </p:txBody>
      </p:sp>
      <p:pic>
        <p:nvPicPr>
          <p:cNvPr id="67" name="Graphic 66" descr="Skull outline">
            <a:extLst>
              <a:ext uri="{FF2B5EF4-FFF2-40B4-BE49-F238E27FC236}">
                <a16:creationId xmlns:a16="http://schemas.microsoft.com/office/drawing/2014/main" id="{6E20EF47-7A9B-2B1E-F3D6-793A7A619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0273" y="1893714"/>
            <a:ext cx="428285" cy="428285"/>
          </a:xfrm>
          <a:prstGeom prst="rect">
            <a:avLst/>
          </a:prstGeom>
        </p:spPr>
      </p:pic>
      <p:pic>
        <p:nvPicPr>
          <p:cNvPr id="70" name="Graphic 69" descr="User with solid fill">
            <a:extLst>
              <a:ext uri="{FF2B5EF4-FFF2-40B4-BE49-F238E27FC236}">
                <a16:creationId xmlns:a16="http://schemas.microsoft.com/office/drawing/2014/main" id="{ABA37107-16E8-7763-F285-6C4CA4EFD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0916" y="2634755"/>
            <a:ext cx="914400" cy="914400"/>
          </a:xfrm>
          <a:prstGeom prst="rect">
            <a:avLst/>
          </a:prstGeom>
        </p:spPr>
      </p:pic>
      <p:pic>
        <p:nvPicPr>
          <p:cNvPr id="72" name="Graphic 71" descr="Thought bubble outline">
            <a:extLst>
              <a:ext uri="{FF2B5EF4-FFF2-40B4-BE49-F238E27FC236}">
                <a16:creationId xmlns:a16="http://schemas.microsoft.com/office/drawing/2014/main" id="{31EDD58C-FCF8-3727-8269-D99E31E30D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76814" y="1694428"/>
            <a:ext cx="1102304" cy="1102304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1DDC39DF-1A36-4D43-550A-C18F9FE98D44}"/>
              </a:ext>
            </a:extLst>
          </p:cNvPr>
          <p:cNvSpPr/>
          <p:nvPr/>
        </p:nvSpPr>
        <p:spPr>
          <a:xfrm>
            <a:off x="9511886" y="-2246998"/>
            <a:ext cx="4134464" cy="3544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DA4A7A-307C-4719-D089-B1D5F5B0A805}"/>
              </a:ext>
            </a:extLst>
          </p:cNvPr>
          <p:cNvSpPr/>
          <p:nvPr/>
        </p:nvSpPr>
        <p:spPr>
          <a:xfrm>
            <a:off x="6271606" y="6226686"/>
            <a:ext cx="7374744" cy="3620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696F8D1-7ECA-BF72-05CC-3754DB2A1C82}"/>
              </a:ext>
            </a:extLst>
          </p:cNvPr>
          <p:cNvSpPr/>
          <p:nvPr/>
        </p:nvSpPr>
        <p:spPr>
          <a:xfrm>
            <a:off x="-2269461" y="-1122728"/>
            <a:ext cx="4134464" cy="354452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66CEEF7-E759-F045-5112-772C18B46F5C}"/>
              </a:ext>
            </a:extLst>
          </p:cNvPr>
          <p:cNvSpPr/>
          <p:nvPr/>
        </p:nvSpPr>
        <p:spPr>
          <a:xfrm>
            <a:off x="-2117061" y="-970327"/>
            <a:ext cx="3700055" cy="31791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9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10BE4-2D1D-63AE-6388-B088D446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BB5-8127-3B58-3F7C-3EEDBF1C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2495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A1DF-1F94-7C49-96AE-FB98633C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053" y="2249129"/>
            <a:ext cx="4684872" cy="4375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We are developing an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AI-powered appointment booking platform</a:t>
            </a:r>
            <a:r>
              <a:rPr lang="en-US" sz="1800" dirty="0">
                <a:solidFill>
                  <a:schemeClr val="tx2"/>
                </a:solidFill>
              </a:rPr>
              <a:t> for healthcare professionals focused on students' mental health needs. The platform features a chatbot that communicates with students, summarizes their concerns, and relays this information to specialists, facilitating seamless appointment scheduling.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We aim to enhance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sz="1800" dirty="0">
                <a:solidFill>
                  <a:schemeClr val="tx2"/>
                </a:solidFill>
              </a:rPr>
              <a:t> to mental health resources and foster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a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supportive community </a:t>
            </a:r>
            <a:r>
              <a:rPr lang="en-US" sz="1800" dirty="0">
                <a:solidFill>
                  <a:schemeClr val="tx2"/>
                </a:solidFill>
              </a:rPr>
              <a:t>for students seeking help.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48D0E0-1CDE-15D4-63B2-FEC09D3C832D}"/>
              </a:ext>
            </a:extLst>
          </p:cNvPr>
          <p:cNvSpPr/>
          <p:nvPr/>
        </p:nvSpPr>
        <p:spPr>
          <a:xfrm>
            <a:off x="10078064" y="-2392125"/>
            <a:ext cx="6233012" cy="427297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Daily calendar outline">
            <a:extLst>
              <a:ext uri="{FF2B5EF4-FFF2-40B4-BE49-F238E27FC236}">
                <a16:creationId xmlns:a16="http://schemas.microsoft.com/office/drawing/2014/main" id="{4FCC8981-ABA8-7FE4-AD42-8FA588E0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33" y="2172929"/>
            <a:ext cx="2649793" cy="264979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F89DB60-624B-F7D5-135D-C51D7DAE9396}"/>
              </a:ext>
            </a:extLst>
          </p:cNvPr>
          <p:cNvSpPr/>
          <p:nvPr/>
        </p:nvSpPr>
        <p:spPr>
          <a:xfrm>
            <a:off x="-3320033" y="5968181"/>
            <a:ext cx="6918640" cy="454004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8C2-2122-C632-72A8-8956BE8C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0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How it works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46D5586-2F1F-713B-D391-F057828EB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921329"/>
              </p:ext>
            </p:extLst>
          </p:nvPr>
        </p:nvGraphicFramePr>
        <p:xfrm>
          <a:off x="-280220" y="1505564"/>
          <a:ext cx="12752439" cy="3846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F4CAE0C-BCAC-5776-6A49-B1B9D2B3E4CC}"/>
              </a:ext>
            </a:extLst>
          </p:cNvPr>
          <p:cNvSpPr/>
          <p:nvPr/>
        </p:nvSpPr>
        <p:spPr>
          <a:xfrm>
            <a:off x="-1939412" y="-2104103"/>
            <a:ext cx="4134464" cy="3544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2BE31-0C7E-B95B-4153-001C7FD956A9}"/>
              </a:ext>
            </a:extLst>
          </p:cNvPr>
          <p:cNvSpPr/>
          <p:nvPr/>
        </p:nvSpPr>
        <p:spPr>
          <a:xfrm>
            <a:off x="3942736" y="5990433"/>
            <a:ext cx="6272979" cy="33773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9EDCD69-0DE9-2F90-0305-B9A01AE437CB}"/>
              </a:ext>
            </a:extLst>
          </p:cNvPr>
          <p:cNvSpPr/>
          <p:nvPr/>
        </p:nvSpPr>
        <p:spPr>
          <a:xfrm>
            <a:off x="2911642" y="2671011"/>
            <a:ext cx="709863" cy="3489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98BCAD-04A5-D384-A197-6311FB2ADF62}"/>
              </a:ext>
            </a:extLst>
          </p:cNvPr>
          <p:cNvSpPr/>
          <p:nvPr/>
        </p:nvSpPr>
        <p:spPr>
          <a:xfrm>
            <a:off x="5855368" y="2671011"/>
            <a:ext cx="709863" cy="3489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5784AA8-D401-5200-3717-8C826565A7EB}"/>
              </a:ext>
            </a:extLst>
          </p:cNvPr>
          <p:cNvSpPr/>
          <p:nvPr/>
        </p:nvSpPr>
        <p:spPr>
          <a:xfrm>
            <a:off x="8694821" y="2671011"/>
            <a:ext cx="709863" cy="34891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8740-35D2-39B2-E889-CB016BF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07" y="-247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5A58-91CC-D61E-E2C4-AC439CFB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116" y="3746552"/>
            <a:ext cx="4788955" cy="245726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Easier access to counseling services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Faster response to mental health needs</a:t>
            </a:r>
          </a:p>
          <a:p>
            <a:r>
              <a:rPr lang="en-US" sz="1800" dirty="0">
                <a:solidFill>
                  <a:schemeClr val="tx2"/>
                </a:solidFill>
              </a:rPr>
              <a:t>Tailored support based on individual concerns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F424B3-7F81-91A8-E877-1DE695BAD90C}"/>
              </a:ext>
            </a:extLst>
          </p:cNvPr>
          <p:cNvSpPr txBox="1">
            <a:spLocks/>
          </p:cNvSpPr>
          <p:nvPr/>
        </p:nvSpPr>
        <p:spPr>
          <a:xfrm>
            <a:off x="1130726" y="3746552"/>
            <a:ext cx="4788955" cy="2457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Manage caseloads effectively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Focus on urgent and high-risk cases</a:t>
            </a:r>
          </a:p>
          <a:p>
            <a:r>
              <a:rPr lang="en-US" sz="1800" dirty="0">
                <a:solidFill>
                  <a:schemeClr val="tx2"/>
                </a:solidFill>
              </a:rPr>
              <a:t>Reduce burnout and improve job satisfaction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5B01B-BB44-D0E2-8FE9-F64CD1055524}"/>
              </a:ext>
            </a:extLst>
          </p:cNvPr>
          <p:cNvSpPr/>
          <p:nvPr/>
        </p:nvSpPr>
        <p:spPr>
          <a:xfrm>
            <a:off x="-1735392" y="-1873046"/>
            <a:ext cx="4134464" cy="354452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octor female outline">
            <a:extLst>
              <a:ext uri="{FF2B5EF4-FFF2-40B4-BE49-F238E27FC236}">
                <a16:creationId xmlns:a16="http://schemas.microsoft.com/office/drawing/2014/main" id="{E8840F14-9694-5BEF-7236-679CECFC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0142" y="1995488"/>
            <a:ext cx="1115961" cy="1115961"/>
          </a:xfrm>
          <a:prstGeom prst="rect">
            <a:avLst/>
          </a:prstGeom>
        </p:spPr>
      </p:pic>
      <p:pic>
        <p:nvPicPr>
          <p:cNvPr id="17" name="Graphic 16" descr="Graduation cap outline">
            <a:extLst>
              <a:ext uri="{FF2B5EF4-FFF2-40B4-BE49-F238E27FC236}">
                <a16:creationId xmlns:a16="http://schemas.microsoft.com/office/drawing/2014/main" id="{C418AD13-5842-F34C-8400-DD54A72ED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8811" y="1995488"/>
            <a:ext cx="1325563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DA499-6346-7603-40BB-566BA5C63810}"/>
              </a:ext>
            </a:extLst>
          </p:cNvPr>
          <p:cNvSpPr txBox="1"/>
          <p:nvPr/>
        </p:nvSpPr>
        <p:spPr>
          <a:xfrm>
            <a:off x="8465897" y="3059668"/>
            <a:ext cx="1115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Students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467E3-19F1-D01E-FC96-77167C2EBA14}"/>
              </a:ext>
            </a:extLst>
          </p:cNvPr>
          <p:cNvSpPr txBox="1"/>
          <p:nvPr/>
        </p:nvSpPr>
        <p:spPr>
          <a:xfrm>
            <a:off x="2590062" y="3059668"/>
            <a:ext cx="129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Therapists</a:t>
            </a:r>
          </a:p>
        </p:txBody>
      </p:sp>
    </p:spTree>
    <p:extLst>
      <p:ext uri="{BB962C8B-B14F-4D97-AF65-F5344CB8AC3E}">
        <p14:creationId xmlns:p14="http://schemas.microsoft.com/office/powerpoint/2010/main" val="1836321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E7059F-BBD3-4746-B340-506331A5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C749-81E6-EBA9-7FC8-17F1E716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07" y="-247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C0D1BB-D0EC-E5AC-049A-8FE96741F805}"/>
              </a:ext>
            </a:extLst>
          </p:cNvPr>
          <p:cNvSpPr/>
          <p:nvPr/>
        </p:nvSpPr>
        <p:spPr>
          <a:xfrm>
            <a:off x="9348020" y="5997678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8CBE49-81D3-9DB9-1169-0FB4AF76F9BB}"/>
              </a:ext>
            </a:extLst>
          </p:cNvPr>
          <p:cNvSpPr/>
          <p:nvPr/>
        </p:nvSpPr>
        <p:spPr>
          <a:xfrm>
            <a:off x="9500420" y="6150078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F931BEA-42E1-3B2A-62F7-840F8F5BCF7E}"/>
              </a:ext>
            </a:extLst>
          </p:cNvPr>
          <p:cNvSpPr/>
          <p:nvPr/>
        </p:nvSpPr>
        <p:spPr>
          <a:xfrm>
            <a:off x="-4304715" y="4921342"/>
            <a:ext cx="5508522" cy="417871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DBBED2-3FF9-6F83-3A02-FC2891D0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0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220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Theraplane</vt:lpstr>
      <vt:lpstr>Meet the team</vt:lpstr>
      <vt:lpstr>What is the Problem?</vt:lpstr>
      <vt:lpstr>Our solution</vt:lpstr>
      <vt:lpstr>How it works</vt:lpstr>
      <vt:lpstr>Benefits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Xue Zou</dc:creator>
  <cp:lastModifiedBy>Xue Zou</cp:lastModifiedBy>
  <cp:revision>14</cp:revision>
  <dcterms:created xsi:type="dcterms:W3CDTF">2024-10-12T04:50:26Z</dcterms:created>
  <dcterms:modified xsi:type="dcterms:W3CDTF">2024-10-12T12:56:23Z</dcterms:modified>
</cp:coreProperties>
</file>