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  <p:sldMasterId id="2147483727" r:id="rId4"/>
  </p:sldMasterIdLst>
  <p:sldIdLst>
    <p:sldId id="256" r:id="rId5"/>
    <p:sldId id="257" r:id="rId6"/>
    <p:sldId id="302" r:id="rId7"/>
    <p:sldId id="263" r:id="rId8"/>
    <p:sldId id="305" r:id="rId9"/>
    <p:sldId id="301" r:id="rId10"/>
    <p:sldId id="306" r:id="rId11"/>
    <p:sldId id="308" r:id="rId12"/>
    <p:sldId id="307" r:id="rId13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9200" y="732960"/>
            <a:ext cx="701964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920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21632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992680" y="54072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366160" y="54072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9200" y="73296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2992680" y="73296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66160" y="73296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19200" y="496800"/>
            <a:ext cx="7019640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17400" y="0"/>
            <a:ext cx="7014240" cy="238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920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19200" y="496800"/>
            <a:ext cx="7019640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21632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19200" y="732960"/>
            <a:ext cx="701964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19200" y="732960"/>
            <a:ext cx="701964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1920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21632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992680" y="54072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366160" y="54072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19200" y="73296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2992680" y="73296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5366160" y="73296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19200" y="496800"/>
            <a:ext cx="7019640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617400" y="0"/>
            <a:ext cx="7014240" cy="238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1920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21632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19200" y="732960"/>
            <a:ext cx="701964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19200" y="732960"/>
            <a:ext cx="701964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1920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21632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2992680" y="54072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366160" y="54072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19200" y="73296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2992680" y="73296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5366160" y="732960"/>
            <a:ext cx="226008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7"/>
          <p:cNvSpPr>
            <a:spLocks/>
          </p:cNvSpPr>
          <p:nvPr userDrawn="1"/>
        </p:nvSpPr>
        <p:spPr bwMode="gray">
          <a:xfrm>
            <a:off x="4110832" y="-2654"/>
            <a:ext cx="5032375" cy="6867525"/>
          </a:xfrm>
          <a:custGeom>
            <a:avLst/>
            <a:gdLst>
              <a:gd name="T0" fmla="*/ 4324 w 5277"/>
              <a:gd name="T1" fmla="*/ 0 h 7199"/>
              <a:gd name="T2" fmla="*/ 4324 w 5277"/>
              <a:gd name="T3" fmla="*/ 0 h 7199"/>
              <a:gd name="T4" fmla="*/ 0 w 5277"/>
              <a:gd name="T5" fmla="*/ 4322 h 7199"/>
              <a:gd name="T6" fmla="*/ 2876 w 5277"/>
              <a:gd name="T7" fmla="*/ 7199 h 7199"/>
              <a:gd name="T8" fmla="*/ 5277 w 5277"/>
              <a:gd name="T9" fmla="*/ 7199 h 7199"/>
              <a:gd name="T10" fmla="*/ 5277 w 5277"/>
              <a:gd name="T11" fmla="*/ 0 h 7199"/>
              <a:gd name="T12" fmla="*/ 4324 w 5277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7" h="7199">
                <a:moveTo>
                  <a:pt x="4324" y="0"/>
                </a:moveTo>
                <a:lnTo>
                  <a:pt x="4324" y="0"/>
                </a:lnTo>
                <a:lnTo>
                  <a:pt x="0" y="4322"/>
                </a:lnTo>
                <a:lnTo>
                  <a:pt x="2876" y="7199"/>
                </a:lnTo>
                <a:lnTo>
                  <a:pt x="5277" y="7199"/>
                </a:lnTo>
                <a:lnTo>
                  <a:pt x="5277" y="0"/>
                </a:lnTo>
                <a:lnTo>
                  <a:pt x="43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Freeform 8"/>
          <p:cNvSpPr>
            <a:spLocks/>
          </p:cNvSpPr>
          <p:nvPr userDrawn="1"/>
        </p:nvSpPr>
        <p:spPr bwMode="gray">
          <a:xfrm>
            <a:off x="-11906" y="2743721"/>
            <a:ext cx="6865938" cy="4119563"/>
          </a:xfrm>
          <a:custGeom>
            <a:avLst/>
            <a:gdLst>
              <a:gd name="T0" fmla="*/ 0 w 7199"/>
              <a:gd name="T1" fmla="*/ 2881 h 4319"/>
              <a:gd name="T2" fmla="*/ 0 w 7199"/>
              <a:gd name="T3" fmla="*/ 2881 h 4319"/>
              <a:gd name="T4" fmla="*/ 0 w 7199"/>
              <a:gd name="T5" fmla="*/ 4319 h 4319"/>
              <a:gd name="T6" fmla="*/ 7199 w 7199"/>
              <a:gd name="T7" fmla="*/ 4319 h 4319"/>
              <a:gd name="T8" fmla="*/ 2880 w 7199"/>
              <a:gd name="T9" fmla="*/ 0 h 4319"/>
              <a:gd name="T10" fmla="*/ 0 w 7199"/>
              <a:gd name="T11" fmla="*/ 2881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99" h="4319">
                <a:moveTo>
                  <a:pt x="0" y="2881"/>
                </a:moveTo>
                <a:lnTo>
                  <a:pt x="0" y="2881"/>
                </a:lnTo>
                <a:lnTo>
                  <a:pt x="0" y="4319"/>
                </a:lnTo>
                <a:lnTo>
                  <a:pt x="7199" y="4319"/>
                </a:lnTo>
                <a:lnTo>
                  <a:pt x="2880" y="0"/>
                </a:lnTo>
                <a:lnTo>
                  <a:pt x="0" y="2881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6"/>
          <p:cNvSpPr>
            <a:spLocks/>
          </p:cNvSpPr>
          <p:nvPr userDrawn="1"/>
        </p:nvSpPr>
        <p:spPr bwMode="gray">
          <a:xfrm>
            <a:off x="0" y="0"/>
            <a:ext cx="5494338" cy="5492750"/>
          </a:xfrm>
          <a:custGeom>
            <a:avLst/>
            <a:gdLst>
              <a:gd name="T0" fmla="*/ 0 w 5761"/>
              <a:gd name="T1" fmla="*/ 0 h 5758"/>
              <a:gd name="T2" fmla="*/ 0 w 5761"/>
              <a:gd name="T3" fmla="*/ 0 h 5758"/>
              <a:gd name="T4" fmla="*/ 1 w 5761"/>
              <a:gd name="T5" fmla="*/ 5758 h 5758"/>
              <a:gd name="T6" fmla="*/ 5761 w 5761"/>
              <a:gd name="T7" fmla="*/ 0 h 5758"/>
              <a:gd name="T8" fmla="*/ 0 w 5761"/>
              <a:gd name="T9" fmla="*/ 0 h 5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5758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B7A603B3-18A3-E84E-8DE5-4C6F8ED0D11C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ReadReader - Projet IDL</a:t>
            </a:r>
            <a:endParaRPr lang="fr-FR" dirty="0"/>
          </a:p>
        </p:txBody>
      </p:sp>
      <p:pic>
        <p:nvPicPr>
          <p:cNvPr id="2" name="Image 1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612000"/>
            <a:ext cx="2349500" cy="1384300"/>
          </a:xfrm>
          <a:prstGeom prst="rect">
            <a:avLst/>
          </a:prstGeom>
        </p:spPr>
      </p:pic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5" y="917575"/>
            <a:ext cx="5313363" cy="3852000"/>
          </a:xfrm>
        </p:spPr>
        <p:txBody>
          <a:bodyPr anchor="ctr" anchorCtr="0"/>
          <a:lstStyle>
            <a:lvl1pPr algn="r">
              <a:defRPr sz="3400" b="1" cap="all">
                <a:solidFill>
                  <a:schemeClr val="bg1"/>
                </a:solidFill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882739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form 6"/>
          <p:cNvSpPr>
            <a:spLocks/>
          </p:cNvSpPr>
          <p:nvPr userDrawn="1"/>
        </p:nvSpPr>
        <p:spPr bwMode="gray">
          <a:xfrm>
            <a:off x="1373188" y="0"/>
            <a:ext cx="7781925" cy="6867525"/>
          </a:xfrm>
          <a:custGeom>
            <a:avLst/>
            <a:gdLst>
              <a:gd name="T0" fmla="*/ 3359 w 8160"/>
              <a:gd name="T1" fmla="*/ 0 h 7199"/>
              <a:gd name="T2" fmla="*/ 3359 w 8160"/>
              <a:gd name="T3" fmla="*/ 0 h 7199"/>
              <a:gd name="T4" fmla="*/ 0 w 8160"/>
              <a:gd name="T5" fmla="*/ 3357 h 7199"/>
              <a:gd name="T6" fmla="*/ 3841 w 8160"/>
              <a:gd name="T7" fmla="*/ 7199 h 7199"/>
              <a:gd name="T8" fmla="*/ 8160 w 8160"/>
              <a:gd name="T9" fmla="*/ 7199 h 7199"/>
              <a:gd name="T10" fmla="*/ 8160 w 8160"/>
              <a:gd name="T11" fmla="*/ 0 h 7199"/>
              <a:gd name="T12" fmla="*/ 3359 w 8160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gray">
          <a:xfrm>
            <a:off x="0" y="1828800"/>
            <a:ext cx="5038725" cy="5037138"/>
          </a:xfrm>
          <a:custGeom>
            <a:avLst/>
            <a:gdLst>
              <a:gd name="T0" fmla="*/ 0 w 5283"/>
              <a:gd name="T1" fmla="*/ 5281 h 5281"/>
              <a:gd name="T2" fmla="*/ 0 w 5283"/>
              <a:gd name="T3" fmla="*/ 5281 h 5281"/>
              <a:gd name="T4" fmla="*/ 5283 w 5283"/>
              <a:gd name="T5" fmla="*/ 5281 h 5281"/>
              <a:gd name="T6" fmla="*/ 0 w 5283"/>
              <a:gd name="T7" fmla="*/ 0 h 5281"/>
              <a:gd name="T8" fmla="*/ 0 w 5283"/>
              <a:gd name="T9" fmla="*/ 5281 h 5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3" h="5281">
                <a:moveTo>
                  <a:pt x="0" y="5281"/>
                </a:moveTo>
                <a:lnTo>
                  <a:pt x="0" y="5281"/>
                </a:lnTo>
                <a:lnTo>
                  <a:pt x="5283" y="5281"/>
                </a:lnTo>
                <a:lnTo>
                  <a:pt x="0" y="0"/>
                </a:lnTo>
                <a:lnTo>
                  <a:pt x="0" y="528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66B6F49C-2534-314B-BB74-605F2F2F346E}" type="datetime1">
              <a:rPr lang="fr-FR" smtClean="0"/>
              <a:t>27/05/2020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ReadReader - Projet IDL</a:t>
            </a:r>
            <a:endParaRPr lang="fr-FR" dirty="0"/>
          </a:p>
        </p:txBody>
      </p:sp>
      <p:pic>
        <p:nvPicPr>
          <p:cNvPr id="10" name="Image 9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5540400"/>
            <a:ext cx="1198800" cy="706320"/>
          </a:xfrm>
          <a:prstGeom prst="rect">
            <a:avLst/>
          </a:prstGeom>
        </p:spPr>
      </p:pic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3189" y="917575"/>
            <a:ext cx="7143750" cy="3852000"/>
          </a:xfrm>
        </p:spPr>
        <p:txBody>
          <a:bodyPr anchor="ctr" anchorCtr="0"/>
          <a:lstStyle>
            <a:lvl1pPr algn="r">
              <a:defRPr sz="3400" b="0" cap="all">
                <a:solidFill>
                  <a:schemeClr val="bg1"/>
                </a:solidFill>
              </a:defRPr>
            </a:lvl1pPr>
            <a:lvl2pPr algn="r">
              <a:defRPr sz="3400" b="1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904419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gray">
          <a:xfrm>
            <a:off x="1373188" y="0"/>
            <a:ext cx="7781925" cy="6867525"/>
          </a:xfrm>
          <a:custGeom>
            <a:avLst/>
            <a:gdLst>
              <a:gd name="T0" fmla="*/ 3359 w 8160"/>
              <a:gd name="T1" fmla="*/ 0 h 7199"/>
              <a:gd name="T2" fmla="*/ 3359 w 8160"/>
              <a:gd name="T3" fmla="*/ 0 h 7199"/>
              <a:gd name="T4" fmla="*/ 0 w 8160"/>
              <a:gd name="T5" fmla="*/ 3357 h 7199"/>
              <a:gd name="T6" fmla="*/ 3841 w 8160"/>
              <a:gd name="T7" fmla="*/ 7199 h 7199"/>
              <a:gd name="T8" fmla="*/ 8160 w 8160"/>
              <a:gd name="T9" fmla="*/ 7199 h 7199"/>
              <a:gd name="T10" fmla="*/ 8160 w 8160"/>
              <a:gd name="T11" fmla="*/ 0 h 7199"/>
              <a:gd name="T12" fmla="*/ 3359 w 8160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Freeform 6"/>
          <p:cNvSpPr>
            <a:spLocks/>
          </p:cNvSpPr>
          <p:nvPr userDrawn="1"/>
        </p:nvSpPr>
        <p:spPr bwMode="gray">
          <a:xfrm>
            <a:off x="0" y="3201988"/>
            <a:ext cx="5038725" cy="3663950"/>
          </a:xfrm>
          <a:custGeom>
            <a:avLst/>
            <a:gdLst>
              <a:gd name="T0" fmla="*/ 0 w 5283"/>
              <a:gd name="T1" fmla="*/ 1441 h 3841"/>
              <a:gd name="T2" fmla="*/ 0 w 5283"/>
              <a:gd name="T3" fmla="*/ 1441 h 3841"/>
              <a:gd name="T4" fmla="*/ 0 w 5283"/>
              <a:gd name="T5" fmla="*/ 3841 h 3841"/>
              <a:gd name="T6" fmla="*/ 5283 w 5283"/>
              <a:gd name="T7" fmla="*/ 3841 h 3841"/>
              <a:gd name="T8" fmla="*/ 1440 w 5283"/>
              <a:gd name="T9" fmla="*/ 0 h 3841"/>
              <a:gd name="T10" fmla="*/ 0 w 5283"/>
              <a:gd name="T11" fmla="*/ 1441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3" h="3841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065BB3E6-01C8-7542-B3F8-CF8166E2B76A}" type="datetime1">
              <a:rPr lang="fr-FR" smtClean="0"/>
              <a:t>27/05/2020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ReadReader - Projet IDL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856288" y="1264568"/>
            <a:ext cx="3041650" cy="4896544"/>
          </a:xfrm>
        </p:spPr>
        <p:txBody>
          <a:bodyPr anchor="t" anchorCtr="0"/>
          <a:lstStyle>
            <a:lvl1pPr marL="342900" indent="-342900" algn="l">
              <a:spcBef>
                <a:spcPts val="24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50" b="1" cap="all">
                <a:solidFill>
                  <a:schemeClr val="bg2"/>
                </a:solidFill>
              </a:defRPr>
            </a:lvl1pPr>
            <a:lvl2pPr marL="342000" indent="0" algn="l">
              <a:lnSpc>
                <a:spcPct val="130000"/>
              </a:lnSpc>
              <a:defRPr sz="1200" b="0" cap="none" baseline="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1.1 Deuxième niveau</a:t>
            </a:r>
          </a:p>
        </p:txBody>
      </p:sp>
      <p:pic>
        <p:nvPicPr>
          <p:cNvPr id="10" name="Image 9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5540400"/>
            <a:ext cx="1198800" cy="7063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617539" y="843732"/>
            <a:ext cx="2658318" cy="453603"/>
          </a:xfrm>
        </p:spPr>
        <p:txBody>
          <a:bodyPr/>
          <a:lstStyle>
            <a:lvl1pPr>
              <a:defRPr sz="25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08747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99CF2CC-3CCC-A94C-BE7B-73E813C8C13E}" type="datetime1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ReadReader - Projet IDL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17538" y="1408113"/>
            <a:ext cx="7899400" cy="439737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6929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71E7109-3DD3-B543-AC61-CC1ED88C42FA}" type="datetime1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ReadReader - Projet IDL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7864049" y="260648"/>
            <a:ext cx="652890" cy="404812"/>
          </a:xfrm>
        </p:spPr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17538" y="1408113"/>
            <a:ext cx="3780000" cy="439737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736939" y="1408113"/>
            <a:ext cx="3780000" cy="439737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4173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AF0A22F-96C5-DA42-8950-E10F853B1DA7}" type="datetime1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ReadReader - Projet IDL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7864049" y="260648"/>
            <a:ext cx="652890" cy="404812"/>
          </a:xfrm>
        </p:spPr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17538" y="1408113"/>
            <a:ext cx="3780000" cy="439737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736939" y="1408113"/>
            <a:ext cx="3780000" cy="439737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807738" y="6061075"/>
            <a:ext cx="709200" cy="3852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  <a:br>
              <a:rPr lang="fr-FR" noProof="0" dirty="0"/>
            </a:br>
            <a:r>
              <a:rPr lang="fr-FR" noProof="0" dirty="0"/>
              <a:t>partenaire</a:t>
            </a:r>
          </a:p>
        </p:txBody>
      </p:sp>
    </p:spTree>
    <p:extLst>
      <p:ext uri="{BB962C8B-B14F-4D97-AF65-F5344CB8AC3E}">
        <p14:creationId xmlns:p14="http://schemas.microsoft.com/office/powerpoint/2010/main" val="1869015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D52FA40-CA42-084B-9254-86E0727C96BC}" type="datetime1">
              <a:rPr lang="fr-FR" smtClean="0"/>
              <a:t>27/05/2020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7668344" y="260648"/>
            <a:ext cx="848595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/>
              <a:t>ReadReader - Projet IDL</a:t>
            </a:r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2000" y="1408113"/>
            <a:ext cx="3086875" cy="253365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3984625" y="1408113"/>
            <a:ext cx="4532313" cy="4397375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40311797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AB9BB8B-6770-2B4E-98B4-EAE4EE6929B9}" type="datetime1">
              <a:rPr lang="fr-FR" smtClean="0"/>
              <a:t>27/05/2020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7668344" y="260648"/>
            <a:ext cx="848595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/>
              <a:t>ReadReader - Projet IDL</a:t>
            </a:r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2000" y="1408113"/>
            <a:ext cx="3086875" cy="253365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9200" y="540600"/>
            <a:ext cx="7020000" cy="36812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3984625" y="1408113"/>
            <a:ext cx="4532313" cy="4397375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807738" y="6061075"/>
            <a:ext cx="709200" cy="3852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  <a:br>
              <a:rPr lang="fr-FR" noProof="0" dirty="0"/>
            </a:br>
            <a:r>
              <a:rPr lang="fr-FR" noProof="0" dirty="0"/>
              <a:t>partenaire</a:t>
            </a:r>
          </a:p>
        </p:txBody>
      </p:sp>
    </p:spTree>
    <p:extLst>
      <p:ext uri="{BB962C8B-B14F-4D97-AF65-F5344CB8AC3E}">
        <p14:creationId xmlns:p14="http://schemas.microsoft.com/office/powerpoint/2010/main" val="14281700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7CA89-F1C8-45BB-B67C-D445C830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9ACD7-4AD0-45BF-AFE8-6121F5F6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05C488-01F3-4434-9A93-CB25142C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A72-954F-465C-8568-473D6316B34A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B087AC-3CBB-4C2E-B9AC-28E6595A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2EE00E-7CD5-4E09-9657-01477574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C9A3-301F-46AF-9C40-F0A11BC33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54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7400" y="0"/>
            <a:ext cx="7014240" cy="238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920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3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216320" y="73296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9200" y="732960"/>
            <a:ext cx="701964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000" b="0" strike="noStrike" spc="-1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 hidden="1"/>
          <p:cNvSpPr/>
          <p:nvPr/>
        </p:nvSpPr>
        <p:spPr>
          <a:xfrm>
            <a:off x="0" y="0"/>
            <a:ext cx="9143640" cy="91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" name="Image 8"/>
          <p:cNvPicPr/>
          <p:nvPr/>
        </p:nvPicPr>
        <p:blipFill>
          <a:blip r:embed="rId14"/>
          <a:stretch/>
        </p:blipFill>
        <p:spPr>
          <a:xfrm>
            <a:off x="612000" y="6060960"/>
            <a:ext cx="856440" cy="504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4110840" y="-2520"/>
            <a:ext cx="5032080" cy="6867000"/>
          </a:xfrm>
          <a:custGeom>
            <a:avLst/>
            <a:gdLst/>
            <a:ahLst/>
            <a:cxnLst/>
            <a:rect l="l" t="t" r="r" b="b"/>
            <a:pathLst>
              <a:path w="5277" h="7199">
                <a:moveTo>
                  <a:pt x="4324" y="0"/>
                </a:moveTo>
                <a:lnTo>
                  <a:pt x="4324" y="0"/>
                </a:lnTo>
                <a:lnTo>
                  <a:pt x="0" y="4322"/>
                </a:lnTo>
                <a:lnTo>
                  <a:pt x="2876" y="7199"/>
                </a:lnTo>
                <a:lnTo>
                  <a:pt x="5277" y="7199"/>
                </a:lnTo>
                <a:lnTo>
                  <a:pt x="5277" y="0"/>
                </a:lnTo>
                <a:lnTo>
                  <a:pt x="43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-11880" y="2743560"/>
            <a:ext cx="6865560" cy="4119120"/>
          </a:xfrm>
          <a:custGeom>
            <a:avLst/>
            <a:gdLst/>
            <a:ahLst/>
            <a:cxnLst/>
            <a:rect l="l" t="t" r="r" b="b"/>
            <a:pathLst>
              <a:path w="7199" h="4319">
                <a:moveTo>
                  <a:pt x="0" y="2881"/>
                </a:moveTo>
                <a:lnTo>
                  <a:pt x="0" y="2881"/>
                </a:lnTo>
                <a:lnTo>
                  <a:pt x="0" y="4319"/>
                </a:lnTo>
                <a:lnTo>
                  <a:pt x="7199" y="4319"/>
                </a:lnTo>
                <a:lnTo>
                  <a:pt x="2880" y="0"/>
                </a:lnTo>
                <a:lnTo>
                  <a:pt x="0" y="28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0" y="0"/>
            <a:ext cx="5493960" cy="5492520"/>
          </a:xfrm>
          <a:custGeom>
            <a:avLst/>
            <a:gdLst/>
            <a:ahLst/>
            <a:cxnLst/>
            <a:rect l="l" t="t" r="r" b="b"/>
            <a:pathLst>
              <a:path w="5761" h="5758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dt"/>
          </p:nvPr>
        </p:nvSpPr>
        <p:spPr>
          <a:xfrm>
            <a:off x="0" y="6669360"/>
            <a:ext cx="264600" cy="1796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D0FE053-6DB7-4E71-9B2E-01C27FCB88C2}" type="datetime1">
              <a:rPr lang="en-GB" sz="800" b="0" strike="noStrike" spc="-1">
                <a:solidFill>
                  <a:srgbClr val="FFFFFF"/>
                </a:solidFill>
                <a:latin typeface="Arial"/>
              </a:rPr>
              <a:t>27/05/2020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0" y="6669360"/>
            <a:ext cx="266040" cy="1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4F6FE68-1BFA-4BC6-BEC2-3D0104566267}" type="slidenum">
              <a:rPr lang="en-GB" sz="100" b="0" strike="noStrike" cap="all" spc="-1">
                <a:solidFill>
                  <a:srgbClr val="FFFFFF"/>
                </a:solidFill>
                <a:latin typeface="Arial"/>
              </a:rPr>
              <a:t>‹N°›</a:t>
            </a:fld>
            <a:endParaRPr lang="en-GB" sz="100" b="0" strike="noStrike" spc="-1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ftr"/>
          </p:nvPr>
        </p:nvSpPr>
        <p:spPr>
          <a:xfrm>
            <a:off x="0" y="6669360"/>
            <a:ext cx="266040" cy="1796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GB" sz="100" b="0" strike="noStrike" cap="all" spc="-1">
                <a:solidFill>
                  <a:srgbClr val="FFFFFF"/>
                </a:solidFill>
                <a:latin typeface="Arial"/>
              </a:rPr>
              <a:t>ReadReader - Projet IDL</a:t>
            </a:r>
            <a:endParaRPr lang="en-GB" sz="100" b="0" strike="noStrike" spc="-1">
              <a:latin typeface="Times New Roman"/>
            </a:endParaRPr>
          </a:p>
        </p:txBody>
      </p:sp>
      <p:pic>
        <p:nvPicPr>
          <p:cNvPr id="9" name="Image 1"/>
          <p:cNvPicPr/>
          <p:nvPr/>
        </p:nvPicPr>
        <p:blipFill>
          <a:blip r:embed="rId14"/>
          <a:stretch/>
        </p:blipFill>
        <p:spPr>
          <a:xfrm>
            <a:off x="612000" y="612000"/>
            <a:ext cx="2349000" cy="138384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3203640" y="917640"/>
            <a:ext cx="5312880" cy="385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fr-FR" sz="3400" b="1" strike="noStrike" cap="all" spc="-1">
                <a:solidFill>
                  <a:srgbClr val="FFFFFF"/>
                </a:solidFill>
                <a:latin typeface="Arial"/>
              </a:rPr>
              <a:t>TITRE</a:t>
            </a:r>
            <a:endParaRPr lang="fr-FR" sz="3400" b="0" strike="noStrike" spc="-1">
              <a:solidFill>
                <a:srgbClr val="878787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fr-FR" sz="3400" b="0" strike="noStrike" cap="all" spc="-1">
                <a:solidFill>
                  <a:srgbClr val="FFFFFF"/>
                </a:solidFill>
                <a:latin typeface="Arial"/>
              </a:rPr>
              <a:t>TITRE</a:t>
            </a:r>
            <a:endParaRPr lang="fr-FR" sz="34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 hidden="1"/>
          <p:cNvSpPr/>
          <p:nvPr/>
        </p:nvSpPr>
        <p:spPr>
          <a:xfrm>
            <a:off x="0" y="0"/>
            <a:ext cx="9143640" cy="91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Image 8"/>
          <p:cNvPicPr/>
          <p:nvPr/>
        </p:nvPicPr>
        <p:blipFill>
          <a:blip r:embed="rId14"/>
          <a:stretch/>
        </p:blipFill>
        <p:spPr>
          <a:xfrm>
            <a:off x="612000" y="6060960"/>
            <a:ext cx="856440" cy="5043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1373040" y="0"/>
            <a:ext cx="7781400" cy="6867000"/>
          </a:xfrm>
          <a:custGeom>
            <a:avLst/>
            <a:gdLst/>
            <a:ahLst/>
            <a:cxnLst/>
            <a:rect l="l" t="t" r="r" b="b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0" y="3201840"/>
            <a:ext cx="5038200" cy="3663720"/>
          </a:xfrm>
          <a:custGeom>
            <a:avLst/>
            <a:gdLst/>
            <a:ahLst/>
            <a:cxnLst/>
            <a:rect l="l" t="t" r="r" b="b"/>
            <a:pathLst>
              <a:path w="5283" h="3841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0" y="6669360"/>
            <a:ext cx="264600" cy="1796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A41C461D-6066-4107-92E5-310310B3F6CD}" type="datetime1">
              <a:rPr lang="en-GB" sz="800" b="0" strike="noStrike" spc="-1">
                <a:solidFill>
                  <a:srgbClr val="FFFFFF"/>
                </a:solidFill>
                <a:latin typeface="Arial"/>
              </a:rPr>
              <a:t>27/05/2020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/>
          </p:nvPr>
        </p:nvSpPr>
        <p:spPr>
          <a:xfrm>
            <a:off x="0" y="6669360"/>
            <a:ext cx="266040" cy="1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CEC926B3-4AEA-43C1-9164-0AB94C438D2B}" type="slidenum">
              <a:rPr lang="en-GB" sz="100" b="0" strike="noStrike" cap="all" spc="-1">
                <a:solidFill>
                  <a:srgbClr val="FFFFFF"/>
                </a:solidFill>
                <a:latin typeface="Arial"/>
              </a:rPr>
              <a:t>‹N°›</a:t>
            </a:fld>
            <a:endParaRPr lang="en-GB" sz="100" b="0" strike="noStrike" spc="-1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ftr"/>
          </p:nvPr>
        </p:nvSpPr>
        <p:spPr>
          <a:xfrm>
            <a:off x="0" y="6669360"/>
            <a:ext cx="266040" cy="1796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GB" sz="100" b="0" strike="noStrike" cap="all" spc="-1">
                <a:solidFill>
                  <a:srgbClr val="FFFFFF"/>
                </a:solidFill>
                <a:latin typeface="Arial"/>
              </a:rPr>
              <a:t>ReadReader - Projet IDL</a:t>
            </a:r>
            <a:endParaRPr lang="en-GB" sz="100" b="0" strike="noStrike" spc="-1">
              <a:latin typeface="Times New Roman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5856120" y="1264680"/>
            <a:ext cx="3041280" cy="489636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2401"/>
              </a:spcBef>
              <a:spcAft>
                <a:spcPts val="300"/>
              </a:spcAft>
              <a:buClr>
                <a:srgbClr val="A4D233"/>
              </a:buClr>
              <a:buFont typeface="Arial"/>
              <a:buAutoNum type="arabicPeriod"/>
            </a:pPr>
            <a:r>
              <a:rPr lang="fr-FR" sz="1650" b="1" strike="noStrike" cap="all" spc="-1">
                <a:solidFill>
                  <a:srgbClr val="A4D233"/>
                </a:solidFill>
                <a:latin typeface="Arial"/>
              </a:rPr>
              <a:t>Texte de niveau 1</a:t>
            </a:r>
            <a:endParaRPr lang="fr-FR" sz="1650" b="0" strike="noStrike" spc="-1">
              <a:solidFill>
                <a:srgbClr val="878787"/>
              </a:solidFill>
              <a:latin typeface="Arial"/>
            </a:endParaRPr>
          </a:p>
          <a:p>
            <a:pPr marL="342000">
              <a:lnSpc>
                <a:spcPct val="130000"/>
              </a:lnSpc>
            </a:pPr>
            <a:r>
              <a:rPr lang="fr-FR" sz="1200" b="0" strike="noStrike" spc="-1">
                <a:solidFill>
                  <a:srgbClr val="0C2340"/>
                </a:solidFill>
                <a:latin typeface="Arial"/>
              </a:rPr>
              <a:t>1.1 Deuxième niveau</a:t>
            </a:r>
            <a:endParaRPr lang="fr-FR" sz="1200" b="0" strike="noStrike" spc="-1">
              <a:solidFill>
                <a:srgbClr val="878787"/>
              </a:solidFill>
              <a:latin typeface="Arial"/>
            </a:endParaRPr>
          </a:p>
        </p:txBody>
      </p:sp>
      <p:pic>
        <p:nvPicPr>
          <p:cNvPr id="57" name="Image 9"/>
          <p:cNvPicPr/>
          <p:nvPr/>
        </p:nvPicPr>
        <p:blipFill>
          <a:blip r:embed="rId14"/>
          <a:stretch/>
        </p:blipFill>
        <p:spPr>
          <a:xfrm>
            <a:off x="612000" y="5540400"/>
            <a:ext cx="1198440" cy="705960"/>
          </a:xfrm>
          <a:prstGeom prst="rect">
            <a:avLst/>
          </a:prstGeom>
          <a:ln>
            <a:noFill/>
          </a:ln>
        </p:spPr>
      </p:pic>
      <p:sp>
        <p:nvSpPr>
          <p:cNvPr id="58" name="PlaceHolder 9"/>
          <p:cNvSpPr>
            <a:spLocks noGrp="1"/>
          </p:cNvSpPr>
          <p:nvPr>
            <p:ph type="title"/>
          </p:nvPr>
        </p:nvSpPr>
        <p:spPr>
          <a:xfrm>
            <a:off x="617400" y="843840"/>
            <a:ext cx="2657880" cy="4532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fr-FR" sz="2500" b="1" strike="noStrike" cap="all" spc="-1">
                <a:solidFill>
                  <a:srgbClr val="FFFFFF"/>
                </a:solidFill>
                <a:latin typeface="Arial"/>
              </a:rPr>
              <a:t>Titre</a:t>
            </a:r>
            <a:endParaRPr lang="fr-FR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0"/>
            <a:ext cx="9143640" cy="91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Image 8"/>
          <p:cNvPicPr/>
          <p:nvPr/>
        </p:nvPicPr>
        <p:blipFill>
          <a:blip r:embed="rId14"/>
          <a:stretch/>
        </p:blipFill>
        <p:spPr>
          <a:xfrm>
            <a:off x="612000" y="6060960"/>
            <a:ext cx="856440" cy="504360"/>
          </a:xfrm>
          <a:prstGeom prst="rect">
            <a:avLst/>
          </a:prstGeom>
          <a:ln>
            <a:noFill/>
          </a:ln>
        </p:spPr>
      </p:pic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fr-FR" sz="2200" b="1" strike="noStrike" cap="all" spc="-1">
                <a:solidFill>
                  <a:srgbClr val="000000"/>
                </a:solidFill>
                <a:latin typeface="Arial"/>
              </a:rPr>
              <a:t>Chapitre 0 : Titre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dt"/>
          </p:nvPr>
        </p:nvSpPr>
        <p:spPr>
          <a:xfrm>
            <a:off x="5220000" y="6060960"/>
            <a:ext cx="2375640" cy="3596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3D33224-045A-47DF-9F33-7F2CCB57AEC2}" type="datetime1">
              <a:rPr lang="en-GB" sz="800" b="0" strike="noStrike" spc="-1">
                <a:solidFill>
                  <a:srgbClr val="878787"/>
                </a:solidFill>
                <a:latin typeface="Arial"/>
              </a:rPr>
              <a:t>27/05/2020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ftr"/>
          </p:nvPr>
        </p:nvSpPr>
        <p:spPr>
          <a:xfrm>
            <a:off x="2555640" y="6060960"/>
            <a:ext cx="2375640" cy="3596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GB" sz="800" b="0" strike="noStrike" cap="all" spc="-1">
                <a:solidFill>
                  <a:srgbClr val="878787"/>
                </a:solidFill>
                <a:latin typeface="Arial"/>
              </a:rPr>
              <a:t>ReadReader - Projet IDL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sldNum"/>
          </p:nvPr>
        </p:nvSpPr>
        <p:spPr>
          <a:xfrm>
            <a:off x="7864200" y="260640"/>
            <a:ext cx="652680" cy="40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792530A-1330-4EE8-AE02-309B6FA04E1D}" type="slidenum">
              <a:rPr lang="en-GB" sz="2350" b="0" strike="noStrike" cap="all" spc="-1">
                <a:solidFill>
                  <a:srgbClr val="A4D233"/>
                </a:solidFill>
                <a:latin typeface="Arial"/>
              </a:rPr>
              <a:t>‹N°›</a:t>
            </a:fld>
            <a:endParaRPr lang="en-GB" sz="2350" b="0" strike="noStrike" spc="-1">
              <a:latin typeface="Times New Roman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367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0.0 Titre</a:t>
            </a:r>
            <a:endParaRPr lang="fr-FR" sz="16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17400" y="1407960"/>
            <a:ext cx="7899120" cy="43970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878787"/>
                </a:solidFill>
                <a:latin typeface="Arial"/>
              </a:rPr>
              <a:t>Modifier les styles du texte du masque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878787"/>
                </a:solidFill>
                <a:latin typeface="Arial"/>
              </a:rPr>
              <a:t>Deuxième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878787"/>
                </a:solidFill>
                <a:latin typeface="Arial"/>
              </a:rPr>
              <a:t>Troisième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878787"/>
                </a:solidFill>
                <a:latin typeface="Arial"/>
              </a:rPr>
              <a:t>Quatrième niveau</a:t>
            </a: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878787"/>
                </a:solidFill>
                <a:latin typeface="Arial"/>
              </a:rPr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9144000" cy="917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617538" y="0"/>
            <a:ext cx="7014462" cy="515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/>
              <a:t>Chapitre 0 :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17538" y="1408114"/>
            <a:ext cx="7899400" cy="4081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220072" y="6061075"/>
            <a:ext cx="2376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1B5C13DE-34CD-C14D-B19B-C86817D71B36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555776" y="6061075"/>
            <a:ext cx="2376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/>
              <a:t>ReadReader - Projet IDL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7864049" y="260648"/>
            <a:ext cx="652890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35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 descr="logo_couv_1.pdf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6061075"/>
            <a:ext cx="856800" cy="5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0" kern="1200" cap="none" baseline="0">
          <a:solidFill>
            <a:schemeClr val="accent5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900" b="1" kern="1200" cap="none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80000"/>
        <a:buFont typeface="Arial" panose="020B0604020202020204" pitchFamily="34" charset="0"/>
        <a:buChar char="►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-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0" y="6669360"/>
            <a:ext cx="26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B145425-309A-4CE5-8755-8DC2AE9B5CA0}" type="datetime1">
              <a:rPr lang="en-GB" sz="800" b="0" strike="noStrike" spc="-1">
                <a:solidFill>
                  <a:srgbClr val="FFFFFF"/>
                </a:solidFill>
                <a:latin typeface="Arial"/>
              </a:rPr>
              <a:t>27/05/2020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0" y="6669360"/>
            <a:ext cx="26604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5DBF741B-0967-43DC-BE62-F6B2EFF7CE30}" type="slidenum">
              <a:rPr lang="en-GB" sz="100" b="0" strike="noStrike" cap="all" spc="-1">
                <a:solidFill>
                  <a:srgbClr val="FFFFFF"/>
                </a:solidFill>
                <a:latin typeface="Arial"/>
              </a:rPr>
              <a:t>1</a:t>
            </a:fld>
            <a:endParaRPr lang="en-GB" sz="100" b="0" strike="noStrike" spc="-1">
              <a:latin typeface="Times New Roman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0" y="6669360"/>
            <a:ext cx="26604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GB" sz="100" b="0" strike="noStrike" cap="all" spc="-1">
                <a:solidFill>
                  <a:srgbClr val="FFFFFF"/>
                </a:solidFill>
                <a:latin typeface="Arial"/>
              </a:rPr>
              <a:t>ReadReader - Projet IDL</a:t>
            </a:r>
            <a:endParaRPr lang="en-GB" sz="100" b="0" strike="noStrike" spc="-1">
              <a:latin typeface="Times New Roman"/>
            </a:endParaRPr>
          </a:p>
        </p:txBody>
      </p:sp>
      <p:sp>
        <p:nvSpPr>
          <p:cNvPr id="414" name="TextShape 4"/>
          <p:cNvSpPr txBox="1"/>
          <p:nvPr/>
        </p:nvSpPr>
        <p:spPr>
          <a:xfrm>
            <a:off x="2046137" y="951480"/>
            <a:ext cx="6505303" cy="385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cap="all" spc="-1" dirty="0" err="1">
                <a:solidFill>
                  <a:srgbClr val="FFFFFF"/>
                </a:solidFill>
                <a:latin typeface="Arial"/>
              </a:rPr>
              <a:t>Pyrat</a:t>
            </a:r>
            <a:r>
              <a:rPr lang="fr-FR" sz="3400" b="0" strike="noStrike" cap="all" spc="-1" dirty="0">
                <a:solidFill>
                  <a:srgbClr val="FFFFFF"/>
                </a:solidFill>
                <a:latin typeface="Arial"/>
              </a:rPr>
              <a:t> AI Challenge</a:t>
            </a:r>
          </a:p>
        </p:txBody>
      </p:sp>
      <p:sp>
        <p:nvSpPr>
          <p:cNvPr id="415" name="CustomShape 5"/>
          <p:cNvSpPr/>
          <p:nvPr/>
        </p:nvSpPr>
        <p:spPr>
          <a:xfrm>
            <a:off x="3238560" y="3429000"/>
            <a:ext cx="5312880" cy="24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GB" sz="1100" b="1" strike="noStrike" cap="all" spc="-1" dirty="0">
                <a:solidFill>
                  <a:srgbClr val="FFFFFF"/>
                </a:solidFill>
                <a:latin typeface="Arial"/>
              </a:rPr>
              <a:t>INÈS MARTINEZ-LAVAYSSIERE</a:t>
            </a:r>
            <a:endParaRPr lang="en-GB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0" y="6669360"/>
            <a:ext cx="26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4E97F2E-F3B8-4BD8-A40A-E7D0216F3120}" type="datetime1">
              <a:rPr lang="en-GB" sz="800" b="0" strike="noStrike" spc="-1">
                <a:solidFill>
                  <a:srgbClr val="FFFFFF"/>
                </a:solidFill>
                <a:latin typeface="Arial"/>
              </a:rPr>
              <a:t>27/05/2020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0" y="6669360"/>
            <a:ext cx="26604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002DAA9D-AA06-4FFA-835B-2E940510D353}" type="slidenum">
              <a:rPr lang="en-GB" sz="100" b="0" strike="noStrike" cap="all" spc="-1">
                <a:solidFill>
                  <a:srgbClr val="FFFFFF"/>
                </a:solidFill>
                <a:latin typeface="Arial"/>
              </a:rPr>
              <a:t>2</a:t>
            </a:fld>
            <a:endParaRPr lang="en-GB" sz="100" b="0" strike="noStrike" spc="-1">
              <a:latin typeface="Times New Roman"/>
            </a:endParaRPr>
          </a:p>
        </p:txBody>
      </p:sp>
      <p:sp>
        <p:nvSpPr>
          <p:cNvPr id="418" name="TextShape 3"/>
          <p:cNvSpPr txBox="1"/>
          <p:nvPr/>
        </p:nvSpPr>
        <p:spPr>
          <a:xfrm>
            <a:off x="0" y="6669360"/>
            <a:ext cx="26604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GB" sz="100" b="0" strike="noStrike" cap="all" spc="-1">
                <a:solidFill>
                  <a:srgbClr val="FFFFFF"/>
                </a:solidFill>
                <a:latin typeface="Arial"/>
              </a:rPr>
              <a:t>ReadReader - Projet IDL</a:t>
            </a:r>
            <a:endParaRPr lang="en-GB" sz="100" b="0" strike="noStrike" spc="-1">
              <a:latin typeface="Times New Roman"/>
            </a:endParaRPr>
          </a:p>
        </p:txBody>
      </p:sp>
      <p:sp>
        <p:nvSpPr>
          <p:cNvPr id="419" name="TextShape 4"/>
          <p:cNvSpPr txBox="1"/>
          <p:nvPr/>
        </p:nvSpPr>
        <p:spPr>
          <a:xfrm>
            <a:off x="5856120" y="1264680"/>
            <a:ext cx="3041280" cy="489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2401"/>
              </a:spcBef>
              <a:spcAft>
                <a:spcPts val="300"/>
              </a:spcAft>
              <a:buClr>
                <a:srgbClr val="A4D233"/>
              </a:buClr>
              <a:buFont typeface="Arial"/>
              <a:buAutoNum type="arabicPeriod"/>
            </a:pPr>
            <a:endParaRPr lang="en-GB" sz="1650" b="1" strike="noStrike" cap="all" spc="-1" dirty="0">
              <a:solidFill>
                <a:srgbClr val="A4D233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401"/>
              </a:spcBef>
              <a:spcAft>
                <a:spcPts val="300"/>
              </a:spcAft>
              <a:buClr>
                <a:srgbClr val="A4D233"/>
              </a:buClr>
              <a:buFont typeface="Arial"/>
              <a:buAutoNum type="arabicPeriod"/>
            </a:pPr>
            <a:r>
              <a:rPr lang="en-GB" sz="1650" b="1" cap="all" spc="-1" dirty="0">
                <a:solidFill>
                  <a:srgbClr val="A4D233"/>
                </a:solidFill>
                <a:latin typeface="Arial"/>
              </a:rPr>
              <a:t>Technical Question</a:t>
            </a:r>
            <a:endParaRPr lang="en-GB" sz="1650" b="0" strike="noStrike" spc="-1" dirty="0">
              <a:solidFill>
                <a:srgbClr val="878787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401"/>
              </a:spcBef>
              <a:spcAft>
                <a:spcPts val="300"/>
              </a:spcAft>
              <a:buClr>
                <a:srgbClr val="A4D233"/>
              </a:buClr>
              <a:buFont typeface="Arial"/>
              <a:buAutoNum type="arabicPeriod"/>
            </a:pPr>
            <a:r>
              <a:rPr lang="en-GB" sz="1650" b="1" strike="noStrike" cap="all" spc="-1" dirty="0">
                <a:solidFill>
                  <a:srgbClr val="A4D233"/>
                </a:solidFill>
                <a:latin typeface="Arial"/>
              </a:rPr>
              <a:t>Technical Approach</a:t>
            </a:r>
          </a:p>
          <a:p>
            <a:pPr marL="343080" indent="-342720">
              <a:lnSpc>
                <a:spcPct val="100000"/>
              </a:lnSpc>
              <a:spcBef>
                <a:spcPts val="2401"/>
              </a:spcBef>
              <a:spcAft>
                <a:spcPts val="300"/>
              </a:spcAft>
              <a:buClr>
                <a:srgbClr val="A4D233"/>
              </a:buClr>
              <a:buFont typeface="Arial"/>
              <a:buAutoNum type="arabicPeriod"/>
            </a:pPr>
            <a:r>
              <a:rPr lang="en-GB" sz="1650" b="1" cap="all" spc="-1" dirty="0">
                <a:solidFill>
                  <a:srgbClr val="A4D233"/>
                </a:solidFill>
                <a:latin typeface="Arial"/>
              </a:rPr>
              <a:t>Properties of my model</a:t>
            </a:r>
            <a:endParaRPr lang="en-GB" sz="1650" b="0" strike="noStrike" spc="-1" dirty="0">
              <a:solidFill>
                <a:srgbClr val="878787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401"/>
              </a:spcBef>
              <a:spcAft>
                <a:spcPts val="300"/>
              </a:spcAft>
              <a:buClr>
                <a:srgbClr val="A4D233"/>
              </a:buClr>
              <a:buFont typeface="Arial"/>
              <a:buAutoNum type="arabicPeriod"/>
            </a:pPr>
            <a:r>
              <a:rPr lang="en-GB" sz="1650" b="1" strike="noStrike" cap="all" spc="-1" dirty="0">
                <a:solidFill>
                  <a:srgbClr val="A4D233"/>
                </a:solidFill>
                <a:latin typeface="Arial"/>
              </a:rPr>
              <a:t>Results of deep q-learning</a:t>
            </a:r>
          </a:p>
          <a:p>
            <a:pPr marL="343080" indent="-342720">
              <a:lnSpc>
                <a:spcPct val="100000"/>
              </a:lnSpc>
              <a:spcBef>
                <a:spcPts val="2401"/>
              </a:spcBef>
              <a:spcAft>
                <a:spcPts val="300"/>
              </a:spcAft>
              <a:buClr>
                <a:srgbClr val="A4D233"/>
              </a:buClr>
              <a:buFont typeface="Arial"/>
              <a:buAutoNum type="arabicPeriod"/>
            </a:pPr>
            <a:r>
              <a:rPr lang="en-GB" sz="1650" b="1" cap="all" spc="-1" dirty="0">
                <a:solidFill>
                  <a:srgbClr val="A4D233"/>
                </a:solidFill>
                <a:latin typeface="Arial"/>
              </a:rPr>
              <a:t>Criticism of the work</a:t>
            </a:r>
            <a:endParaRPr lang="en-GB" sz="1650" b="1" strike="noStrike" cap="all" spc="-1" dirty="0">
              <a:solidFill>
                <a:srgbClr val="A4D233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401"/>
              </a:spcBef>
              <a:spcAft>
                <a:spcPts val="300"/>
              </a:spcAft>
              <a:buClr>
                <a:srgbClr val="A4D233"/>
              </a:buClr>
              <a:buFont typeface="Arial"/>
              <a:buAutoNum type="arabicPeriod"/>
            </a:pPr>
            <a:endParaRPr lang="en-GB" sz="1650" b="0" strike="noStrike" spc="-1" dirty="0">
              <a:solidFill>
                <a:srgbClr val="878787"/>
              </a:solidFill>
              <a:latin typeface="Arial"/>
            </a:endParaRPr>
          </a:p>
        </p:txBody>
      </p:sp>
      <p:sp>
        <p:nvSpPr>
          <p:cNvPr id="420" name="TextShape 5"/>
          <p:cNvSpPr txBox="1"/>
          <p:nvPr/>
        </p:nvSpPr>
        <p:spPr>
          <a:xfrm>
            <a:off x="617400" y="843840"/>
            <a:ext cx="2657880" cy="453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fr-FR" sz="2500" b="1" strike="noStrike" cap="all" spc="-1" dirty="0" err="1">
                <a:solidFill>
                  <a:srgbClr val="FFFFFF"/>
                </a:solidFill>
                <a:latin typeface="Arial"/>
              </a:rPr>
              <a:t>sUMMARY</a:t>
            </a:r>
            <a:endParaRPr lang="fr-FR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" dirty="0" err="1">
                <a:solidFill>
                  <a:srgbClr val="000000"/>
                </a:solidFill>
              </a:rPr>
              <a:t>Technical</a:t>
            </a:r>
            <a:r>
              <a:rPr lang="fr-FR" spc="-1" dirty="0">
                <a:solidFill>
                  <a:srgbClr val="000000"/>
                </a:solidFill>
              </a:rPr>
              <a:t> question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93CAAC-4AC0-A64B-91AA-30161C095206}" type="datetime1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ReadReader - Projet IDL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B21B-9BEF-40D7-A347-5FAA069EF9D6}" type="slidenum">
              <a:rPr kumimoji="0" lang="fr-FR" sz="2350" b="0" i="0" u="none" strike="noStrike" kern="1200" cap="all" spc="0" normalizeH="0" baseline="0" noProof="0" smtClean="0">
                <a:ln>
                  <a:noFill/>
                </a:ln>
                <a:solidFill>
                  <a:srgbClr val="A4D2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2350" b="0" i="0" u="none" strike="noStrike" kern="1200" cap="all" spc="0" normalizeH="0" baseline="0" noProof="0">
              <a:ln>
                <a:noFill/>
              </a:ln>
              <a:solidFill>
                <a:srgbClr val="A4D2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 quick pertinence justification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4"/>
          </p:nvPr>
        </p:nvSpPr>
        <p:spPr>
          <a:xfrm>
            <a:off x="617538" y="1124744"/>
            <a:ext cx="7899400" cy="4871568"/>
          </a:xfrm>
        </p:spPr>
        <p:txBody>
          <a:bodyPr/>
          <a:lstStyle/>
          <a:p>
            <a:pPr lvl="3">
              <a:lnSpc>
                <a:spcPct val="150000"/>
              </a:lnSpc>
            </a:pPr>
            <a:r>
              <a:rPr lang="fr-FR" dirty="0" err="1"/>
              <a:t>During</a:t>
            </a:r>
            <a:r>
              <a:rPr lang="fr-FR" dirty="0"/>
              <a:t> TP4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</a:t>
            </a:r>
            <a:r>
              <a:rPr lang="fr-FR" b="1" dirty="0" err="1"/>
              <a:t>Reinforcement</a:t>
            </a:r>
            <a:r>
              <a:rPr lang="fr-FR" b="1" dirty="0"/>
              <a:t> Learning (RL) </a:t>
            </a:r>
            <a:r>
              <a:rPr lang="fr-FR" dirty="0"/>
              <a:t>to train an AI to beat the </a:t>
            </a:r>
            <a:r>
              <a:rPr lang="fr-FR" dirty="0" err="1"/>
              <a:t>greedy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a </a:t>
            </a:r>
            <a:r>
              <a:rPr lang="fr-FR" dirty="0" err="1"/>
              <a:t>Pyrat</a:t>
            </a:r>
            <a:r>
              <a:rPr lang="fr-FR" dirty="0"/>
              <a:t> </a:t>
            </a:r>
            <a:r>
              <a:rPr lang="fr-FR" dirty="0" err="1"/>
              <a:t>game</a:t>
            </a:r>
            <a:endParaRPr lang="fr-FR" dirty="0"/>
          </a:p>
          <a:p>
            <a:pPr lvl="4">
              <a:lnSpc>
                <a:spcPct val="150000"/>
              </a:lnSpc>
            </a:pPr>
            <a:r>
              <a:rPr lang="fr-FR" sz="1400" dirty="0" err="1"/>
              <a:t>Implementation</a:t>
            </a:r>
            <a:r>
              <a:rPr lang="fr-FR" sz="1400" dirty="0"/>
              <a:t> of </a:t>
            </a:r>
            <a:r>
              <a:rPr lang="fr-FR" sz="1400" b="1" dirty="0"/>
              <a:t>the </a:t>
            </a:r>
            <a:r>
              <a:rPr lang="fr-FR" sz="1400" b="1" dirty="0" err="1"/>
              <a:t>q-learning</a:t>
            </a:r>
            <a:r>
              <a:rPr lang="fr-FR" sz="1400" b="1" dirty="0"/>
              <a:t> approximation </a:t>
            </a:r>
            <a:r>
              <a:rPr lang="fr-FR" sz="1400" b="1" dirty="0" err="1"/>
              <a:t>strategy</a:t>
            </a:r>
            <a:endParaRPr lang="fr-FR" sz="1400" b="1" dirty="0"/>
          </a:p>
          <a:p>
            <a:pPr lvl="4">
              <a:lnSpc>
                <a:spcPct val="150000"/>
              </a:lnSpc>
            </a:pPr>
            <a:r>
              <a:rPr lang="fr-FR" sz="1400" dirty="0" err="1"/>
              <a:t>q-learning</a:t>
            </a:r>
            <a:r>
              <a:rPr lang="fr-FR" sz="1400" dirty="0"/>
              <a:t> </a:t>
            </a:r>
            <a:r>
              <a:rPr lang="fr-FR" sz="1400" dirty="0" err="1"/>
              <a:t>performed</a:t>
            </a:r>
            <a:r>
              <a:rPr lang="fr-FR" sz="1400" dirty="0"/>
              <a:t> </a:t>
            </a:r>
            <a:r>
              <a:rPr lang="fr-FR" sz="1400" dirty="0" err="1"/>
              <a:t>thanks</a:t>
            </a:r>
            <a:r>
              <a:rPr lang="fr-FR" sz="1400" dirty="0"/>
              <a:t> to a </a:t>
            </a:r>
            <a:r>
              <a:rPr lang="fr-FR" sz="1400" b="1" dirty="0" err="1"/>
              <a:t>linear</a:t>
            </a:r>
            <a:r>
              <a:rPr lang="fr-FR" sz="1400" b="1" dirty="0"/>
              <a:t> model</a:t>
            </a:r>
          </a:p>
          <a:p>
            <a:pPr lvl="4">
              <a:lnSpc>
                <a:spcPct val="150000"/>
              </a:lnSpc>
            </a:pPr>
            <a:r>
              <a:rPr lang="fr-FR" sz="1400" b="1" dirty="0" err="1"/>
              <a:t>Experience</a:t>
            </a:r>
            <a:r>
              <a:rPr lang="fr-FR" sz="1400" b="1" dirty="0"/>
              <a:t> </a:t>
            </a:r>
            <a:r>
              <a:rPr lang="fr-FR" sz="1400" b="1" dirty="0" err="1"/>
              <a:t>replay</a:t>
            </a:r>
            <a:r>
              <a:rPr lang="fr-FR" sz="1400" b="1" dirty="0"/>
              <a:t> training</a:t>
            </a:r>
          </a:p>
          <a:p>
            <a:pPr lvl="4">
              <a:lnSpc>
                <a:spcPct val="150000"/>
              </a:lnSpc>
            </a:pPr>
            <a:endParaRPr lang="fr-FR" dirty="0"/>
          </a:p>
          <a:p>
            <a:pPr lvl="3">
              <a:lnSpc>
                <a:spcPct val="150000"/>
              </a:lnSpc>
            </a:pPr>
            <a:r>
              <a:rPr lang="fr-FR" dirty="0" err="1"/>
              <a:t>While</a:t>
            </a:r>
            <a:r>
              <a:rPr lang="fr-FR" dirty="0"/>
              <a:t> the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good </a:t>
            </a:r>
            <a:r>
              <a:rPr lang="fr-FR" dirty="0" err="1"/>
              <a:t>enough</a:t>
            </a:r>
            <a:r>
              <a:rPr lang="fr-FR" dirty="0"/>
              <a:t>,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improved</a:t>
            </a:r>
            <a:r>
              <a:rPr lang="fr-FR" dirty="0"/>
              <a:t> by </a:t>
            </a:r>
            <a:r>
              <a:rPr lang="fr-FR" dirty="0" err="1"/>
              <a:t>either</a:t>
            </a:r>
            <a:r>
              <a:rPr lang="fr-FR" dirty="0"/>
              <a:t> : </a:t>
            </a:r>
          </a:p>
          <a:p>
            <a:pPr lvl="4">
              <a:lnSpc>
                <a:spcPct val="150000"/>
              </a:lnSpc>
            </a:pPr>
            <a:r>
              <a:rPr lang="fr-FR" sz="1400" dirty="0" err="1"/>
              <a:t>Improving</a:t>
            </a:r>
            <a:r>
              <a:rPr lang="fr-FR" sz="1400" dirty="0"/>
              <a:t> the data </a:t>
            </a:r>
            <a:r>
              <a:rPr lang="fr-FR" sz="1400" dirty="0" err="1"/>
              <a:t>fed</a:t>
            </a:r>
            <a:r>
              <a:rPr lang="fr-FR" sz="1400" dirty="0"/>
              <a:t> to the </a:t>
            </a:r>
            <a:r>
              <a:rPr lang="fr-FR" sz="1400" dirty="0" err="1"/>
              <a:t>q-learning</a:t>
            </a:r>
            <a:r>
              <a:rPr lang="fr-FR" sz="1400" dirty="0"/>
              <a:t> </a:t>
            </a:r>
            <a:r>
              <a:rPr lang="fr-FR" sz="1400" dirty="0" err="1"/>
              <a:t>algorithm</a:t>
            </a:r>
            <a:endParaRPr lang="fr-FR" sz="1400" dirty="0"/>
          </a:p>
          <a:p>
            <a:pPr lvl="4">
              <a:lnSpc>
                <a:spcPct val="150000"/>
              </a:lnSpc>
            </a:pPr>
            <a:r>
              <a:rPr lang="fr-FR" sz="1400" dirty="0" err="1"/>
              <a:t>Improving</a:t>
            </a:r>
            <a:r>
              <a:rPr lang="fr-FR" sz="1400" dirty="0"/>
              <a:t> the the </a:t>
            </a:r>
            <a:r>
              <a:rPr lang="fr-FR" sz="1400" dirty="0" err="1"/>
              <a:t>q-learning</a:t>
            </a:r>
            <a:r>
              <a:rPr lang="fr-FR" sz="1400" dirty="0"/>
              <a:t> approximation </a:t>
            </a:r>
            <a:r>
              <a:rPr lang="fr-FR" sz="1400" dirty="0" err="1"/>
              <a:t>strategy</a:t>
            </a:r>
            <a:endParaRPr lang="fr-FR" sz="1400" dirty="0"/>
          </a:p>
          <a:p>
            <a:pPr lvl="4">
              <a:lnSpc>
                <a:spcPct val="150000"/>
              </a:lnSpc>
            </a:pPr>
            <a:endParaRPr lang="fr-FR" sz="1400" dirty="0"/>
          </a:p>
          <a:p>
            <a:pPr lvl="3">
              <a:lnSpc>
                <a:spcPct val="150000"/>
              </a:lnSpc>
            </a:pPr>
            <a:r>
              <a:rPr lang="fr-FR" b="1" u="sng" dirty="0"/>
              <a:t>Question:</a:t>
            </a:r>
            <a:r>
              <a:rPr lang="fr-FR" b="1" dirty="0"/>
              <a:t> </a:t>
            </a:r>
            <a:r>
              <a:rPr lang="fr-FR" b="1" dirty="0" err="1"/>
              <a:t>Which</a:t>
            </a:r>
            <a:r>
              <a:rPr lang="fr-FR" b="1" dirty="0"/>
              <a:t> </a:t>
            </a:r>
            <a:r>
              <a:rPr lang="fr-FR" b="1" dirty="0" err="1"/>
              <a:t>q-learning</a:t>
            </a:r>
            <a:r>
              <a:rPr lang="fr-FR" b="1" dirty="0"/>
              <a:t> approximation </a:t>
            </a:r>
            <a:r>
              <a:rPr lang="fr-FR" b="1" dirty="0" err="1"/>
              <a:t>algorithm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the </a:t>
            </a:r>
            <a:r>
              <a:rPr lang="fr-FR" b="1" dirty="0" err="1"/>
              <a:t>most</a:t>
            </a:r>
            <a:r>
              <a:rPr lang="fr-FR" b="1" dirty="0"/>
              <a:t> efficient in </a:t>
            </a:r>
            <a:r>
              <a:rPr lang="fr-FR" b="1" dirty="0" err="1"/>
              <a:t>our</a:t>
            </a:r>
            <a:r>
              <a:rPr lang="fr-FR" b="1" dirty="0"/>
              <a:t> case ?</a:t>
            </a:r>
          </a:p>
          <a:p>
            <a:pPr lvl="3">
              <a:lnSpc>
                <a:spcPct val="150000"/>
              </a:lnSpc>
            </a:pPr>
            <a:endParaRPr lang="fr-FR" dirty="0"/>
          </a:p>
          <a:p>
            <a:pPr lvl="4">
              <a:lnSpc>
                <a:spcPct val="150000"/>
              </a:lnSpc>
            </a:pPr>
            <a:endParaRPr lang="fr-FR" dirty="0"/>
          </a:p>
          <a:p>
            <a:pPr lvl="4">
              <a:lnSpc>
                <a:spcPct val="150000"/>
              </a:lnSpc>
            </a:pPr>
            <a:endParaRPr lang="fr-FR" dirty="0"/>
          </a:p>
          <a:p>
            <a:pPr lvl="4">
              <a:lnSpc>
                <a:spcPct val="150000"/>
              </a:lnSpc>
            </a:pPr>
            <a:endParaRPr lang="fr-FR" dirty="0"/>
          </a:p>
          <a:p>
            <a:pPr marL="266700" lvl="4" indent="0">
              <a:lnSpc>
                <a:spcPct val="150000"/>
              </a:lnSpc>
              <a:buNone/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68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617400" y="0"/>
            <a:ext cx="7014240" cy="51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fr-FR" sz="2200" b="1" strike="noStrike" cap="all" spc="-1" dirty="0" err="1">
                <a:solidFill>
                  <a:srgbClr val="000000"/>
                </a:solidFill>
                <a:latin typeface="Arial"/>
              </a:rPr>
              <a:t>Technical</a:t>
            </a:r>
            <a:r>
              <a:rPr lang="fr-FR" sz="2200" b="1" strike="noStrike" cap="all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200" b="1" strike="noStrike" cap="all" spc="-1" dirty="0" err="1">
                <a:solidFill>
                  <a:srgbClr val="000000"/>
                </a:solidFill>
                <a:latin typeface="Arial"/>
              </a:rPr>
              <a:t>Approach</a:t>
            </a:r>
            <a:endParaRPr lang="fr-FR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5220000" y="6060960"/>
            <a:ext cx="2375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F456948-A2A3-48D9-AE9C-31FF15A8B10F}" type="datetime1">
              <a:rPr lang="en-GB" sz="800" b="0" strike="noStrike" spc="-1">
                <a:solidFill>
                  <a:srgbClr val="878787"/>
                </a:solidFill>
                <a:latin typeface="Arial"/>
              </a:rPr>
              <a:t>27/05/2020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2555640" y="6060960"/>
            <a:ext cx="2375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GB" sz="800" b="0" strike="noStrike" cap="all" spc="-1">
                <a:solidFill>
                  <a:srgbClr val="878787"/>
                </a:solidFill>
                <a:latin typeface="Arial"/>
              </a:rPr>
              <a:t>ReadReader - Projet IDL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482" name="TextShape 4"/>
          <p:cNvSpPr txBox="1"/>
          <p:nvPr/>
        </p:nvSpPr>
        <p:spPr>
          <a:xfrm>
            <a:off x="7864200" y="260640"/>
            <a:ext cx="652680" cy="40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D919F4F9-48A4-48D8-8577-CF4700306D6C}" type="slidenum">
              <a:rPr lang="en-GB" sz="2350" b="0" strike="noStrike" cap="all" spc="-1">
                <a:solidFill>
                  <a:srgbClr val="A4D233"/>
                </a:solidFill>
                <a:latin typeface="Arial"/>
              </a:rPr>
              <a:t>4</a:t>
            </a:fld>
            <a:endParaRPr lang="en-GB" sz="2350" b="0" strike="noStrike" spc="-1">
              <a:latin typeface="Times New Roman"/>
            </a:endParaRPr>
          </a:p>
        </p:txBody>
      </p:sp>
      <p:sp>
        <p:nvSpPr>
          <p:cNvPr id="483" name="TextShape 5"/>
          <p:cNvSpPr txBox="1"/>
          <p:nvPr/>
        </p:nvSpPr>
        <p:spPr>
          <a:xfrm>
            <a:off x="619200" y="540720"/>
            <a:ext cx="701964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fr-FR" sz="1600" dirty="0" err="1"/>
              <a:t>Which</a:t>
            </a:r>
            <a:r>
              <a:rPr lang="fr-FR" sz="1600" dirty="0"/>
              <a:t> </a:t>
            </a:r>
            <a:r>
              <a:rPr lang="fr-FR" sz="1600" dirty="0" err="1"/>
              <a:t>q-learning</a:t>
            </a:r>
            <a:r>
              <a:rPr lang="fr-FR" sz="1600" dirty="0"/>
              <a:t> approximation </a:t>
            </a:r>
            <a:r>
              <a:rPr lang="fr-FR" sz="1600" dirty="0" err="1"/>
              <a:t>algorithm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the </a:t>
            </a:r>
            <a:r>
              <a:rPr lang="fr-FR" sz="1600" dirty="0" err="1"/>
              <a:t>most</a:t>
            </a:r>
            <a:r>
              <a:rPr lang="fr-FR" sz="1600" dirty="0"/>
              <a:t> efficient in </a:t>
            </a:r>
            <a:r>
              <a:rPr lang="fr-FR" sz="1600" dirty="0" err="1"/>
              <a:t>our</a:t>
            </a:r>
            <a:r>
              <a:rPr lang="fr-FR" sz="1600" dirty="0"/>
              <a:t> case ?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878787"/>
              </a:solidFill>
              <a:latin typeface="Arial"/>
            </a:endParaRPr>
          </a:p>
        </p:txBody>
      </p:sp>
      <p:sp>
        <p:nvSpPr>
          <p:cNvPr id="484" name="TextShape 6"/>
          <p:cNvSpPr txBox="1"/>
          <p:nvPr/>
        </p:nvSpPr>
        <p:spPr>
          <a:xfrm>
            <a:off x="617400" y="1124640"/>
            <a:ext cx="7899120" cy="487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66700" lvl="3" indent="-266700">
              <a:lnSpc>
                <a:spcPct val="150000"/>
              </a:lnSpc>
              <a:buClr>
                <a:srgbClr val="A4D233"/>
              </a:buClr>
              <a:buSzPct val="80000"/>
              <a:buFont typeface="Arial" panose="020B0604020202020204" pitchFamily="34" charset="0"/>
              <a:buChar char="►"/>
            </a:pPr>
            <a:r>
              <a:rPr lang="fr-FR" dirty="0" err="1">
                <a:solidFill>
                  <a:prstClr val="black"/>
                </a:solidFill>
              </a:rPr>
              <a:t>Variants</a:t>
            </a:r>
            <a:r>
              <a:rPr lang="fr-FR" dirty="0">
                <a:solidFill>
                  <a:prstClr val="black"/>
                </a:solidFill>
              </a:rPr>
              <a:t> to </a:t>
            </a:r>
            <a:r>
              <a:rPr lang="fr-FR" dirty="0" err="1">
                <a:solidFill>
                  <a:prstClr val="black"/>
                </a:solidFill>
              </a:rPr>
              <a:t>traditionnal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q-learning</a:t>
            </a:r>
            <a:r>
              <a:rPr lang="fr-FR" dirty="0">
                <a:solidFill>
                  <a:prstClr val="black"/>
                </a:solidFill>
              </a:rPr>
              <a:t> :</a:t>
            </a: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r>
              <a:rPr lang="fr-FR" sz="1400" dirty="0">
                <a:solidFill>
                  <a:prstClr val="black"/>
                </a:solidFill>
              </a:rPr>
              <a:t>Double </a:t>
            </a:r>
            <a:r>
              <a:rPr lang="fr-FR" sz="1400" dirty="0" err="1">
                <a:solidFill>
                  <a:prstClr val="black"/>
                </a:solidFill>
              </a:rPr>
              <a:t>Q-learning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r>
              <a:rPr lang="fr-FR" sz="1400" dirty="0" err="1">
                <a:solidFill>
                  <a:prstClr val="black"/>
                </a:solidFill>
              </a:rPr>
              <a:t>Deep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Q-learning</a:t>
            </a:r>
            <a:endParaRPr lang="fr-FR" sz="1400" dirty="0">
              <a:solidFill>
                <a:prstClr val="black"/>
              </a:solidFill>
            </a:endParaRP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endParaRPr lang="fr-FR" sz="1400" dirty="0">
              <a:solidFill>
                <a:prstClr val="black"/>
              </a:solidFill>
            </a:endParaRPr>
          </a:p>
          <a:p>
            <a:pPr marL="266700" lvl="3" indent="-266700">
              <a:lnSpc>
                <a:spcPct val="150000"/>
              </a:lnSpc>
              <a:buClr>
                <a:srgbClr val="A4D233"/>
              </a:buClr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prstClr val="black"/>
                </a:solidFill>
              </a:rPr>
              <a:t>A focus on </a:t>
            </a:r>
            <a:r>
              <a:rPr lang="fr-FR" dirty="0" err="1">
                <a:solidFill>
                  <a:prstClr val="black"/>
                </a:solidFill>
              </a:rPr>
              <a:t>Deep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Q-learning</a:t>
            </a:r>
            <a:r>
              <a:rPr lang="fr-FR" dirty="0">
                <a:solidFill>
                  <a:prstClr val="black"/>
                </a:solidFill>
              </a:rPr>
              <a:t> : the </a:t>
            </a:r>
            <a:r>
              <a:rPr lang="fr-FR" b="1" dirty="0" err="1">
                <a:solidFill>
                  <a:prstClr val="black"/>
                </a:solidFill>
              </a:rPr>
              <a:t>DeepMind</a:t>
            </a:r>
            <a:r>
              <a:rPr lang="fr-FR" b="1" dirty="0">
                <a:solidFill>
                  <a:prstClr val="black"/>
                </a:solidFill>
              </a:rPr>
              <a:t> system</a:t>
            </a: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r>
              <a:rPr lang="fr-FR" sz="1400" dirty="0" err="1">
                <a:solidFill>
                  <a:prstClr val="black"/>
                </a:solidFill>
              </a:rPr>
              <a:t>Implements</a:t>
            </a:r>
            <a:r>
              <a:rPr lang="fr-FR" sz="1400" dirty="0">
                <a:solidFill>
                  <a:prstClr val="black"/>
                </a:solidFill>
              </a:rPr>
              <a:t> a </a:t>
            </a:r>
            <a:r>
              <a:rPr lang="fr-FR" sz="1400" dirty="0" err="1">
                <a:solidFill>
                  <a:prstClr val="black"/>
                </a:solidFill>
              </a:rPr>
              <a:t>deep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Convolutional</a:t>
            </a:r>
            <a:r>
              <a:rPr lang="fr-FR" sz="1400" dirty="0">
                <a:solidFill>
                  <a:prstClr val="black"/>
                </a:solidFill>
              </a:rPr>
              <a:t> Neural Network</a:t>
            </a: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r>
              <a:rPr lang="fr-FR" sz="1400" dirty="0" err="1">
                <a:solidFill>
                  <a:prstClr val="black"/>
                </a:solidFill>
              </a:rPr>
              <a:t>Implements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experience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replay</a:t>
            </a:r>
            <a:endParaRPr lang="fr-FR" sz="1400" dirty="0">
              <a:solidFill>
                <a:prstClr val="black"/>
              </a:solidFill>
            </a:endParaRP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endParaRPr lang="fr-FR" sz="1400" dirty="0">
              <a:solidFill>
                <a:prstClr val="black"/>
              </a:solidFill>
            </a:endParaRPr>
          </a:p>
          <a:p>
            <a:pPr marL="266700" lvl="3" indent="-266700">
              <a:lnSpc>
                <a:spcPct val="150000"/>
              </a:lnSpc>
              <a:buClr>
                <a:srgbClr val="A4D233"/>
              </a:buClr>
              <a:buSzPct val="80000"/>
              <a:buFont typeface="Arial" panose="020B0604020202020204" pitchFamily="34" charset="0"/>
              <a:buChar char="►"/>
            </a:pPr>
            <a:r>
              <a:rPr lang="fr-FR" dirty="0" err="1">
                <a:solidFill>
                  <a:prstClr val="black"/>
                </a:solidFill>
              </a:rPr>
              <a:t>Why</a:t>
            </a:r>
            <a:r>
              <a:rPr lang="fr-FR" dirty="0">
                <a:solidFill>
                  <a:prstClr val="black"/>
                </a:solidFill>
              </a:rPr>
              <a:t> focus on </a:t>
            </a:r>
            <a:r>
              <a:rPr lang="fr-FR" dirty="0" err="1">
                <a:solidFill>
                  <a:prstClr val="black"/>
                </a:solidFill>
              </a:rPr>
              <a:t>this</a:t>
            </a:r>
            <a:r>
              <a:rPr lang="fr-FR" dirty="0">
                <a:solidFill>
                  <a:prstClr val="black"/>
                </a:solidFill>
              </a:rPr>
              <a:t> ?</a:t>
            </a: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r>
              <a:rPr lang="fr-FR" sz="1400" dirty="0" err="1">
                <a:solidFill>
                  <a:prstClr val="black"/>
                </a:solidFill>
              </a:rPr>
              <a:t>DeepMind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used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this</a:t>
            </a:r>
            <a:r>
              <a:rPr lang="fr-FR" sz="1400" dirty="0">
                <a:solidFill>
                  <a:prstClr val="black"/>
                </a:solidFill>
              </a:rPr>
              <a:t> system to </a:t>
            </a:r>
            <a:r>
              <a:rPr lang="fr-FR" sz="1400" dirty="0" err="1">
                <a:solidFill>
                  <a:prstClr val="black"/>
                </a:solidFill>
              </a:rPr>
              <a:t>play</a:t>
            </a:r>
            <a:r>
              <a:rPr lang="fr-FR" sz="1400" dirty="0">
                <a:solidFill>
                  <a:prstClr val="black"/>
                </a:solidFill>
              </a:rPr>
              <a:t> Atari </a:t>
            </a:r>
            <a:r>
              <a:rPr lang="fr-FR" sz="1400" dirty="0" err="1">
                <a:solidFill>
                  <a:prstClr val="black"/>
                </a:solidFill>
              </a:rPr>
              <a:t>games</a:t>
            </a:r>
            <a:r>
              <a:rPr lang="fr-FR" sz="1400" dirty="0">
                <a:solidFill>
                  <a:prstClr val="black"/>
                </a:solidFill>
              </a:rPr>
              <a:t> by </a:t>
            </a:r>
            <a:r>
              <a:rPr lang="fr-FR" sz="1400" dirty="0" err="1">
                <a:solidFill>
                  <a:prstClr val="black"/>
                </a:solidFill>
              </a:rPr>
              <a:t>only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computing</a:t>
            </a:r>
            <a:r>
              <a:rPr lang="fr-FR" sz="1400" dirty="0">
                <a:solidFill>
                  <a:prstClr val="black"/>
                </a:solidFill>
              </a:rPr>
              <a:t> the </a:t>
            </a:r>
            <a:r>
              <a:rPr lang="fr-FR" sz="1400" dirty="0" err="1">
                <a:solidFill>
                  <a:prstClr val="black"/>
                </a:solidFill>
              </a:rPr>
              <a:t>screen</a:t>
            </a:r>
            <a:r>
              <a:rPr lang="fr-FR" sz="1400" dirty="0">
                <a:solidFill>
                  <a:prstClr val="black"/>
                </a:solidFill>
              </a:rPr>
              <a:t> pixels and </a:t>
            </a:r>
            <a:r>
              <a:rPr lang="fr-FR" sz="1400" dirty="0" err="1">
                <a:solidFill>
                  <a:prstClr val="black"/>
                </a:solidFill>
              </a:rPr>
              <a:t>receiving</a:t>
            </a:r>
            <a:r>
              <a:rPr lang="fr-FR" sz="1400" dirty="0">
                <a:solidFill>
                  <a:prstClr val="black"/>
                </a:solidFill>
              </a:rPr>
              <a:t> a </a:t>
            </a:r>
            <a:r>
              <a:rPr lang="fr-FR" sz="1400" dirty="0" err="1">
                <a:solidFill>
                  <a:prstClr val="black"/>
                </a:solidFill>
              </a:rPr>
              <a:t>reward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when</a:t>
            </a:r>
            <a:r>
              <a:rPr lang="fr-FR" sz="1400" dirty="0">
                <a:solidFill>
                  <a:prstClr val="black"/>
                </a:solidFill>
              </a:rPr>
              <a:t> the score </a:t>
            </a:r>
            <a:r>
              <a:rPr lang="fr-FR" sz="1400" dirty="0" err="1">
                <a:solidFill>
                  <a:prstClr val="black"/>
                </a:solidFill>
              </a:rPr>
              <a:t>increased</a:t>
            </a:r>
            <a:r>
              <a:rPr lang="fr-FR" sz="1400" dirty="0">
                <a:solidFill>
                  <a:prstClr val="black"/>
                </a:solidFill>
              </a:rPr>
              <a:t>. The </a:t>
            </a:r>
            <a:r>
              <a:rPr lang="fr-FR" sz="1400" dirty="0" err="1">
                <a:solidFill>
                  <a:prstClr val="black"/>
                </a:solidFill>
              </a:rPr>
              <a:t>problem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seems</a:t>
            </a:r>
            <a:r>
              <a:rPr lang="fr-FR" sz="1400" dirty="0">
                <a:solidFill>
                  <a:prstClr val="black"/>
                </a:solidFill>
              </a:rPr>
              <a:t> close </a:t>
            </a:r>
            <a:r>
              <a:rPr lang="fr-FR" sz="1400" dirty="0" err="1">
                <a:solidFill>
                  <a:prstClr val="black"/>
                </a:solidFill>
              </a:rPr>
              <a:t>enough</a:t>
            </a:r>
            <a:r>
              <a:rPr lang="fr-FR" sz="1400" dirty="0">
                <a:solidFill>
                  <a:prstClr val="black"/>
                </a:solidFill>
              </a:rPr>
              <a:t> to ours (</a:t>
            </a:r>
            <a:r>
              <a:rPr lang="fr-FR" sz="1400" dirty="0" err="1">
                <a:solidFill>
                  <a:prstClr val="black"/>
                </a:solidFill>
              </a:rPr>
              <a:t>both</a:t>
            </a:r>
            <a:r>
              <a:rPr lang="fr-FR" sz="1400" dirty="0">
                <a:solidFill>
                  <a:prstClr val="black"/>
                </a:solidFill>
              </a:rPr>
              <a:t> a </a:t>
            </a:r>
            <a:r>
              <a:rPr lang="fr-FR" sz="1400" dirty="0" err="1">
                <a:solidFill>
                  <a:prstClr val="black"/>
                </a:solidFill>
              </a:rPr>
              <a:t>game</a:t>
            </a:r>
            <a:r>
              <a:rPr lang="fr-FR" sz="1400" dirty="0">
                <a:solidFill>
                  <a:prstClr val="black"/>
                </a:solidFill>
              </a:rPr>
              <a:t> and a </a:t>
            </a:r>
            <a:r>
              <a:rPr lang="fr-FR" sz="1400" dirty="0" err="1">
                <a:solidFill>
                  <a:prstClr val="black"/>
                </a:solidFill>
              </a:rPr>
              <a:t>similar</a:t>
            </a:r>
            <a:r>
              <a:rPr lang="fr-FR" sz="1400" dirty="0">
                <a:solidFill>
                  <a:prstClr val="black"/>
                </a:solidFill>
              </a:rPr>
              <a:t> data profile). </a:t>
            </a:r>
            <a:r>
              <a:rPr lang="fr-FR" sz="1400" dirty="0" err="1">
                <a:solidFill>
                  <a:prstClr val="black"/>
                </a:solidFill>
              </a:rPr>
              <a:t>Let’s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give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it</a:t>
            </a:r>
            <a:r>
              <a:rPr lang="fr-FR" sz="1400" dirty="0">
                <a:solidFill>
                  <a:prstClr val="black"/>
                </a:solidFill>
              </a:rPr>
              <a:t> a go !*</a:t>
            </a: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endParaRPr lang="fr-FR" sz="1400" dirty="0">
              <a:solidFill>
                <a:prstClr val="black"/>
              </a:solidFill>
            </a:endParaRPr>
          </a:p>
          <a:p>
            <a:pPr marL="266700" lvl="4">
              <a:lnSpc>
                <a:spcPct val="150000"/>
              </a:lnSpc>
              <a:buClr>
                <a:srgbClr val="A4D233"/>
              </a:buClr>
              <a:buSzPct val="100000"/>
            </a:pPr>
            <a:r>
              <a:rPr lang="fr-FR" sz="900" i="1" dirty="0">
                <a:solidFill>
                  <a:prstClr val="black"/>
                </a:solidFill>
              </a:rPr>
              <a:t>* On an </a:t>
            </a:r>
            <a:r>
              <a:rPr lang="fr-FR" sz="900" i="1" dirty="0" err="1">
                <a:solidFill>
                  <a:prstClr val="black"/>
                </a:solidFill>
              </a:rPr>
              <a:t>unrelated</a:t>
            </a:r>
            <a:r>
              <a:rPr lang="fr-FR" sz="900" i="1" dirty="0">
                <a:solidFill>
                  <a:prstClr val="black"/>
                </a:solidFill>
              </a:rPr>
              <a:t> note, </a:t>
            </a:r>
            <a:r>
              <a:rPr lang="fr-FR" sz="900" i="1" dirty="0" err="1">
                <a:solidFill>
                  <a:prstClr val="black"/>
                </a:solidFill>
              </a:rPr>
              <a:t>it</a:t>
            </a:r>
            <a:r>
              <a:rPr lang="fr-FR" sz="900" i="1" dirty="0">
                <a:solidFill>
                  <a:prstClr val="black"/>
                </a:solidFill>
              </a:rPr>
              <a:t> </a:t>
            </a:r>
            <a:r>
              <a:rPr lang="fr-FR" sz="900" i="1" dirty="0" err="1">
                <a:solidFill>
                  <a:prstClr val="black"/>
                </a:solidFill>
              </a:rPr>
              <a:t>would</a:t>
            </a:r>
            <a:r>
              <a:rPr lang="fr-FR" sz="900" i="1" dirty="0">
                <a:solidFill>
                  <a:prstClr val="black"/>
                </a:solidFill>
              </a:rPr>
              <a:t> </a:t>
            </a:r>
            <a:r>
              <a:rPr lang="fr-FR" sz="900" i="1" dirty="0" err="1">
                <a:solidFill>
                  <a:prstClr val="black"/>
                </a:solidFill>
              </a:rPr>
              <a:t>also</a:t>
            </a:r>
            <a:r>
              <a:rPr lang="fr-FR" sz="900" i="1" dirty="0">
                <a:solidFill>
                  <a:prstClr val="black"/>
                </a:solidFill>
              </a:rPr>
              <a:t> </a:t>
            </a:r>
            <a:r>
              <a:rPr lang="fr-FR" sz="900" i="1" dirty="0" err="1">
                <a:solidFill>
                  <a:prstClr val="black"/>
                </a:solidFill>
              </a:rPr>
              <a:t>represent</a:t>
            </a:r>
            <a:r>
              <a:rPr lang="fr-FR" sz="900" i="1" dirty="0">
                <a:solidFill>
                  <a:prstClr val="black"/>
                </a:solidFill>
              </a:rPr>
              <a:t> a </a:t>
            </a:r>
            <a:r>
              <a:rPr lang="fr-FR" sz="900" i="1" dirty="0" err="1">
                <a:solidFill>
                  <a:prstClr val="black"/>
                </a:solidFill>
              </a:rPr>
              <a:t>great</a:t>
            </a:r>
            <a:r>
              <a:rPr lang="fr-FR" sz="900" i="1" dirty="0">
                <a:solidFill>
                  <a:prstClr val="black"/>
                </a:solidFill>
              </a:rPr>
              <a:t> </a:t>
            </a:r>
            <a:r>
              <a:rPr lang="fr-FR" sz="900" i="1" dirty="0" err="1">
                <a:solidFill>
                  <a:prstClr val="black"/>
                </a:solidFill>
              </a:rPr>
              <a:t>learning</a:t>
            </a:r>
            <a:r>
              <a:rPr lang="fr-FR" sz="900" i="1" dirty="0">
                <a:solidFill>
                  <a:prstClr val="black"/>
                </a:solidFill>
              </a:rPr>
              <a:t> </a:t>
            </a:r>
            <a:r>
              <a:rPr lang="fr-FR" sz="900" i="1" dirty="0" err="1">
                <a:solidFill>
                  <a:prstClr val="black"/>
                </a:solidFill>
              </a:rPr>
              <a:t>opportunity</a:t>
            </a:r>
            <a:r>
              <a:rPr lang="fr-FR" sz="900" i="1" dirty="0">
                <a:solidFill>
                  <a:prstClr val="black"/>
                </a:solidFill>
              </a:rPr>
              <a:t> to </a:t>
            </a:r>
            <a:r>
              <a:rPr lang="fr-FR" sz="900" i="1" dirty="0" err="1">
                <a:solidFill>
                  <a:prstClr val="black"/>
                </a:solidFill>
              </a:rPr>
              <a:t>implement</a:t>
            </a:r>
            <a:r>
              <a:rPr lang="fr-FR" sz="900" i="1" dirty="0">
                <a:solidFill>
                  <a:prstClr val="black"/>
                </a:solidFill>
              </a:rPr>
              <a:t> </a:t>
            </a:r>
            <a:r>
              <a:rPr lang="fr-FR" sz="900" i="1" dirty="0" err="1">
                <a:solidFill>
                  <a:prstClr val="black"/>
                </a:solidFill>
              </a:rPr>
              <a:t>my</a:t>
            </a:r>
            <a:r>
              <a:rPr lang="fr-FR" sz="900" i="1" dirty="0">
                <a:solidFill>
                  <a:prstClr val="black"/>
                </a:solidFill>
              </a:rPr>
              <a:t> first CNN </a:t>
            </a:r>
            <a:r>
              <a:rPr lang="fr-FR" sz="900" i="1" dirty="0" err="1">
                <a:solidFill>
                  <a:prstClr val="black"/>
                </a:solidFill>
              </a:rPr>
              <a:t>while</a:t>
            </a:r>
            <a:r>
              <a:rPr lang="fr-FR" sz="900" i="1" dirty="0">
                <a:solidFill>
                  <a:prstClr val="black"/>
                </a:solidFill>
              </a:rPr>
              <a:t> building up on </a:t>
            </a:r>
            <a:r>
              <a:rPr lang="fr-FR" sz="900" i="1" dirty="0" err="1">
                <a:solidFill>
                  <a:prstClr val="black"/>
                </a:solidFill>
              </a:rPr>
              <a:t>Reinforcement</a:t>
            </a:r>
            <a:r>
              <a:rPr lang="fr-FR" sz="900" i="1" dirty="0">
                <a:solidFill>
                  <a:prstClr val="black"/>
                </a:solidFill>
              </a:rPr>
              <a:t> Learning. </a:t>
            </a:r>
            <a:r>
              <a:rPr lang="fr-FR" sz="900" i="1" dirty="0" err="1">
                <a:solidFill>
                  <a:prstClr val="black"/>
                </a:solidFill>
              </a:rPr>
              <a:t>However</a:t>
            </a:r>
            <a:r>
              <a:rPr lang="fr-FR" sz="900" i="1" dirty="0">
                <a:solidFill>
                  <a:prstClr val="black"/>
                </a:solidFill>
              </a:rPr>
              <a:t>, as </a:t>
            </a:r>
            <a:r>
              <a:rPr lang="fr-FR" sz="900" i="1" dirty="0" err="1">
                <a:solidFill>
                  <a:prstClr val="black"/>
                </a:solidFill>
              </a:rPr>
              <a:t>this</a:t>
            </a:r>
            <a:r>
              <a:rPr lang="fr-FR" sz="900" i="1" dirty="0">
                <a:solidFill>
                  <a:prstClr val="black"/>
                </a:solidFill>
              </a:rPr>
              <a:t> </a:t>
            </a:r>
            <a:r>
              <a:rPr lang="fr-FR" sz="900" i="1" dirty="0" err="1">
                <a:solidFill>
                  <a:prstClr val="black"/>
                </a:solidFill>
              </a:rPr>
              <a:t>does</a:t>
            </a:r>
            <a:r>
              <a:rPr lang="fr-FR" sz="900" i="1" dirty="0">
                <a:solidFill>
                  <a:prstClr val="black"/>
                </a:solidFill>
              </a:rPr>
              <a:t> not </a:t>
            </a:r>
            <a:r>
              <a:rPr lang="fr-FR" sz="900" i="1" dirty="0" err="1">
                <a:solidFill>
                  <a:prstClr val="black"/>
                </a:solidFill>
              </a:rPr>
              <a:t>constitute</a:t>
            </a:r>
            <a:r>
              <a:rPr lang="fr-FR" sz="900" i="1" dirty="0">
                <a:solidFill>
                  <a:prstClr val="black"/>
                </a:solidFill>
              </a:rPr>
              <a:t> a </a:t>
            </a:r>
            <a:r>
              <a:rPr lang="fr-FR" sz="900" i="1" dirty="0" err="1">
                <a:solidFill>
                  <a:prstClr val="black"/>
                </a:solidFill>
              </a:rPr>
              <a:t>scientific</a:t>
            </a:r>
            <a:r>
              <a:rPr lang="fr-FR" sz="900" i="1" dirty="0">
                <a:solidFill>
                  <a:prstClr val="black"/>
                </a:solidFill>
              </a:rPr>
              <a:t> </a:t>
            </a:r>
            <a:r>
              <a:rPr lang="fr-FR" sz="900" i="1" dirty="0" err="1">
                <a:solidFill>
                  <a:prstClr val="black"/>
                </a:solidFill>
              </a:rPr>
              <a:t>reason</a:t>
            </a:r>
            <a:r>
              <a:rPr lang="fr-FR" sz="900" i="1" dirty="0">
                <a:solidFill>
                  <a:prstClr val="black"/>
                </a:solidFill>
              </a:rPr>
              <a:t> to </a:t>
            </a:r>
            <a:r>
              <a:rPr lang="fr-FR" sz="900" i="1" dirty="0" err="1">
                <a:solidFill>
                  <a:prstClr val="black"/>
                </a:solidFill>
              </a:rPr>
              <a:t>pick</a:t>
            </a:r>
            <a:r>
              <a:rPr lang="fr-FR" sz="900" i="1" dirty="0">
                <a:solidFill>
                  <a:prstClr val="black"/>
                </a:solidFill>
              </a:rPr>
              <a:t> a </a:t>
            </a:r>
            <a:r>
              <a:rPr lang="fr-FR" sz="900" i="1" dirty="0" err="1">
                <a:solidFill>
                  <a:prstClr val="black"/>
                </a:solidFill>
              </a:rPr>
              <a:t>strategy</a:t>
            </a:r>
            <a:r>
              <a:rPr lang="fr-FR" sz="900" i="1" dirty="0">
                <a:solidFill>
                  <a:prstClr val="black"/>
                </a:solidFill>
              </a:rPr>
              <a:t>,  </a:t>
            </a:r>
            <a:r>
              <a:rPr lang="fr-FR" sz="900" i="1" dirty="0" err="1">
                <a:solidFill>
                  <a:prstClr val="black"/>
                </a:solidFill>
              </a:rPr>
              <a:t>it</a:t>
            </a:r>
            <a:r>
              <a:rPr lang="fr-FR" sz="900" i="1" dirty="0">
                <a:solidFill>
                  <a:prstClr val="black"/>
                </a:solidFill>
              </a:rPr>
              <a:t> </a:t>
            </a:r>
            <a:r>
              <a:rPr lang="fr-FR" sz="900" i="1" dirty="0" err="1">
                <a:solidFill>
                  <a:prstClr val="black"/>
                </a:solidFill>
              </a:rPr>
              <a:t>did</a:t>
            </a:r>
            <a:r>
              <a:rPr lang="fr-FR" sz="900" i="1" dirty="0">
                <a:solidFill>
                  <a:prstClr val="black"/>
                </a:solidFill>
              </a:rPr>
              <a:t> not </a:t>
            </a:r>
            <a:r>
              <a:rPr lang="fr-FR" sz="900" i="1" dirty="0" err="1">
                <a:solidFill>
                  <a:prstClr val="black"/>
                </a:solidFill>
              </a:rPr>
              <a:t>play</a:t>
            </a:r>
            <a:r>
              <a:rPr lang="fr-FR" sz="900" i="1" dirty="0">
                <a:solidFill>
                  <a:prstClr val="black"/>
                </a:solidFill>
              </a:rPr>
              <a:t> </a:t>
            </a:r>
            <a:r>
              <a:rPr lang="fr-FR" sz="900" i="1" dirty="0" err="1">
                <a:solidFill>
                  <a:prstClr val="black"/>
                </a:solidFill>
              </a:rPr>
              <a:t>any</a:t>
            </a:r>
            <a:r>
              <a:rPr lang="fr-FR" sz="900" i="1" dirty="0">
                <a:solidFill>
                  <a:prstClr val="black"/>
                </a:solidFill>
              </a:rPr>
              <a:t> part in </a:t>
            </a:r>
            <a:r>
              <a:rPr lang="fr-FR" sz="900" i="1" dirty="0" err="1">
                <a:solidFill>
                  <a:prstClr val="black"/>
                </a:solidFill>
              </a:rPr>
              <a:t>my</a:t>
            </a:r>
            <a:r>
              <a:rPr lang="fr-FR" sz="900" i="1" dirty="0">
                <a:solidFill>
                  <a:prstClr val="black"/>
                </a:solidFill>
              </a:rPr>
              <a:t> </a:t>
            </a:r>
            <a:r>
              <a:rPr lang="fr-FR" sz="900" i="1" dirty="0" err="1">
                <a:solidFill>
                  <a:prstClr val="black"/>
                </a:solidFill>
              </a:rPr>
              <a:t>decision</a:t>
            </a:r>
            <a:r>
              <a:rPr lang="fr-FR" sz="900" i="1" dirty="0">
                <a:solidFill>
                  <a:prstClr val="black"/>
                </a:solidFill>
              </a:rPr>
              <a:t> ;) </a:t>
            </a:r>
            <a:endParaRPr lang="fr-FR" dirty="0">
              <a:solidFill>
                <a:prstClr val="black"/>
              </a:solidFill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617400" y="0"/>
            <a:ext cx="7014240" cy="51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fr-FR" sz="2200" b="1" strike="noStrike" cap="all" spc="-1" dirty="0" err="1">
                <a:solidFill>
                  <a:srgbClr val="000000"/>
                </a:solidFill>
                <a:latin typeface="Arial"/>
              </a:rPr>
              <a:t>Technical</a:t>
            </a:r>
            <a:r>
              <a:rPr lang="fr-FR" sz="2200" b="1" strike="noStrike" cap="all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200" b="1" strike="noStrike" cap="all" spc="-1" dirty="0" err="1">
                <a:solidFill>
                  <a:srgbClr val="000000"/>
                </a:solidFill>
                <a:latin typeface="Arial"/>
              </a:rPr>
              <a:t>Approach</a:t>
            </a:r>
            <a:endParaRPr lang="fr-FR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5220000" y="6060960"/>
            <a:ext cx="2375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F456948-A2A3-48D9-AE9C-31FF15A8B10F}" type="datetime1">
              <a:rPr lang="en-GB" sz="800" b="0" strike="noStrike" spc="-1">
                <a:solidFill>
                  <a:srgbClr val="878787"/>
                </a:solidFill>
                <a:latin typeface="Arial"/>
              </a:rPr>
              <a:t>27/05/2020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2555640" y="6060960"/>
            <a:ext cx="2375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GB" sz="800" b="0" strike="noStrike" cap="all" spc="-1">
                <a:solidFill>
                  <a:srgbClr val="878787"/>
                </a:solidFill>
                <a:latin typeface="Arial"/>
              </a:rPr>
              <a:t>ReadReader - Projet IDL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482" name="TextShape 4"/>
          <p:cNvSpPr txBox="1"/>
          <p:nvPr/>
        </p:nvSpPr>
        <p:spPr>
          <a:xfrm>
            <a:off x="7864200" y="260640"/>
            <a:ext cx="652680" cy="40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D919F4F9-48A4-48D8-8577-CF4700306D6C}" type="slidenum">
              <a:rPr lang="en-GB" sz="2350" b="0" strike="noStrike" cap="all" spc="-1">
                <a:solidFill>
                  <a:srgbClr val="A4D233"/>
                </a:solidFill>
                <a:latin typeface="Arial"/>
              </a:rPr>
              <a:t>5</a:t>
            </a:fld>
            <a:endParaRPr lang="en-GB" sz="2350" b="0" strike="noStrike" spc="-1">
              <a:latin typeface="Times New Roman"/>
            </a:endParaRPr>
          </a:p>
        </p:txBody>
      </p:sp>
      <p:sp>
        <p:nvSpPr>
          <p:cNvPr id="483" name="TextShape 5"/>
          <p:cNvSpPr txBox="1"/>
          <p:nvPr/>
        </p:nvSpPr>
        <p:spPr>
          <a:xfrm>
            <a:off x="619200" y="540720"/>
            <a:ext cx="701964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fr-FR" sz="1600" dirty="0" err="1"/>
              <a:t>Why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challenge </a:t>
            </a:r>
            <a:r>
              <a:rPr lang="fr-FR" sz="1600" dirty="0" err="1"/>
              <a:t>will</a:t>
            </a:r>
            <a:r>
              <a:rPr lang="fr-FR" sz="1600" dirty="0"/>
              <a:t> not </a:t>
            </a:r>
            <a:r>
              <a:rPr lang="fr-FR" sz="1600" dirty="0" err="1"/>
              <a:t>be</a:t>
            </a:r>
            <a:r>
              <a:rPr lang="fr-FR" sz="1600" dirty="0"/>
              <a:t> a strict application of the </a:t>
            </a:r>
            <a:r>
              <a:rPr lang="fr-FR" sz="1600" dirty="0" err="1"/>
              <a:t>DeepMind</a:t>
            </a:r>
            <a:r>
              <a:rPr lang="fr-FR" sz="1600" dirty="0"/>
              <a:t> System ? 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878787"/>
              </a:solidFill>
              <a:latin typeface="Arial"/>
            </a:endParaRPr>
          </a:p>
        </p:txBody>
      </p:sp>
      <p:sp>
        <p:nvSpPr>
          <p:cNvPr id="484" name="TextShape 6"/>
          <p:cNvSpPr txBox="1"/>
          <p:nvPr/>
        </p:nvSpPr>
        <p:spPr>
          <a:xfrm>
            <a:off x="617400" y="1124640"/>
            <a:ext cx="7899120" cy="487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66700" lvl="3" indent="-266700">
              <a:lnSpc>
                <a:spcPct val="150000"/>
              </a:lnSpc>
              <a:buClr>
                <a:srgbClr val="A4D233"/>
              </a:buClr>
              <a:buSzPct val="80000"/>
              <a:buFont typeface="Arial" panose="020B0604020202020204" pitchFamily="34" charset="0"/>
              <a:buChar char="►"/>
            </a:pPr>
            <a:r>
              <a:rPr lang="fr-FR" dirty="0" err="1">
                <a:solidFill>
                  <a:prstClr val="black"/>
                </a:solidFill>
              </a:rPr>
              <a:t>Difference</a:t>
            </a:r>
            <a:r>
              <a:rPr lang="fr-FR" dirty="0">
                <a:solidFill>
                  <a:prstClr val="black"/>
                </a:solidFill>
              </a:rPr>
              <a:t> in </a:t>
            </a:r>
            <a:r>
              <a:rPr lang="fr-FR" dirty="0" err="1">
                <a:solidFill>
                  <a:prstClr val="black"/>
                </a:solidFill>
              </a:rPr>
              <a:t>problem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definition</a:t>
            </a:r>
            <a:endParaRPr lang="fr-FR" dirty="0">
              <a:solidFill>
                <a:prstClr val="black"/>
              </a:solidFill>
            </a:endParaRP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r>
              <a:rPr lang="fr-FR" sz="1400" dirty="0">
                <a:solidFill>
                  <a:prstClr val="black"/>
                </a:solidFill>
              </a:rPr>
              <a:t>The </a:t>
            </a:r>
            <a:r>
              <a:rPr lang="fr-FR" sz="1400" dirty="0" err="1">
                <a:solidFill>
                  <a:prstClr val="black"/>
                </a:solidFill>
              </a:rPr>
              <a:t>DeepMind</a:t>
            </a:r>
            <a:r>
              <a:rPr lang="fr-FR" sz="1400" dirty="0">
                <a:solidFill>
                  <a:prstClr val="black"/>
                </a:solidFill>
              </a:rPr>
              <a:t> System </a:t>
            </a:r>
            <a:r>
              <a:rPr lang="fr-FR" sz="1400" dirty="0" err="1">
                <a:solidFill>
                  <a:prstClr val="black"/>
                </a:solidFill>
              </a:rPr>
              <a:t>trained</a:t>
            </a:r>
            <a:r>
              <a:rPr lang="fr-FR" sz="1400" dirty="0">
                <a:solidFill>
                  <a:prstClr val="black"/>
                </a:solidFill>
              </a:rPr>
              <a:t> an AI </a:t>
            </a:r>
            <a:r>
              <a:rPr lang="fr-FR" sz="1400" dirty="0" err="1">
                <a:solidFill>
                  <a:prstClr val="black"/>
                </a:solidFill>
              </a:rPr>
              <a:t>that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can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play</a:t>
            </a:r>
            <a:r>
              <a:rPr lang="fr-FR" sz="1400" dirty="0">
                <a:solidFill>
                  <a:prstClr val="black"/>
                </a:solidFill>
              </a:rPr>
              <a:t> up to 7 </a:t>
            </a:r>
            <a:r>
              <a:rPr lang="fr-FR" sz="1400" dirty="0" err="1">
                <a:solidFill>
                  <a:prstClr val="black"/>
                </a:solidFill>
              </a:rPr>
              <a:t>different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games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whithout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even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knowing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their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rules</a:t>
            </a:r>
            <a:r>
              <a:rPr lang="fr-FR" sz="1400" dirty="0">
                <a:solidFill>
                  <a:prstClr val="black"/>
                </a:solidFill>
              </a:rPr>
              <a:t>. </a:t>
            </a: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r>
              <a:rPr lang="fr-FR" sz="1400" dirty="0" err="1">
                <a:solidFill>
                  <a:prstClr val="black"/>
                </a:solidFill>
              </a:rPr>
              <a:t>Here</a:t>
            </a:r>
            <a:r>
              <a:rPr lang="fr-FR" sz="1400" dirty="0">
                <a:solidFill>
                  <a:prstClr val="black"/>
                </a:solidFill>
              </a:rPr>
              <a:t> the </a:t>
            </a:r>
            <a:r>
              <a:rPr lang="fr-FR" sz="1400" dirty="0" err="1">
                <a:solidFill>
                  <a:prstClr val="black"/>
                </a:solidFill>
              </a:rPr>
              <a:t>problem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is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here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considerably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simpler</a:t>
            </a:r>
            <a:r>
              <a:rPr lang="fr-FR" sz="1400" dirty="0">
                <a:solidFill>
                  <a:prstClr val="black"/>
                </a:solidFill>
              </a:rPr>
              <a:t> : </a:t>
            </a:r>
            <a:r>
              <a:rPr lang="fr-FR" sz="1400" dirty="0" err="1">
                <a:solidFill>
                  <a:prstClr val="black"/>
                </a:solidFill>
              </a:rPr>
              <a:t>we</a:t>
            </a:r>
            <a:r>
              <a:rPr lang="fr-FR" sz="1400" dirty="0">
                <a:solidFill>
                  <a:prstClr val="black"/>
                </a:solidFill>
              </a:rPr>
              <a:t> know the </a:t>
            </a:r>
            <a:r>
              <a:rPr lang="fr-FR" sz="1400" dirty="0" err="1">
                <a:solidFill>
                  <a:prstClr val="black"/>
                </a:solidFill>
              </a:rPr>
              <a:t>game</a:t>
            </a:r>
            <a:r>
              <a:rPr lang="fr-FR" sz="1400" dirty="0">
                <a:solidFill>
                  <a:prstClr val="black"/>
                </a:solidFill>
              </a:rPr>
              <a:t> and the </a:t>
            </a:r>
            <a:r>
              <a:rPr lang="fr-FR" sz="1400" dirty="0" err="1">
                <a:solidFill>
                  <a:prstClr val="black"/>
                </a:solidFill>
              </a:rPr>
              <a:t>opponent’s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strategy</a:t>
            </a:r>
            <a:r>
              <a:rPr lang="fr-FR" sz="1400" dirty="0">
                <a:solidFill>
                  <a:prstClr val="black"/>
                </a:solidFill>
              </a:rPr>
              <a:t>.</a:t>
            </a: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endParaRPr lang="fr-FR" sz="1400" dirty="0">
              <a:solidFill>
                <a:prstClr val="black"/>
              </a:solidFill>
            </a:endParaRPr>
          </a:p>
          <a:p>
            <a:pPr marL="266700" lvl="3" indent="-266700">
              <a:lnSpc>
                <a:spcPct val="150000"/>
              </a:lnSpc>
              <a:buClr>
                <a:srgbClr val="A4D233"/>
              </a:buClr>
              <a:buSzPct val="80000"/>
              <a:buFont typeface="Arial" panose="020B0604020202020204" pitchFamily="34" charset="0"/>
              <a:buChar char="►"/>
            </a:pPr>
            <a:r>
              <a:rPr lang="fr-FR" dirty="0" err="1">
                <a:solidFill>
                  <a:prstClr val="black"/>
                </a:solidFill>
              </a:rPr>
              <a:t>Difference</a:t>
            </a:r>
            <a:r>
              <a:rPr lang="fr-FR" dirty="0">
                <a:solidFill>
                  <a:prstClr val="black"/>
                </a:solidFill>
              </a:rPr>
              <a:t> in </a:t>
            </a:r>
            <a:r>
              <a:rPr lang="fr-FR" dirty="0" err="1">
                <a:solidFill>
                  <a:prstClr val="black"/>
                </a:solidFill>
              </a:rPr>
              <a:t>dataset</a:t>
            </a:r>
            <a:r>
              <a:rPr lang="fr-FR" dirty="0">
                <a:solidFill>
                  <a:prstClr val="black"/>
                </a:solidFill>
              </a:rPr>
              <a:t> input</a:t>
            </a:r>
            <a:endParaRPr lang="fr-FR" b="1" dirty="0">
              <a:solidFill>
                <a:prstClr val="black"/>
              </a:solidFill>
            </a:endParaRP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r>
              <a:rPr lang="fr-FR" sz="1400" dirty="0">
                <a:solidFill>
                  <a:prstClr val="black"/>
                </a:solidFill>
              </a:rPr>
              <a:t>Pixels in a </a:t>
            </a:r>
            <a:r>
              <a:rPr lang="fr-FR" sz="1400" dirty="0" err="1">
                <a:solidFill>
                  <a:prstClr val="black"/>
                </a:solidFill>
              </a:rPr>
              <a:t>screen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represent</a:t>
            </a:r>
            <a:r>
              <a:rPr lang="fr-FR" sz="1400" dirty="0">
                <a:solidFill>
                  <a:prstClr val="black"/>
                </a:solidFill>
              </a:rPr>
              <a:t> a more </a:t>
            </a:r>
            <a:r>
              <a:rPr lang="fr-FR" sz="1400" dirty="0" err="1">
                <a:solidFill>
                  <a:prstClr val="black"/>
                </a:solidFill>
              </a:rPr>
              <a:t>complex</a:t>
            </a:r>
            <a:r>
              <a:rPr lang="fr-FR" sz="1400" dirty="0">
                <a:solidFill>
                  <a:prstClr val="black"/>
                </a:solidFill>
              </a:rPr>
              <a:t> and </a:t>
            </a:r>
            <a:r>
              <a:rPr lang="fr-FR" sz="1400" dirty="0" err="1">
                <a:solidFill>
                  <a:prstClr val="black"/>
                </a:solidFill>
              </a:rPr>
              <a:t>extended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dataset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than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our</a:t>
            </a:r>
            <a:r>
              <a:rPr lang="fr-FR" sz="1400" dirty="0">
                <a:solidFill>
                  <a:prstClr val="black"/>
                </a:solidFill>
              </a:rPr>
              <a:t> 15x21 maze.</a:t>
            </a: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r>
              <a:rPr lang="fr-FR" sz="1400" dirty="0" err="1">
                <a:solidFill>
                  <a:prstClr val="black"/>
                </a:solidFill>
              </a:rPr>
              <a:t>We</a:t>
            </a:r>
            <a:r>
              <a:rPr lang="fr-FR" sz="1400" dirty="0">
                <a:solidFill>
                  <a:prstClr val="black"/>
                </a:solidFill>
              </a:rPr>
              <a:t> know </a:t>
            </a:r>
            <a:r>
              <a:rPr lang="fr-FR" sz="1400" dirty="0" err="1">
                <a:solidFill>
                  <a:prstClr val="black"/>
                </a:solidFill>
              </a:rPr>
              <a:t>where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our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player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is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located</a:t>
            </a:r>
            <a:r>
              <a:rPr lang="fr-FR" sz="1400" dirty="0">
                <a:solidFill>
                  <a:prstClr val="black"/>
                </a:solidFill>
              </a:rPr>
              <a:t>, </a:t>
            </a:r>
            <a:r>
              <a:rPr lang="fr-FR" sz="1400" dirty="0" err="1">
                <a:solidFill>
                  <a:prstClr val="black"/>
                </a:solidFill>
              </a:rPr>
              <a:t>which</a:t>
            </a:r>
            <a:r>
              <a:rPr lang="fr-FR" sz="1400" dirty="0">
                <a:solidFill>
                  <a:prstClr val="black"/>
                </a:solidFill>
              </a:rPr>
              <a:t> simplifies the </a:t>
            </a:r>
            <a:r>
              <a:rPr lang="fr-FR" sz="1400" dirty="0" err="1">
                <a:solidFill>
                  <a:prstClr val="black"/>
                </a:solidFill>
              </a:rPr>
              <a:t>problem</a:t>
            </a:r>
            <a:r>
              <a:rPr lang="fr-FR" sz="1400" dirty="0">
                <a:solidFill>
                  <a:prstClr val="black"/>
                </a:solidFill>
              </a:rPr>
              <a:t>.</a:t>
            </a: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endParaRPr lang="fr-FR" sz="1400" dirty="0">
              <a:solidFill>
                <a:prstClr val="black"/>
              </a:solidFill>
            </a:endParaRPr>
          </a:p>
          <a:p>
            <a:pPr marL="266700" lvl="3" indent="-266700">
              <a:lnSpc>
                <a:spcPct val="150000"/>
              </a:lnSpc>
              <a:buClr>
                <a:srgbClr val="A4D233"/>
              </a:buClr>
              <a:buSzPct val="80000"/>
              <a:buFont typeface="Arial" panose="020B0604020202020204" pitchFamily="34" charset="0"/>
              <a:buChar char="►"/>
            </a:pPr>
            <a:r>
              <a:rPr lang="fr-FR" dirty="0" err="1">
                <a:solidFill>
                  <a:prstClr val="black"/>
                </a:solidFill>
              </a:rPr>
              <a:t>Difference</a:t>
            </a:r>
            <a:r>
              <a:rPr lang="fr-FR" dirty="0">
                <a:solidFill>
                  <a:prstClr val="black"/>
                </a:solidFill>
              </a:rPr>
              <a:t> in </a:t>
            </a:r>
            <a:r>
              <a:rPr lang="fr-FR" dirty="0" err="1">
                <a:solidFill>
                  <a:prstClr val="black"/>
                </a:solidFill>
              </a:rPr>
              <a:t>implementation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means</a:t>
            </a:r>
            <a:endParaRPr lang="fr-FR" dirty="0">
              <a:solidFill>
                <a:prstClr val="black"/>
              </a:solidFill>
            </a:endParaRPr>
          </a:p>
          <a:p>
            <a:pPr marL="447675" lvl="4" indent="-180975">
              <a:lnSpc>
                <a:spcPct val="150000"/>
              </a:lnSpc>
              <a:buClr>
                <a:srgbClr val="A4D233"/>
              </a:buClr>
              <a:buSzPct val="100000"/>
              <a:buFont typeface="Arial" panose="020B0604020202020204" pitchFamily="34" charset="0"/>
              <a:buChar char="-"/>
            </a:pPr>
            <a:r>
              <a:rPr lang="fr-FR" sz="1400" dirty="0" err="1">
                <a:solidFill>
                  <a:prstClr val="black"/>
                </a:solidFill>
              </a:rPr>
              <a:t>Obviously</a:t>
            </a:r>
            <a:r>
              <a:rPr lang="fr-FR" sz="1400" dirty="0">
                <a:solidFill>
                  <a:prstClr val="black"/>
                </a:solidFill>
              </a:rPr>
              <a:t>, </a:t>
            </a:r>
            <a:r>
              <a:rPr lang="fr-FR" sz="1400" dirty="0" err="1">
                <a:solidFill>
                  <a:prstClr val="black"/>
                </a:solidFill>
              </a:rPr>
              <a:t>given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my</a:t>
            </a:r>
            <a:r>
              <a:rPr lang="fr-FR" sz="1400" dirty="0">
                <a:solidFill>
                  <a:prstClr val="black"/>
                </a:solidFill>
              </a:rPr>
              <a:t> computation </a:t>
            </a:r>
            <a:r>
              <a:rPr lang="fr-FR" sz="1400" dirty="0" err="1">
                <a:solidFill>
                  <a:prstClr val="black"/>
                </a:solidFill>
              </a:rPr>
              <a:t>limits</a:t>
            </a:r>
            <a:r>
              <a:rPr lang="fr-FR" sz="1400" dirty="0">
                <a:solidFill>
                  <a:prstClr val="black"/>
                </a:solidFill>
              </a:rPr>
              <a:t>, the time </a:t>
            </a:r>
            <a:r>
              <a:rPr lang="fr-FR" sz="1400" dirty="0" err="1">
                <a:solidFill>
                  <a:prstClr val="black"/>
                </a:solidFill>
              </a:rPr>
              <a:t>allowed</a:t>
            </a:r>
            <a:r>
              <a:rPr lang="fr-FR" sz="1400" dirty="0">
                <a:solidFill>
                  <a:prstClr val="black"/>
                </a:solidFill>
              </a:rPr>
              <a:t> and the </a:t>
            </a:r>
            <a:r>
              <a:rPr lang="fr-FR" sz="1400" dirty="0" err="1">
                <a:solidFill>
                  <a:prstClr val="black"/>
                </a:solidFill>
              </a:rPr>
              <a:t>fact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that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this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is</a:t>
            </a:r>
            <a:r>
              <a:rPr lang="fr-FR" sz="1400" dirty="0">
                <a:solidFill>
                  <a:prstClr val="black"/>
                </a:solidFill>
              </a:rPr>
              <a:t> an introduction course, </a:t>
            </a:r>
            <a:r>
              <a:rPr lang="fr-FR" sz="1400" dirty="0" err="1">
                <a:solidFill>
                  <a:prstClr val="black"/>
                </a:solidFill>
              </a:rPr>
              <a:t>my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take</a:t>
            </a:r>
            <a:r>
              <a:rPr lang="fr-FR" sz="1400" dirty="0">
                <a:solidFill>
                  <a:prstClr val="black"/>
                </a:solidFill>
              </a:rPr>
              <a:t> on </a:t>
            </a:r>
            <a:r>
              <a:rPr lang="fr-FR" sz="1400" dirty="0" err="1">
                <a:solidFill>
                  <a:prstClr val="black"/>
                </a:solidFill>
              </a:rPr>
              <a:t>this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strategy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cannot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even</a:t>
            </a:r>
            <a:r>
              <a:rPr lang="fr-FR" sz="1400" dirty="0">
                <a:solidFill>
                  <a:prstClr val="black"/>
                </a:solidFill>
              </a:rPr>
              <a:t> come close to the </a:t>
            </a:r>
            <a:r>
              <a:rPr lang="fr-FR" sz="1400" dirty="0" err="1">
                <a:solidFill>
                  <a:prstClr val="black"/>
                </a:solidFill>
              </a:rPr>
              <a:t>actual</a:t>
            </a:r>
            <a:r>
              <a:rPr lang="fr-FR" sz="1400" dirty="0">
                <a:solidFill>
                  <a:prstClr val="black"/>
                </a:solidFill>
              </a:rPr>
              <a:t> </a:t>
            </a:r>
            <a:r>
              <a:rPr lang="fr-FR" sz="1400" dirty="0" err="1">
                <a:solidFill>
                  <a:prstClr val="black"/>
                </a:solidFill>
              </a:rPr>
              <a:t>work</a:t>
            </a:r>
            <a:r>
              <a:rPr lang="fr-FR" sz="1400" dirty="0">
                <a:solidFill>
                  <a:prstClr val="black"/>
                </a:solidFill>
              </a:rPr>
              <a:t> of </a:t>
            </a:r>
            <a:r>
              <a:rPr lang="fr-FR" sz="1400" dirty="0" err="1">
                <a:solidFill>
                  <a:prstClr val="black"/>
                </a:solidFill>
              </a:rPr>
              <a:t>DeepMind</a:t>
            </a:r>
            <a:r>
              <a:rPr lang="fr-FR" sz="1400" dirty="0">
                <a:solidFill>
                  <a:prstClr val="black"/>
                </a:solidFill>
              </a:rPr>
              <a:t> System. </a:t>
            </a:r>
          </a:p>
          <a:p>
            <a:pPr marL="266700" lvl="4">
              <a:lnSpc>
                <a:spcPct val="150000"/>
              </a:lnSpc>
              <a:buClr>
                <a:srgbClr val="A4D233"/>
              </a:buClr>
              <a:buSzPct val="100000"/>
            </a:pPr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  <a:p>
            <a:endParaRPr lang="fr-FR" sz="1800" b="0" strike="noStrike" spc="-1" dirty="0">
              <a:solidFill>
                <a:srgbClr val="87878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8589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Properties</a:t>
            </a:r>
            <a:r>
              <a:rPr lang="fr-FR" dirty="0"/>
              <a:t> of </a:t>
            </a:r>
            <a:r>
              <a:rPr lang="fr-FR" dirty="0" err="1"/>
              <a:t>my</a:t>
            </a:r>
            <a:r>
              <a:rPr lang="fr-FR" dirty="0"/>
              <a:t> model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93CAAC-4AC0-A64B-91AA-30161C095206}" type="datetime1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ReadReader - Projet IDL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B21B-9BEF-40D7-A347-5FAA069EF9D6}" type="slidenum">
              <a:rPr kumimoji="0" lang="fr-FR" sz="2350" b="0" i="0" u="none" strike="noStrike" kern="1200" cap="all" spc="0" normalizeH="0" baseline="0" noProof="0" smtClean="0">
                <a:ln>
                  <a:noFill/>
                </a:ln>
                <a:solidFill>
                  <a:srgbClr val="A4D2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2350" b="0" i="0" u="none" strike="noStrike" kern="1200" cap="all" spc="0" normalizeH="0" baseline="0" noProof="0">
              <a:ln>
                <a:noFill/>
              </a:ln>
              <a:solidFill>
                <a:srgbClr val="A4D2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CNN </a:t>
            </a:r>
            <a:r>
              <a:rPr lang="fr-FR" dirty="0" err="1"/>
              <a:t>caracteristics</a:t>
            </a:r>
            <a:r>
              <a:rPr lang="fr-FR" dirty="0"/>
              <a:t> and </a:t>
            </a:r>
            <a:r>
              <a:rPr lang="fr-FR" dirty="0" err="1"/>
              <a:t>Experience</a:t>
            </a:r>
            <a:r>
              <a:rPr lang="fr-FR" dirty="0"/>
              <a:t> </a:t>
            </a:r>
            <a:r>
              <a:rPr lang="fr-FR" dirty="0" err="1"/>
              <a:t>replay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4"/>
          </p:nvPr>
        </p:nvSpPr>
        <p:spPr>
          <a:xfrm>
            <a:off x="617538" y="1124744"/>
            <a:ext cx="7899400" cy="4871568"/>
          </a:xfrm>
        </p:spPr>
        <p:txBody>
          <a:bodyPr/>
          <a:lstStyle/>
          <a:p>
            <a:pPr lvl="3">
              <a:lnSpc>
                <a:spcPct val="150000"/>
              </a:lnSpc>
            </a:pPr>
            <a:r>
              <a:rPr lang="fr-FR" dirty="0" err="1"/>
              <a:t>Convolutional</a:t>
            </a:r>
            <a:r>
              <a:rPr lang="fr-FR" dirty="0"/>
              <a:t> Neural Network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q-learning</a:t>
            </a:r>
            <a:endParaRPr lang="fr-FR" dirty="0"/>
          </a:p>
          <a:p>
            <a:pPr lvl="4">
              <a:lnSpc>
                <a:spcPct val="150000"/>
              </a:lnSpc>
            </a:pPr>
            <a:r>
              <a:rPr lang="fr-FR" sz="1400" dirty="0"/>
              <a:t>Architecture :</a:t>
            </a:r>
          </a:p>
          <a:p>
            <a:pPr lvl="5">
              <a:lnSpc>
                <a:spcPct val="150000"/>
              </a:lnSpc>
            </a:pPr>
            <a:r>
              <a:rPr lang="fr-FR" sz="1100" dirty="0"/>
              <a:t>2 </a:t>
            </a:r>
            <a:r>
              <a:rPr lang="fr-FR" sz="1100" dirty="0" err="1"/>
              <a:t>convolutional</a:t>
            </a:r>
            <a:r>
              <a:rPr lang="fr-FR" sz="1100" dirty="0"/>
              <a:t> </a:t>
            </a:r>
            <a:r>
              <a:rPr lang="fr-FR" sz="1100" dirty="0" err="1"/>
              <a:t>layers</a:t>
            </a:r>
            <a:r>
              <a:rPr lang="fr-FR" sz="1100" dirty="0"/>
              <a:t> </a:t>
            </a:r>
            <a:r>
              <a:rPr lang="fr-FR" sz="1100" dirty="0" err="1"/>
              <a:t>separated</a:t>
            </a:r>
            <a:r>
              <a:rPr lang="fr-FR" sz="1100" dirty="0"/>
              <a:t> by a </a:t>
            </a:r>
            <a:r>
              <a:rPr lang="fr-FR" sz="1100" dirty="0" err="1"/>
              <a:t>pooling</a:t>
            </a:r>
            <a:r>
              <a:rPr lang="fr-FR" sz="1100" dirty="0"/>
              <a:t> layer. The </a:t>
            </a:r>
            <a:r>
              <a:rPr lang="fr-FR" sz="1100" dirty="0" err="1"/>
              <a:t>pooling</a:t>
            </a:r>
            <a:r>
              <a:rPr lang="fr-FR" sz="1100" dirty="0"/>
              <a:t> layer simplifies the data </a:t>
            </a:r>
            <a:r>
              <a:rPr lang="fr-FR" sz="1100" dirty="0" err="1"/>
              <a:t>analysis</a:t>
            </a:r>
            <a:r>
              <a:rPr lang="fr-FR" sz="1100" dirty="0"/>
              <a:t> and </a:t>
            </a:r>
            <a:r>
              <a:rPr lang="fr-FR" sz="1100" dirty="0" err="1"/>
              <a:t>processing</a:t>
            </a:r>
            <a:r>
              <a:rPr lang="fr-FR" sz="1100" dirty="0"/>
              <a:t> time.</a:t>
            </a:r>
          </a:p>
          <a:p>
            <a:pPr lvl="5">
              <a:lnSpc>
                <a:spcPct val="150000"/>
              </a:lnSpc>
            </a:pPr>
            <a:r>
              <a:rPr lang="fr-FR" sz="1100" dirty="0"/>
              <a:t>3 </a:t>
            </a:r>
            <a:r>
              <a:rPr lang="fr-FR" sz="1100" dirty="0" err="1"/>
              <a:t>linear</a:t>
            </a:r>
            <a:r>
              <a:rPr lang="fr-FR" sz="1100" dirty="0"/>
              <a:t> </a:t>
            </a:r>
            <a:r>
              <a:rPr lang="fr-FR" sz="1100" dirty="0" err="1"/>
              <a:t>layers</a:t>
            </a:r>
            <a:r>
              <a:rPr lang="fr-FR" sz="1100" dirty="0"/>
              <a:t>. </a:t>
            </a:r>
          </a:p>
          <a:p>
            <a:pPr lvl="4">
              <a:lnSpc>
                <a:spcPct val="150000"/>
              </a:lnSpc>
            </a:pPr>
            <a:r>
              <a:rPr lang="fr-FR" sz="1400" dirty="0"/>
              <a:t>Input : a maze matrix </a:t>
            </a:r>
            <a:r>
              <a:rPr lang="fr-FR" sz="1400" dirty="0" err="1"/>
              <a:t>centered</a:t>
            </a:r>
            <a:r>
              <a:rPr lang="fr-FR" sz="1400" dirty="0"/>
              <a:t> </a:t>
            </a:r>
            <a:r>
              <a:rPr lang="fr-FR" sz="1400" dirty="0" err="1"/>
              <a:t>around</a:t>
            </a:r>
            <a:r>
              <a:rPr lang="fr-FR" sz="1400" dirty="0"/>
              <a:t> the </a:t>
            </a:r>
            <a:r>
              <a:rPr lang="fr-FR" sz="1400" dirty="0" err="1"/>
              <a:t>player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one layer</a:t>
            </a:r>
          </a:p>
          <a:p>
            <a:pPr lvl="4">
              <a:lnSpc>
                <a:spcPct val="150000"/>
              </a:lnSpc>
            </a:pPr>
            <a:r>
              <a:rPr lang="fr-FR" sz="1400" dirty="0"/>
              <a:t>Output : 4 final </a:t>
            </a:r>
            <a:r>
              <a:rPr lang="fr-FR" sz="1400" dirty="0" err="1"/>
              <a:t>outcomes</a:t>
            </a:r>
            <a:r>
              <a:rPr lang="fr-FR" sz="1400" dirty="0"/>
              <a:t>, one for </a:t>
            </a:r>
            <a:r>
              <a:rPr lang="fr-FR" sz="1400" dirty="0" err="1"/>
              <a:t>each</a:t>
            </a:r>
            <a:r>
              <a:rPr lang="fr-FR" sz="1400" dirty="0"/>
              <a:t> q value </a:t>
            </a:r>
            <a:r>
              <a:rPr lang="fr-FR" sz="1400" dirty="0" err="1"/>
              <a:t>associated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four moves possible.</a:t>
            </a:r>
          </a:p>
          <a:p>
            <a:pPr lvl="4">
              <a:lnSpc>
                <a:spcPct val="150000"/>
              </a:lnSpc>
            </a:pPr>
            <a:endParaRPr lang="fr-FR" sz="1400" dirty="0"/>
          </a:p>
          <a:p>
            <a:pPr lvl="3">
              <a:lnSpc>
                <a:spcPct val="150000"/>
              </a:lnSpc>
            </a:pPr>
            <a:r>
              <a:rPr lang="fr-FR" dirty="0" err="1"/>
              <a:t>Experience</a:t>
            </a:r>
            <a:r>
              <a:rPr lang="fr-FR" dirty="0"/>
              <a:t> </a:t>
            </a:r>
            <a:r>
              <a:rPr lang="fr-FR" dirty="0" err="1"/>
              <a:t>replay</a:t>
            </a:r>
            <a:endParaRPr lang="fr-FR" dirty="0"/>
          </a:p>
          <a:p>
            <a:pPr lvl="4">
              <a:lnSpc>
                <a:spcPct val="150000"/>
              </a:lnSpc>
            </a:pPr>
            <a:r>
              <a:rPr lang="fr-FR" sz="1400" dirty="0" err="1"/>
              <a:t>Replay</a:t>
            </a:r>
            <a:r>
              <a:rPr lang="fr-FR" sz="1400" dirty="0"/>
              <a:t> </a:t>
            </a:r>
            <a:r>
              <a:rPr lang="fr-FR" sz="1400" dirty="0" err="1"/>
              <a:t>emory</a:t>
            </a:r>
            <a:r>
              <a:rPr lang="fr-FR" sz="1400" dirty="0"/>
              <a:t> = 1000 </a:t>
            </a:r>
            <a:r>
              <a:rPr lang="fr-FR" sz="1400" dirty="0" err="1"/>
              <a:t>experiences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including</a:t>
            </a:r>
            <a:r>
              <a:rPr lang="fr-FR" sz="1400" dirty="0"/>
              <a:t> state, action, </a:t>
            </a:r>
            <a:r>
              <a:rPr lang="fr-FR" sz="1400" dirty="0" err="1"/>
              <a:t>reward</a:t>
            </a:r>
            <a:r>
              <a:rPr lang="fr-FR" sz="1400" dirty="0"/>
              <a:t> and </a:t>
            </a:r>
            <a:r>
              <a:rPr lang="fr-FR" sz="1400" dirty="0" err="1"/>
              <a:t>next</a:t>
            </a:r>
            <a:r>
              <a:rPr lang="fr-FR" sz="1400" dirty="0"/>
              <a:t> state.</a:t>
            </a:r>
          </a:p>
          <a:p>
            <a:pPr lvl="4">
              <a:lnSpc>
                <a:spcPct val="150000"/>
              </a:lnSpc>
            </a:pP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next</a:t>
            </a:r>
            <a:r>
              <a:rPr lang="fr-FR" sz="1400" dirty="0"/>
              <a:t> training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performed</a:t>
            </a:r>
            <a:r>
              <a:rPr lang="fr-FR" sz="1400" dirty="0"/>
              <a:t> on a </a:t>
            </a:r>
            <a:r>
              <a:rPr lang="fr-FR" sz="1400" dirty="0" err="1"/>
              <a:t>randomly</a:t>
            </a:r>
            <a:r>
              <a:rPr lang="fr-FR" sz="1400" dirty="0"/>
              <a:t> </a:t>
            </a:r>
            <a:r>
              <a:rPr lang="fr-FR" sz="1400" dirty="0" err="1"/>
              <a:t>selected</a:t>
            </a:r>
            <a:r>
              <a:rPr lang="fr-FR" sz="1400" dirty="0"/>
              <a:t> batch of </a:t>
            </a:r>
            <a:r>
              <a:rPr lang="fr-FR" sz="1400" dirty="0" err="1"/>
              <a:t>experiences</a:t>
            </a:r>
            <a:r>
              <a:rPr lang="fr-FR" sz="1400" dirty="0"/>
              <a:t> </a:t>
            </a:r>
            <a:r>
              <a:rPr lang="fr-FR" sz="1400" dirty="0" err="1"/>
              <a:t>drawn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the </a:t>
            </a:r>
            <a:r>
              <a:rPr lang="fr-FR" sz="1400" dirty="0" err="1"/>
              <a:t>replay</a:t>
            </a:r>
            <a:r>
              <a:rPr lang="fr-FR" sz="1400" dirty="0"/>
              <a:t> memory. </a:t>
            </a:r>
          </a:p>
          <a:p>
            <a:pPr lvl="4">
              <a:lnSpc>
                <a:spcPct val="150000"/>
              </a:lnSpc>
            </a:pPr>
            <a:endParaRPr lang="fr-FR" sz="1400" dirty="0"/>
          </a:p>
          <a:p>
            <a:pPr lvl="3">
              <a:lnSpc>
                <a:spcPct val="150000"/>
              </a:lnSpc>
            </a:pPr>
            <a:r>
              <a:rPr lang="fr-FR" dirty="0"/>
              <a:t>Training </a:t>
            </a:r>
          </a:p>
          <a:p>
            <a:pPr lvl="4">
              <a:lnSpc>
                <a:spcPct val="150000"/>
              </a:lnSpc>
            </a:pPr>
            <a:r>
              <a:rPr lang="fr-FR" sz="1400" dirty="0"/>
              <a:t>The model </a:t>
            </a:r>
            <a:r>
              <a:rPr lang="fr-FR" sz="1400" dirty="0" err="1"/>
              <a:t>was</a:t>
            </a:r>
            <a:r>
              <a:rPr lang="fr-FR" sz="1400" dirty="0"/>
              <a:t> </a:t>
            </a:r>
            <a:r>
              <a:rPr lang="fr-FR" sz="1400" dirty="0" err="1"/>
              <a:t>trained</a:t>
            </a:r>
            <a:r>
              <a:rPr lang="fr-FR" sz="1400" dirty="0"/>
              <a:t> over 5*10 000 </a:t>
            </a:r>
            <a:r>
              <a:rPr lang="fr-FR" sz="1400" dirty="0" err="1"/>
              <a:t>epochs</a:t>
            </a:r>
            <a:r>
              <a:rPr lang="fr-FR" sz="1400" dirty="0"/>
              <a:t>,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containing</a:t>
            </a:r>
            <a:r>
              <a:rPr lang="fr-FR" sz="1400" dirty="0"/>
              <a:t> 8 </a:t>
            </a:r>
            <a:r>
              <a:rPr lang="fr-FR" sz="1400" dirty="0" err="1"/>
              <a:t>batches</a:t>
            </a:r>
            <a:r>
              <a:rPr lang="fr-FR" sz="1400" dirty="0"/>
              <a:t> of size 32</a:t>
            </a:r>
          </a:p>
          <a:p>
            <a:pPr lvl="4">
              <a:lnSpc>
                <a:spcPct val="150000"/>
              </a:lnSpc>
            </a:pPr>
            <a:endParaRPr lang="fr-FR" sz="1400" dirty="0"/>
          </a:p>
          <a:p>
            <a:pPr lvl="4">
              <a:lnSpc>
                <a:spcPct val="150000"/>
              </a:lnSpc>
            </a:pPr>
            <a:endParaRPr lang="fr-FR" dirty="0"/>
          </a:p>
          <a:p>
            <a:pPr lvl="4">
              <a:lnSpc>
                <a:spcPct val="150000"/>
              </a:lnSpc>
            </a:pPr>
            <a:endParaRPr lang="fr-FR" dirty="0"/>
          </a:p>
          <a:p>
            <a:pPr marL="266700" lvl="4" indent="0">
              <a:lnSpc>
                <a:spcPct val="150000"/>
              </a:lnSpc>
              <a:buNone/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35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of </a:t>
            </a:r>
            <a:r>
              <a:rPr lang="fr-FR" dirty="0" err="1"/>
              <a:t>Q-learning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93CAAC-4AC0-A64B-91AA-30161C095206}" type="datetime1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ReadReader - Projet IDL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B21B-9BEF-40D7-A347-5FAA069EF9D6}" type="slidenum">
              <a:rPr kumimoji="0" lang="fr-FR" sz="2350" b="0" i="0" u="none" strike="noStrike" kern="1200" cap="all" spc="0" normalizeH="0" baseline="0" noProof="0" smtClean="0">
                <a:ln>
                  <a:noFill/>
                </a:ln>
                <a:solidFill>
                  <a:srgbClr val="A4D2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2350" b="0" i="0" u="none" strike="noStrike" kern="1200" cap="all" spc="0" normalizeH="0" baseline="0" noProof="0">
              <a:ln>
                <a:noFill/>
              </a:ln>
              <a:solidFill>
                <a:srgbClr val="A4D2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AI </a:t>
            </a:r>
            <a:r>
              <a:rPr lang="fr-FR" dirty="0" err="1"/>
              <a:t>returns</a:t>
            </a:r>
            <a:r>
              <a:rPr lang="fr-FR" dirty="0"/>
              <a:t> </a:t>
            </a:r>
            <a:r>
              <a:rPr lang="fr-FR" dirty="0" err="1"/>
              <a:t>mediocre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4"/>
          </p:nvPr>
        </p:nvSpPr>
        <p:spPr>
          <a:xfrm>
            <a:off x="608829" y="1124744"/>
            <a:ext cx="7899400" cy="865327"/>
          </a:xfrm>
        </p:spPr>
        <p:txBody>
          <a:bodyPr/>
          <a:lstStyle/>
          <a:p>
            <a:pPr lvl="3">
              <a:lnSpc>
                <a:spcPct val="150000"/>
              </a:lnSpc>
            </a:pPr>
            <a:r>
              <a:rPr lang="fr-FR" dirty="0" err="1"/>
              <a:t>Result</a:t>
            </a:r>
            <a:r>
              <a:rPr lang="fr-FR" dirty="0"/>
              <a:t> of a 1000 </a:t>
            </a:r>
            <a:r>
              <a:rPr lang="fr-FR" dirty="0" err="1"/>
              <a:t>games</a:t>
            </a:r>
            <a:r>
              <a:rPr lang="fr-FR" dirty="0"/>
              <a:t> of rat </a:t>
            </a:r>
            <a:r>
              <a:rPr lang="fr-FR" dirty="0" err="1"/>
              <a:t>against</a:t>
            </a:r>
            <a:r>
              <a:rPr lang="fr-FR" dirty="0"/>
              <a:t> the </a:t>
            </a:r>
            <a:r>
              <a:rPr lang="fr-FR" dirty="0" err="1"/>
              <a:t>greedy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(Python)</a:t>
            </a:r>
          </a:p>
          <a:p>
            <a:endParaRPr lang="fr-FR" sz="900" dirty="0"/>
          </a:p>
          <a:p>
            <a:endParaRPr lang="fr-FR" sz="900" dirty="0"/>
          </a:p>
          <a:p>
            <a:pPr lvl="3">
              <a:lnSpc>
                <a:spcPct val="150000"/>
              </a:lnSpc>
            </a:pPr>
            <a:endParaRPr lang="fr-FR" dirty="0"/>
          </a:p>
          <a:p>
            <a:endParaRPr lang="fr-FR" sz="900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3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DC4DD1-33C8-EE45-907C-101AAE7C624F}"/>
              </a:ext>
            </a:extLst>
          </p:cNvPr>
          <p:cNvSpPr txBox="1"/>
          <p:nvPr/>
        </p:nvSpPr>
        <p:spPr>
          <a:xfrm>
            <a:off x="4572000" y="2140131"/>
            <a:ext cx="3936229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1 000 epochs, q learning, linear model (TP4)</a:t>
            </a:r>
          </a:p>
          <a:p>
            <a:endParaRPr lang="fr-FR" sz="1050" dirty="0"/>
          </a:p>
          <a:p>
            <a:r>
              <a:rPr lang="fr-FR" sz="1050" dirty="0"/>
              <a:t>"</a:t>
            </a:r>
            <a:r>
              <a:rPr lang="fr-FR" sz="1050" dirty="0" err="1"/>
              <a:t>miss_python</a:t>
            </a:r>
            <a:r>
              <a:rPr lang="fr-FR" sz="1050" dirty="0"/>
              <a:t>": 0.0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miss_rat</a:t>
            </a:r>
            <a:r>
              <a:rPr lang="fr-FR" sz="1050" dirty="0"/>
              <a:t>": 1.564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moves_python</a:t>
            </a:r>
            <a:r>
              <a:rPr lang="fr-FR" sz="1050" dirty="0"/>
              <a:t>": 69.826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moves_rat</a:t>
            </a:r>
            <a:r>
              <a:rPr lang="fr-FR" sz="1050" dirty="0"/>
              <a:t>": 68.262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prep_time_python</a:t>
            </a:r>
            <a:r>
              <a:rPr lang="fr-FR" sz="1050" dirty="0"/>
              <a:t>": 2.562999725341797e-06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prep_time_rat</a:t>
            </a:r>
            <a:r>
              <a:rPr lang="fr-FR" sz="1050" dirty="0"/>
              <a:t>": 0.00</a:t>
            </a:r>
            <a:r>
              <a:rPr lang="fr-FR" sz="1050" dirty="0">
                <a:solidFill>
                  <a:schemeClr val="accent1"/>
                </a:solidFill>
              </a:rPr>
              <a:t>1</a:t>
            </a:r>
            <a:r>
              <a:rPr lang="fr-FR" sz="1050" dirty="0"/>
              <a:t>5374257564544677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score_python</a:t>
            </a:r>
            <a:r>
              <a:rPr lang="fr-FR" sz="1050" dirty="0"/>
              <a:t>": 18.8045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score_rat</a:t>
            </a:r>
            <a:r>
              <a:rPr lang="fr-FR" sz="1050" dirty="0"/>
              <a:t>": 18.9775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stucks_python</a:t>
            </a:r>
            <a:r>
              <a:rPr lang="fr-FR" sz="1050" dirty="0"/>
              <a:t>": 0.0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stucks_rat</a:t>
            </a:r>
            <a:r>
              <a:rPr lang="fr-FR" sz="1050" dirty="0"/>
              <a:t>": 0.0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turn_time_python</a:t>
            </a:r>
            <a:r>
              <a:rPr lang="fr-FR" sz="1050" dirty="0"/>
              <a:t>": 7.539502830068018e-06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turn_time_rat</a:t>
            </a:r>
            <a:r>
              <a:rPr lang="fr-FR" sz="1050" dirty="0"/>
              <a:t>": 0.001</a:t>
            </a:r>
            <a:r>
              <a:rPr lang="fr-FR" sz="1050" dirty="0">
                <a:solidFill>
                  <a:schemeClr val="bg2"/>
                </a:solidFill>
              </a:rPr>
              <a:t>2</a:t>
            </a:r>
            <a:r>
              <a:rPr lang="fr-FR" sz="1050" dirty="0"/>
              <a:t>736186004968229</a:t>
            </a:r>
          </a:p>
          <a:p>
            <a:r>
              <a:rPr lang="fr-FR" sz="1050" dirty="0">
                <a:solidFill>
                  <a:srgbClr val="FF0000"/>
                </a:solidFill>
              </a:rPr>
              <a:t>"</a:t>
            </a:r>
            <a:r>
              <a:rPr lang="fr-FR" sz="1050" dirty="0" err="1">
                <a:solidFill>
                  <a:srgbClr val="FF0000"/>
                </a:solidFill>
              </a:rPr>
              <a:t>win_python</a:t>
            </a:r>
            <a:r>
              <a:rPr lang="fr-FR" sz="1050" dirty="0">
                <a:solidFill>
                  <a:srgbClr val="FF0000"/>
                </a:solidFill>
              </a:rPr>
              <a:t>": 0.443</a:t>
            </a:r>
          </a:p>
          <a:p>
            <a:r>
              <a:rPr lang="fr-FR" sz="1050" dirty="0">
                <a:solidFill>
                  <a:srgbClr val="FF0000"/>
                </a:solidFill>
              </a:rPr>
              <a:t>"</a:t>
            </a:r>
            <a:r>
              <a:rPr lang="fr-FR" sz="1050" dirty="0" err="1">
                <a:solidFill>
                  <a:srgbClr val="FF0000"/>
                </a:solidFill>
              </a:rPr>
              <a:t>win_rat</a:t>
            </a:r>
            <a:r>
              <a:rPr lang="fr-FR" sz="1050" dirty="0">
                <a:solidFill>
                  <a:srgbClr val="FF0000"/>
                </a:solidFill>
              </a:rPr>
              <a:t>": 0.45</a:t>
            </a:r>
          </a:p>
          <a:p>
            <a:endParaRPr lang="en-GB" sz="7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6B8496-0FFA-FE41-A8FE-848E76855D61}"/>
              </a:ext>
            </a:extLst>
          </p:cNvPr>
          <p:cNvSpPr txBox="1"/>
          <p:nvPr/>
        </p:nvSpPr>
        <p:spPr>
          <a:xfrm>
            <a:off x="635771" y="2140131"/>
            <a:ext cx="3936229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50 000 epochs, deep q-learning</a:t>
            </a:r>
          </a:p>
          <a:p>
            <a:endParaRPr lang="en-GB" sz="1600" u="sng" dirty="0"/>
          </a:p>
          <a:p>
            <a:endParaRPr lang="fr-FR" sz="1050" dirty="0"/>
          </a:p>
          <a:p>
            <a:r>
              <a:rPr lang="fr-FR" sz="1050" dirty="0"/>
              <a:t>"</a:t>
            </a:r>
            <a:r>
              <a:rPr lang="fr-FR" sz="1050" dirty="0" err="1"/>
              <a:t>miss_python</a:t>
            </a:r>
            <a:r>
              <a:rPr lang="fr-FR" sz="1050" dirty="0"/>
              <a:t>": 0.0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miss_rat</a:t>
            </a:r>
            <a:r>
              <a:rPr lang="fr-FR" sz="1050" dirty="0"/>
              <a:t>": 0.71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moves_python</a:t>
            </a:r>
            <a:r>
              <a:rPr lang="fr-FR" sz="1050" dirty="0"/>
              <a:t>": 68.12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moves_rat</a:t>
            </a:r>
            <a:r>
              <a:rPr lang="fr-FR" sz="1050" dirty="0"/>
              <a:t>": 67.41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prep_time_python</a:t>
            </a:r>
            <a:r>
              <a:rPr lang="fr-FR" sz="1050" dirty="0"/>
              <a:t>": 2.2172927856445314e-06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prep_time_rat</a:t>
            </a:r>
            <a:r>
              <a:rPr lang="fr-FR" sz="1050" dirty="0"/>
              <a:t>": 0.00</a:t>
            </a:r>
            <a:r>
              <a:rPr lang="fr-FR" sz="1050" dirty="0">
                <a:solidFill>
                  <a:schemeClr val="accent1"/>
                </a:solidFill>
              </a:rPr>
              <a:t>5</a:t>
            </a:r>
            <a:r>
              <a:rPr lang="fr-FR" sz="1050" dirty="0"/>
              <a:t>157413482666015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score_python</a:t>
            </a:r>
            <a:r>
              <a:rPr lang="fr-FR" sz="1050" dirty="0"/>
              <a:t>": 18.6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score_rat</a:t>
            </a:r>
            <a:r>
              <a:rPr lang="fr-FR" sz="1050" dirty="0"/>
              <a:t>": 19.23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stucks_python</a:t>
            </a:r>
            <a:r>
              <a:rPr lang="fr-FR" sz="1050" dirty="0"/>
              <a:t>": 0.0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stucks_rat</a:t>
            </a:r>
            <a:r>
              <a:rPr lang="fr-FR" sz="1050" dirty="0"/>
              <a:t>": 0.0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turn_time_python</a:t>
            </a:r>
            <a:r>
              <a:rPr lang="fr-FR" sz="1050" dirty="0"/>
              <a:t>": 9.355867878777663e-06</a:t>
            </a:r>
          </a:p>
          <a:p>
            <a:r>
              <a:rPr lang="fr-FR" sz="1050" dirty="0"/>
              <a:t>"</a:t>
            </a:r>
            <a:r>
              <a:rPr lang="fr-FR" sz="1050" dirty="0" err="1"/>
              <a:t>turn_time_rat</a:t>
            </a:r>
            <a:r>
              <a:rPr lang="fr-FR" sz="1050" dirty="0"/>
              <a:t>": 0.001</a:t>
            </a:r>
            <a:r>
              <a:rPr lang="fr-FR" sz="1050" dirty="0">
                <a:solidFill>
                  <a:schemeClr val="bg2"/>
                </a:solidFill>
              </a:rPr>
              <a:t>6</a:t>
            </a:r>
            <a:r>
              <a:rPr lang="fr-FR" sz="1050" dirty="0"/>
              <a:t>627238100673679</a:t>
            </a:r>
          </a:p>
          <a:p>
            <a:r>
              <a:rPr lang="fr-FR" sz="1050" dirty="0">
                <a:solidFill>
                  <a:srgbClr val="FF0000"/>
                </a:solidFill>
              </a:rPr>
              <a:t>"</a:t>
            </a:r>
            <a:r>
              <a:rPr lang="fr-FR" sz="1050" dirty="0" err="1">
                <a:solidFill>
                  <a:srgbClr val="FF0000"/>
                </a:solidFill>
              </a:rPr>
              <a:t>win_python</a:t>
            </a:r>
            <a:r>
              <a:rPr lang="fr-FR" sz="1050" dirty="0">
                <a:solidFill>
                  <a:srgbClr val="FF0000"/>
                </a:solidFill>
              </a:rPr>
              <a:t>": 0.39</a:t>
            </a:r>
          </a:p>
          <a:p>
            <a:r>
              <a:rPr lang="fr-FR" sz="1050" dirty="0">
                <a:solidFill>
                  <a:srgbClr val="FF0000"/>
                </a:solidFill>
              </a:rPr>
              <a:t>"</a:t>
            </a:r>
            <a:r>
              <a:rPr lang="fr-FR" sz="1050" dirty="0" err="1">
                <a:solidFill>
                  <a:srgbClr val="FF0000"/>
                </a:solidFill>
              </a:rPr>
              <a:t>win_rat</a:t>
            </a:r>
            <a:r>
              <a:rPr lang="fr-FR" sz="1050" dirty="0">
                <a:solidFill>
                  <a:srgbClr val="FF0000"/>
                </a:solidFill>
              </a:rPr>
              <a:t>": 0.54</a:t>
            </a:r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86033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of </a:t>
            </a:r>
            <a:r>
              <a:rPr lang="fr-FR" dirty="0" err="1"/>
              <a:t>Q-learning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93CAAC-4AC0-A64B-91AA-30161C095206}" type="datetime1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ReadReader - Projet IDL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B21B-9BEF-40D7-A347-5FAA069EF9D6}" type="slidenum">
              <a:rPr kumimoji="0" lang="fr-FR" sz="2350" b="0" i="0" u="none" strike="noStrike" kern="1200" cap="all" spc="0" normalizeH="0" baseline="0" noProof="0" smtClean="0">
                <a:ln>
                  <a:noFill/>
                </a:ln>
                <a:solidFill>
                  <a:srgbClr val="A4D2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2350" b="0" i="0" u="none" strike="noStrike" kern="1200" cap="all" spc="0" normalizeH="0" baseline="0" noProof="0">
              <a:ln>
                <a:noFill/>
              </a:ln>
              <a:solidFill>
                <a:srgbClr val="A4D2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Numeric</a:t>
            </a:r>
            <a:r>
              <a:rPr lang="fr-FR" dirty="0"/>
              <a:t> </a:t>
            </a:r>
            <a:r>
              <a:rPr lang="fr-FR" dirty="0" err="1"/>
              <a:t>comparision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4"/>
          </p:nvPr>
        </p:nvSpPr>
        <p:spPr>
          <a:xfrm>
            <a:off x="617538" y="1124744"/>
            <a:ext cx="7899400" cy="4871568"/>
          </a:xfrm>
        </p:spPr>
        <p:txBody>
          <a:bodyPr/>
          <a:lstStyle/>
          <a:p>
            <a:pPr lvl="3">
              <a:lnSpc>
                <a:spcPct val="150000"/>
              </a:lnSpc>
            </a:pPr>
            <a:r>
              <a:rPr lang="fr-FR" dirty="0" err="1"/>
              <a:t>prep_time_rat</a:t>
            </a:r>
            <a:endParaRPr lang="fr-FR" sz="1400" dirty="0"/>
          </a:p>
          <a:p>
            <a:pPr lvl="4">
              <a:lnSpc>
                <a:spcPct val="150000"/>
              </a:lnSpc>
            </a:pPr>
            <a:r>
              <a:rPr lang="fr-FR" sz="1100" dirty="0" err="1"/>
              <a:t>Linear</a:t>
            </a:r>
            <a:r>
              <a:rPr lang="fr-FR" sz="1100" dirty="0"/>
              <a:t> model : 0.00</a:t>
            </a:r>
            <a:r>
              <a:rPr lang="fr-FR" sz="1100" dirty="0">
                <a:solidFill>
                  <a:schemeClr val="accent1"/>
                </a:solidFill>
              </a:rPr>
              <a:t>1</a:t>
            </a:r>
            <a:r>
              <a:rPr lang="fr-FR" sz="1100" dirty="0"/>
              <a:t>5374257564544677</a:t>
            </a:r>
          </a:p>
          <a:p>
            <a:pPr lvl="4">
              <a:lnSpc>
                <a:spcPct val="150000"/>
              </a:lnSpc>
            </a:pPr>
            <a:r>
              <a:rPr lang="fr-FR" sz="1100" dirty="0" err="1"/>
              <a:t>Deep</a:t>
            </a:r>
            <a:r>
              <a:rPr lang="fr-FR" sz="1100" dirty="0"/>
              <a:t> </a:t>
            </a:r>
            <a:r>
              <a:rPr lang="fr-FR" sz="1100" dirty="0" err="1"/>
              <a:t>q-learning</a:t>
            </a:r>
            <a:r>
              <a:rPr lang="fr-FR" sz="1100" dirty="0"/>
              <a:t> : 0.00</a:t>
            </a:r>
            <a:r>
              <a:rPr lang="fr-FR" sz="1100" dirty="0">
                <a:solidFill>
                  <a:schemeClr val="accent1"/>
                </a:solidFill>
              </a:rPr>
              <a:t>5</a:t>
            </a:r>
            <a:r>
              <a:rPr lang="fr-FR" sz="1100" dirty="0"/>
              <a:t>157413482666015</a:t>
            </a:r>
          </a:p>
          <a:p>
            <a:pPr marL="266700" lvl="4" indent="0">
              <a:lnSpc>
                <a:spcPct val="150000"/>
              </a:lnSpc>
              <a:buNone/>
            </a:pPr>
            <a:r>
              <a:rPr lang="fr-FR" sz="1100" dirty="0"/>
              <a:t>=&gt; </a:t>
            </a:r>
            <a:r>
              <a:rPr lang="fr-FR" sz="1100" dirty="0" err="1"/>
              <a:t>Deep</a:t>
            </a:r>
            <a:r>
              <a:rPr lang="fr-FR" sz="1100" dirty="0"/>
              <a:t> </a:t>
            </a:r>
            <a:r>
              <a:rPr lang="fr-FR" sz="1100" dirty="0" err="1"/>
              <a:t>q_learning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3 times longer to </a:t>
            </a:r>
            <a:r>
              <a:rPr lang="fr-FR" sz="1100" dirty="0" err="1"/>
              <a:t>get</a:t>
            </a:r>
            <a:r>
              <a:rPr lang="fr-FR" sz="1100" dirty="0"/>
              <a:t> </a:t>
            </a:r>
            <a:r>
              <a:rPr lang="fr-FR" sz="1100" dirty="0" err="1"/>
              <a:t>ready</a:t>
            </a:r>
            <a:endParaRPr lang="fr-FR" sz="1100" dirty="0"/>
          </a:p>
          <a:p>
            <a:pPr lvl="3">
              <a:lnSpc>
                <a:spcPct val="150000"/>
              </a:lnSpc>
            </a:pPr>
            <a:r>
              <a:rPr lang="fr-FR" dirty="0" err="1"/>
              <a:t>turn_time_rat</a:t>
            </a:r>
            <a:endParaRPr lang="fr-FR" sz="1400" dirty="0"/>
          </a:p>
          <a:p>
            <a:pPr lvl="4">
              <a:lnSpc>
                <a:spcPct val="150000"/>
              </a:lnSpc>
            </a:pPr>
            <a:r>
              <a:rPr lang="fr-FR" sz="1100" dirty="0" err="1"/>
              <a:t>Linear</a:t>
            </a:r>
            <a:r>
              <a:rPr lang="fr-FR" sz="1100" dirty="0"/>
              <a:t> model : 0.001</a:t>
            </a:r>
            <a:r>
              <a:rPr lang="fr-FR" sz="1100" dirty="0">
                <a:solidFill>
                  <a:schemeClr val="bg2"/>
                </a:solidFill>
              </a:rPr>
              <a:t>2</a:t>
            </a:r>
            <a:r>
              <a:rPr lang="fr-FR" sz="1100" dirty="0"/>
              <a:t>736186004968229</a:t>
            </a:r>
          </a:p>
          <a:p>
            <a:pPr lvl="4">
              <a:lnSpc>
                <a:spcPct val="150000"/>
              </a:lnSpc>
            </a:pPr>
            <a:r>
              <a:rPr lang="fr-FR" sz="1100" dirty="0" err="1"/>
              <a:t>Deep</a:t>
            </a:r>
            <a:r>
              <a:rPr lang="fr-FR" sz="1100" dirty="0"/>
              <a:t> </a:t>
            </a:r>
            <a:r>
              <a:rPr lang="fr-FR" sz="1100" dirty="0" err="1"/>
              <a:t>q-learning</a:t>
            </a:r>
            <a:r>
              <a:rPr lang="fr-FR" sz="1100" dirty="0"/>
              <a:t> : 0.001</a:t>
            </a:r>
            <a:r>
              <a:rPr lang="fr-FR" sz="1100" dirty="0">
                <a:solidFill>
                  <a:schemeClr val="bg2"/>
                </a:solidFill>
              </a:rPr>
              <a:t>6</a:t>
            </a:r>
            <a:r>
              <a:rPr lang="fr-FR" sz="1100" dirty="0"/>
              <a:t>627238100673679</a:t>
            </a:r>
          </a:p>
          <a:p>
            <a:pPr marL="266700" lvl="4" indent="0">
              <a:lnSpc>
                <a:spcPct val="150000"/>
              </a:lnSpc>
              <a:buNone/>
            </a:pPr>
            <a:r>
              <a:rPr lang="fr-FR" sz="1100" dirty="0"/>
              <a:t>=&gt; </a:t>
            </a:r>
            <a:r>
              <a:rPr lang="fr-FR" sz="1100" dirty="0" err="1"/>
              <a:t>Deep</a:t>
            </a:r>
            <a:r>
              <a:rPr lang="fr-FR" sz="1100" dirty="0"/>
              <a:t> </a:t>
            </a:r>
            <a:r>
              <a:rPr lang="fr-FR" sz="1100" dirty="0" err="1"/>
              <a:t>q_learning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2 times longer ton </a:t>
            </a:r>
            <a:r>
              <a:rPr lang="fr-FR" sz="1100" dirty="0" err="1"/>
              <a:t>rurn</a:t>
            </a:r>
            <a:r>
              <a:rPr lang="fr-FR" sz="1100" dirty="0"/>
              <a:t> a </a:t>
            </a:r>
            <a:r>
              <a:rPr lang="fr-FR" sz="1100" dirty="0" err="1"/>
              <a:t>turn</a:t>
            </a:r>
            <a:endParaRPr lang="fr-FR" sz="1100" dirty="0"/>
          </a:p>
          <a:p>
            <a:pPr lvl="3">
              <a:lnSpc>
                <a:spcPct val="150000"/>
              </a:lnSpc>
            </a:pPr>
            <a:r>
              <a:rPr lang="fr-FR" dirty="0" err="1">
                <a:solidFill>
                  <a:srgbClr val="FF0000"/>
                </a:solidFill>
              </a:rPr>
              <a:t>win_rat</a:t>
            </a:r>
            <a:r>
              <a:rPr lang="fr-FR" dirty="0"/>
              <a:t> </a:t>
            </a:r>
          </a:p>
          <a:p>
            <a:pPr lvl="4">
              <a:lnSpc>
                <a:spcPct val="150000"/>
              </a:lnSpc>
            </a:pPr>
            <a:r>
              <a:rPr lang="fr-FR" sz="1100" dirty="0" err="1"/>
              <a:t>Linear</a:t>
            </a:r>
            <a:r>
              <a:rPr lang="fr-FR" sz="1100" dirty="0"/>
              <a:t> model : </a:t>
            </a:r>
            <a:r>
              <a:rPr lang="fr-FR" sz="1100" dirty="0">
                <a:solidFill>
                  <a:srgbClr val="FF0000"/>
                </a:solidFill>
              </a:rPr>
              <a:t>0.45</a:t>
            </a:r>
            <a:endParaRPr lang="fr-FR" sz="1100" dirty="0"/>
          </a:p>
          <a:p>
            <a:pPr lvl="4">
              <a:lnSpc>
                <a:spcPct val="150000"/>
              </a:lnSpc>
            </a:pPr>
            <a:r>
              <a:rPr lang="fr-FR" sz="1100" dirty="0" err="1"/>
              <a:t>Deep</a:t>
            </a:r>
            <a:r>
              <a:rPr lang="fr-FR" sz="1100" dirty="0"/>
              <a:t> </a:t>
            </a:r>
            <a:r>
              <a:rPr lang="fr-FR" sz="1100" dirty="0" err="1"/>
              <a:t>q-learning</a:t>
            </a:r>
            <a:r>
              <a:rPr lang="fr-FR" sz="1100" dirty="0"/>
              <a:t> : </a:t>
            </a:r>
            <a:r>
              <a:rPr lang="fr-FR" sz="1100" dirty="0">
                <a:solidFill>
                  <a:srgbClr val="FF0000"/>
                </a:solidFill>
              </a:rPr>
              <a:t>0.54</a:t>
            </a:r>
          </a:p>
          <a:p>
            <a:pPr lvl="4">
              <a:lnSpc>
                <a:spcPct val="150000"/>
              </a:lnSpc>
            </a:pPr>
            <a:r>
              <a:rPr lang="fr-FR" sz="1100" dirty="0"/>
              <a:t>=&gt; </a:t>
            </a:r>
            <a:r>
              <a:rPr lang="fr-FR" sz="1100" dirty="0" err="1"/>
              <a:t>Deep</a:t>
            </a:r>
            <a:r>
              <a:rPr lang="fr-FR" sz="1100" dirty="0"/>
              <a:t> </a:t>
            </a:r>
            <a:r>
              <a:rPr lang="fr-FR" sz="1100" dirty="0" err="1"/>
              <a:t>q_learning’s</a:t>
            </a:r>
            <a:r>
              <a:rPr lang="fr-FR" sz="1100" dirty="0"/>
              <a:t> </a:t>
            </a:r>
            <a:r>
              <a:rPr lang="fr-FR" sz="1100" dirty="0" err="1"/>
              <a:t>win</a:t>
            </a:r>
            <a:r>
              <a:rPr lang="fr-FR" sz="1100" dirty="0"/>
              <a:t> rate </a:t>
            </a:r>
            <a:r>
              <a:rPr lang="fr-FR" sz="1100" dirty="0" err="1"/>
              <a:t>is</a:t>
            </a:r>
            <a:r>
              <a:rPr lang="fr-FR" sz="1100" dirty="0"/>
              <a:t> 20 % </a:t>
            </a:r>
            <a:r>
              <a:rPr lang="fr-FR" sz="1100" dirty="0" err="1"/>
              <a:t>higer</a:t>
            </a:r>
            <a:r>
              <a:rPr lang="fr-FR" sz="1100" dirty="0"/>
              <a:t> </a:t>
            </a:r>
            <a:r>
              <a:rPr lang="fr-FR" sz="1100" dirty="0" err="1"/>
              <a:t>than</a:t>
            </a:r>
            <a:r>
              <a:rPr lang="fr-FR" sz="1100" dirty="0"/>
              <a:t> </a:t>
            </a:r>
            <a:r>
              <a:rPr lang="fr-FR" sz="1100" dirty="0" err="1"/>
              <a:t>linear</a:t>
            </a:r>
            <a:r>
              <a:rPr lang="fr-FR" sz="1100" dirty="0"/>
              <a:t> model</a:t>
            </a:r>
          </a:p>
          <a:p>
            <a:pPr lvl="3">
              <a:lnSpc>
                <a:spcPct val="150000"/>
              </a:lnSpc>
            </a:pPr>
            <a:r>
              <a:rPr lang="fr-FR" dirty="0">
                <a:solidFill>
                  <a:srgbClr val="FF0000"/>
                </a:solidFill>
              </a:rPr>
              <a:t>Training time (</a:t>
            </a:r>
            <a:r>
              <a:rPr lang="fr-FR" dirty="0" err="1">
                <a:solidFill>
                  <a:srgbClr val="FF0000"/>
                </a:solidFill>
              </a:rPr>
              <a:t>approx</a:t>
            </a:r>
            <a:r>
              <a:rPr lang="fr-FR" dirty="0">
                <a:solidFill>
                  <a:srgbClr val="FF0000"/>
                </a:solidFill>
              </a:rPr>
              <a:t>)</a:t>
            </a:r>
            <a:endParaRPr lang="fr-FR" dirty="0"/>
          </a:p>
          <a:p>
            <a:pPr lvl="4">
              <a:lnSpc>
                <a:spcPct val="150000"/>
              </a:lnSpc>
            </a:pPr>
            <a:r>
              <a:rPr lang="fr-FR" sz="1100" dirty="0" err="1"/>
              <a:t>Linear</a:t>
            </a:r>
            <a:r>
              <a:rPr lang="fr-FR" sz="1100" dirty="0"/>
              <a:t> model : </a:t>
            </a:r>
            <a:r>
              <a:rPr lang="fr-FR" sz="1100" dirty="0" err="1"/>
              <a:t>less</a:t>
            </a:r>
            <a:r>
              <a:rPr lang="fr-FR" sz="1100" dirty="0"/>
              <a:t> </a:t>
            </a:r>
            <a:r>
              <a:rPr lang="fr-FR" sz="1100" dirty="0" err="1"/>
              <a:t>than</a:t>
            </a:r>
            <a:r>
              <a:rPr lang="fr-FR" sz="1100" dirty="0"/>
              <a:t> five minutes</a:t>
            </a:r>
          </a:p>
          <a:p>
            <a:pPr lvl="4">
              <a:lnSpc>
                <a:spcPct val="150000"/>
              </a:lnSpc>
            </a:pPr>
            <a:r>
              <a:rPr lang="fr-FR" sz="1100" dirty="0" err="1"/>
              <a:t>Deep</a:t>
            </a:r>
            <a:r>
              <a:rPr lang="fr-FR" sz="1100" dirty="0"/>
              <a:t> </a:t>
            </a:r>
            <a:r>
              <a:rPr lang="fr-FR" sz="1100" dirty="0" err="1"/>
              <a:t>q-learning</a:t>
            </a:r>
            <a:r>
              <a:rPr lang="fr-FR" sz="1100" dirty="0"/>
              <a:t> : 5 </a:t>
            </a:r>
            <a:r>
              <a:rPr lang="fr-FR" sz="1100" dirty="0" err="1"/>
              <a:t>hours</a:t>
            </a:r>
            <a:endParaRPr lang="fr-FR" sz="1100" dirty="0"/>
          </a:p>
          <a:p>
            <a:pPr marL="266700" lvl="4" indent="0">
              <a:lnSpc>
                <a:spcPct val="150000"/>
              </a:lnSpc>
              <a:buNone/>
            </a:pPr>
            <a:r>
              <a:rPr lang="fr-FR" sz="1100" dirty="0"/>
              <a:t>=&gt; </a:t>
            </a:r>
            <a:r>
              <a:rPr lang="fr-FR" sz="1100" dirty="0" err="1"/>
              <a:t>Deep</a:t>
            </a:r>
            <a:r>
              <a:rPr lang="fr-FR" sz="1100" dirty="0"/>
              <a:t> </a:t>
            </a:r>
            <a:r>
              <a:rPr lang="fr-FR" sz="1100" dirty="0" err="1"/>
              <a:t>q_learning</a:t>
            </a:r>
            <a:r>
              <a:rPr lang="fr-FR" sz="1100" dirty="0"/>
              <a:t> </a:t>
            </a:r>
            <a:r>
              <a:rPr lang="fr-FR" sz="1100" dirty="0" err="1"/>
              <a:t>took</a:t>
            </a:r>
            <a:r>
              <a:rPr lang="fr-FR" sz="1100" dirty="0"/>
              <a:t> 60 times more time </a:t>
            </a:r>
            <a:r>
              <a:rPr lang="fr-FR" sz="1100" dirty="0" err="1"/>
              <a:t>than</a:t>
            </a:r>
            <a:r>
              <a:rPr lang="fr-FR" sz="1100" dirty="0"/>
              <a:t> the </a:t>
            </a:r>
            <a:r>
              <a:rPr lang="fr-FR" sz="1100" dirty="0" err="1"/>
              <a:t>regular</a:t>
            </a:r>
            <a:r>
              <a:rPr lang="fr-FR" sz="1100" dirty="0"/>
              <a:t> </a:t>
            </a:r>
            <a:r>
              <a:rPr lang="fr-FR" sz="1100" dirty="0" err="1"/>
              <a:t>q-learning</a:t>
            </a:r>
            <a:r>
              <a:rPr lang="fr-FR" sz="1100" dirty="0"/>
              <a:t> model </a:t>
            </a:r>
          </a:p>
          <a:p>
            <a:pPr marL="266700" lvl="4" indent="0">
              <a:lnSpc>
                <a:spcPct val="150000"/>
              </a:lnSpc>
              <a:buNone/>
            </a:pPr>
            <a:endParaRPr lang="fr-FR" sz="1100" dirty="0"/>
          </a:p>
          <a:p>
            <a:pPr lvl="4">
              <a:lnSpc>
                <a:spcPct val="150000"/>
              </a:lnSpc>
            </a:pPr>
            <a:endParaRPr lang="fr-FR" sz="1400" dirty="0"/>
          </a:p>
          <a:p>
            <a:pPr lvl="4">
              <a:lnSpc>
                <a:spcPct val="150000"/>
              </a:lnSpc>
            </a:pPr>
            <a:endParaRPr lang="fr-FR" sz="1400" dirty="0"/>
          </a:p>
          <a:p>
            <a:pPr lvl="4">
              <a:lnSpc>
                <a:spcPct val="150000"/>
              </a:lnSpc>
            </a:pPr>
            <a:endParaRPr lang="fr-FR" sz="1400" dirty="0"/>
          </a:p>
          <a:p>
            <a:pPr lvl="4">
              <a:lnSpc>
                <a:spcPct val="150000"/>
              </a:lnSpc>
            </a:pPr>
            <a:endParaRPr lang="fr-FR" sz="1400" dirty="0"/>
          </a:p>
          <a:p>
            <a:pPr lvl="4">
              <a:lnSpc>
                <a:spcPct val="150000"/>
              </a:lnSpc>
            </a:pPr>
            <a:endParaRPr lang="fr-FR" dirty="0"/>
          </a:p>
          <a:p>
            <a:pPr lvl="4">
              <a:lnSpc>
                <a:spcPct val="150000"/>
              </a:lnSpc>
            </a:pPr>
            <a:endParaRPr lang="fr-FR" dirty="0"/>
          </a:p>
          <a:p>
            <a:pPr marL="266700" lvl="4" indent="0">
              <a:lnSpc>
                <a:spcPct val="150000"/>
              </a:lnSpc>
              <a:buNone/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20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Criticism</a:t>
            </a:r>
            <a:r>
              <a:rPr lang="fr-FR" dirty="0"/>
              <a:t> of the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93CAAC-4AC0-A64B-91AA-30161C095206}" type="datetime1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ReadReader - Projet IDL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B21B-9BEF-40D7-A347-5FAA069EF9D6}" type="slidenum">
              <a:rPr kumimoji="0" lang="fr-FR" sz="2350" b="0" i="0" u="none" strike="noStrike" kern="1200" cap="all" spc="0" normalizeH="0" baseline="0" noProof="0" smtClean="0">
                <a:ln>
                  <a:noFill/>
                </a:ln>
                <a:solidFill>
                  <a:srgbClr val="A4D2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2350" b="0" i="0" u="none" strike="noStrike" kern="1200" cap="all" spc="0" normalizeH="0" baseline="0" noProof="0">
              <a:ln>
                <a:noFill/>
              </a:ln>
              <a:solidFill>
                <a:srgbClr val="A4D2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Well</a:t>
            </a:r>
            <a:r>
              <a:rPr lang="fr-FR" dirty="0"/>
              <a:t> 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improve</a:t>
            </a:r>
            <a:r>
              <a:rPr lang="fr-FR" dirty="0"/>
              <a:t> the original </a:t>
            </a:r>
            <a:r>
              <a:rPr lang="fr-FR" dirty="0" err="1"/>
              <a:t>algorithm</a:t>
            </a:r>
            <a:r>
              <a:rPr lang="fr-FR" dirty="0"/>
              <a:t> …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4"/>
          </p:nvPr>
        </p:nvSpPr>
        <p:spPr>
          <a:xfrm>
            <a:off x="608829" y="1124744"/>
            <a:ext cx="7899400" cy="4871568"/>
          </a:xfrm>
        </p:spPr>
        <p:txBody>
          <a:bodyPr/>
          <a:lstStyle/>
          <a:p>
            <a:pPr marL="0" lvl="3" indent="0">
              <a:lnSpc>
                <a:spcPct val="150000"/>
              </a:lnSpc>
              <a:buNone/>
            </a:pPr>
            <a:endParaRPr lang="fr-FR" dirty="0"/>
          </a:p>
          <a:p>
            <a:pPr lvl="3">
              <a:lnSpc>
                <a:spcPct val="150000"/>
              </a:lnSpc>
            </a:pP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solution has an </a:t>
            </a:r>
            <a:r>
              <a:rPr lang="fr-FR" dirty="0" err="1"/>
              <a:t>interest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inputs and more </a:t>
            </a:r>
            <a:r>
              <a:rPr lang="fr-FR" dirty="0" err="1"/>
              <a:t>numerous</a:t>
            </a:r>
            <a:r>
              <a:rPr lang="fr-FR" dirty="0"/>
              <a:t> outputs.</a:t>
            </a:r>
          </a:p>
          <a:p>
            <a:pPr lvl="3">
              <a:lnSpc>
                <a:spcPct val="150000"/>
              </a:lnSpc>
            </a:pPr>
            <a:r>
              <a:rPr lang="fr-FR" dirty="0" err="1"/>
              <a:t>Since</a:t>
            </a:r>
            <a:r>
              <a:rPr lang="fr-FR" dirty="0"/>
              <a:t> CNN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on </a:t>
            </a:r>
            <a:r>
              <a:rPr lang="fr-FR" dirty="0" err="1"/>
              <a:t>pictures</a:t>
            </a:r>
            <a:r>
              <a:rPr lang="fr-FR" dirty="0"/>
              <a:t>,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an abusive </a:t>
            </a:r>
            <a:r>
              <a:rPr lang="fr-FR" dirty="0" err="1"/>
              <a:t>postulate</a:t>
            </a:r>
            <a:r>
              <a:rPr lang="fr-FR" dirty="0"/>
              <a:t> to </a:t>
            </a:r>
            <a:r>
              <a:rPr lang="fr-FR" dirty="0" err="1"/>
              <a:t>believe</a:t>
            </a:r>
            <a:r>
              <a:rPr lang="fr-FR" dirty="0"/>
              <a:t> the maze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fed</a:t>
            </a:r>
            <a:r>
              <a:rPr lang="fr-FR" dirty="0"/>
              <a:t> the model </a:t>
            </a:r>
            <a:r>
              <a:rPr lang="fr-FR" dirty="0" err="1"/>
              <a:t>was</a:t>
            </a:r>
            <a:r>
              <a:rPr lang="fr-FR" dirty="0"/>
              <a:t> a comparable input. </a:t>
            </a:r>
          </a:p>
          <a:p>
            <a:pPr lvl="3">
              <a:lnSpc>
                <a:spcPct val="150000"/>
              </a:lnSpc>
            </a:pPr>
            <a:endParaRPr lang="fr-FR" dirty="0"/>
          </a:p>
          <a:p>
            <a:pPr lvl="3">
              <a:lnSpc>
                <a:spcPct val="150000"/>
              </a:lnSpc>
            </a:pPr>
            <a:r>
              <a:rPr lang="fr-FR" dirty="0" err="1"/>
              <a:t>Given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, training the </a:t>
            </a:r>
            <a:r>
              <a:rPr lang="fr-FR" dirty="0" err="1"/>
              <a:t>linear</a:t>
            </a:r>
            <a:r>
              <a:rPr lang="fr-FR" dirty="0"/>
              <a:t> model for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time as the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q-learning</a:t>
            </a:r>
            <a:r>
              <a:rPr lang="fr-FR" dirty="0"/>
              <a:t> one </a:t>
            </a:r>
            <a:r>
              <a:rPr lang="fr-FR" dirty="0" err="1"/>
              <a:t>would</a:t>
            </a:r>
            <a:r>
              <a:rPr lang="fr-FR" dirty="0"/>
              <a:t> have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!</a:t>
            </a:r>
          </a:p>
          <a:p>
            <a:pPr lvl="3">
              <a:lnSpc>
                <a:spcPct val="150000"/>
              </a:lnSpc>
            </a:pPr>
            <a:endParaRPr lang="fr-FR" dirty="0"/>
          </a:p>
          <a:p>
            <a:pPr lvl="3">
              <a:lnSpc>
                <a:spcPct val="150000"/>
              </a:lnSpc>
            </a:pP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CNN on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have been </a:t>
            </a:r>
            <a:r>
              <a:rPr lang="fr-FR"/>
              <a:t>smarter?</a:t>
            </a:r>
            <a:endParaRPr lang="fr-FR" dirty="0"/>
          </a:p>
          <a:p>
            <a:pPr lvl="3">
              <a:lnSpc>
                <a:spcPct val="150000"/>
              </a:lnSpc>
            </a:pPr>
            <a:endParaRPr lang="fr-FR" dirty="0"/>
          </a:p>
          <a:p>
            <a:pPr lvl="3">
              <a:lnSpc>
                <a:spcPct val="150000"/>
              </a:lnSpc>
            </a:pPr>
            <a:endParaRPr lang="fr-FR" dirty="0"/>
          </a:p>
          <a:p>
            <a:pPr lvl="3">
              <a:lnSpc>
                <a:spcPct val="150000"/>
              </a:lnSpc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1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MT Atlantique">
  <a:themeElements>
    <a:clrScheme name="PPT IMT ATLANTIQU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IMT Atlantique</Template>
  <TotalTime>776</TotalTime>
  <Words>997</Words>
  <Application>Microsoft Macintosh PowerPoint</Application>
  <PresentationFormat>Affichage à l'écran (4:3)</PresentationFormat>
  <Paragraphs>212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Times New Roman</vt:lpstr>
      <vt:lpstr>Wingdings</vt:lpstr>
      <vt:lpstr>Office Theme</vt:lpstr>
      <vt:lpstr>Office Theme</vt:lpstr>
      <vt:lpstr>Office Theme</vt:lpstr>
      <vt:lpstr>IMT Atlantique</vt:lpstr>
      <vt:lpstr>Présentation PowerPoint</vt:lpstr>
      <vt:lpstr>Présentation PowerPoint</vt:lpstr>
      <vt:lpstr>Technical question</vt:lpstr>
      <vt:lpstr>Présentation PowerPoint</vt:lpstr>
      <vt:lpstr>Présentation PowerPoint</vt:lpstr>
      <vt:lpstr>Properties of my model</vt:lpstr>
      <vt:lpstr>Results of Q-learning</vt:lpstr>
      <vt:lpstr>Results of Q-learning</vt:lpstr>
      <vt:lpstr>Criticism of the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IMT</dc:subject>
  <dc:creator>Microsoft Office User</dc:creator>
  <dc:description/>
  <cp:lastModifiedBy>Microsoft Office User</cp:lastModifiedBy>
  <cp:revision>67</cp:revision>
  <dcterms:created xsi:type="dcterms:W3CDTF">2019-12-10T09:30:55Z</dcterms:created>
  <dcterms:modified xsi:type="dcterms:W3CDTF">2020-05-27T05:59:38Z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anager">
    <vt:lpwstr>IMT</vt:lpwstr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