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63" r:id="rId4"/>
    <p:sldId id="259" r:id="rId5"/>
    <p:sldId id="260" r:id="rId6"/>
    <p:sldId id="262" r:id="rId7"/>
    <p:sldId id="264" r:id="rId8"/>
    <p:sldId id="265" r:id="rId9"/>
    <p:sldId id="266"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426" autoAdjust="0"/>
    <p:restoredTop sz="94660"/>
  </p:normalViewPr>
  <p:slideViewPr>
    <p:cSldViewPr snapToGrid="0">
      <p:cViewPr varScale="1">
        <p:scale>
          <a:sx n="82" d="100"/>
          <a:sy n="82" d="100"/>
        </p:scale>
        <p:origin x="379"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A212DC-63B1-4901-BBA1-0E9BAC33D41C}" type="datetimeFigureOut">
              <a:rPr lang="en-IN" smtClean="0"/>
              <a:pPr/>
              <a:t>24-06-2024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AF3EA8-841E-473D-8AEC-E28FC8B0AF52}" type="slidenum">
              <a:rPr lang="en-IN" smtClean="0"/>
              <a:pPr/>
              <a:t>‹#›</a:t>
            </a:fld>
            <a:endParaRPr lang="en-IN"/>
          </a:p>
        </p:txBody>
      </p:sp>
    </p:spTree>
    <p:extLst>
      <p:ext uri="{BB962C8B-B14F-4D97-AF65-F5344CB8AC3E}">
        <p14:creationId xmlns:p14="http://schemas.microsoft.com/office/powerpoint/2010/main" val="431445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165E2-C95D-46EA-998A-38DCEF0D67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BFEE819-928C-4720-A8AA-5AC73647F7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3FA4B8A-0E74-42F4-A053-96A2D8441898}"/>
              </a:ext>
            </a:extLst>
          </p:cNvPr>
          <p:cNvSpPr>
            <a:spLocks noGrp="1"/>
          </p:cNvSpPr>
          <p:nvPr>
            <p:ph type="dt" sz="half" idx="10"/>
          </p:nvPr>
        </p:nvSpPr>
        <p:spPr/>
        <p:txBody>
          <a:bodyPr/>
          <a:lstStyle/>
          <a:p>
            <a:fld id="{3384BBED-9D3F-4E8C-A31D-76A22EE88FEB}" type="datetime1">
              <a:rPr lang="en-IN" smtClean="0"/>
              <a:pPr/>
              <a:t>24-06-2024</a:t>
            </a:fld>
            <a:endParaRPr lang="en-IN"/>
          </a:p>
        </p:txBody>
      </p:sp>
      <p:sp>
        <p:nvSpPr>
          <p:cNvPr id="5" name="Footer Placeholder 4">
            <a:extLst>
              <a:ext uri="{FF2B5EF4-FFF2-40B4-BE49-F238E27FC236}">
                <a16:creationId xmlns:a16="http://schemas.microsoft.com/office/drawing/2014/main" id="{3EE71C71-D8FD-4939-994D-84477E7D9D1A}"/>
              </a:ext>
            </a:extLst>
          </p:cNvPr>
          <p:cNvSpPr>
            <a:spLocks noGrp="1"/>
          </p:cNvSpPr>
          <p:nvPr>
            <p:ph type="ftr" sz="quarter" idx="11"/>
          </p:nvPr>
        </p:nvSpPr>
        <p:spPr/>
        <p:txBody>
          <a:bodyPr/>
          <a:lstStyle/>
          <a:p>
            <a:r>
              <a:rPr lang="en-IN"/>
              <a:t>Dept. of ______, SVIT</a:t>
            </a:r>
          </a:p>
        </p:txBody>
      </p:sp>
      <p:sp>
        <p:nvSpPr>
          <p:cNvPr id="6" name="Slide Number Placeholder 5">
            <a:extLst>
              <a:ext uri="{FF2B5EF4-FFF2-40B4-BE49-F238E27FC236}">
                <a16:creationId xmlns:a16="http://schemas.microsoft.com/office/drawing/2014/main" id="{007C00BF-6BED-432C-9037-5D56FFCE4FE6}"/>
              </a:ext>
            </a:extLst>
          </p:cNvPr>
          <p:cNvSpPr>
            <a:spLocks noGrp="1"/>
          </p:cNvSpPr>
          <p:nvPr>
            <p:ph type="sldNum" sz="quarter" idx="12"/>
          </p:nvPr>
        </p:nvSpPr>
        <p:spPr/>
        <p:txBody>
          <a:bodyPr/>
          <a:lstStyle/>
          <a:p>
            <a:fld id="{249020A1-FA28-4834-83A8-C0CE35CB1668}" type="slidenum">
              <a:rPr lang="en-IN" smtClean="0"/>
              <a:pPr/>
              <a:t>‹#›</a:t>
            </a:fld>
            <a:endParaRPr lang="en-IN"/>
          </a:p>
        </p:txBody>
      </p:sp>
    </p:spTree>
    <p:extLst>
      <p:ext uri="{BB962C8B-B14F-4D97-AF65-F5344CB8AC3E}">
        <p14:creationId xmlns:p14="http://schemas.microsoft.com/office/powerpoint/2010/main" val="2021035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4E18C-8BD3-42B4-9F0B-B610C4FC587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787E2DC-2260-4096-9B2B-D248E6CCC0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DD32D5-0297-41A7-B9FC-F69982C13168}"/>
              </a:ext>
            </a:extLst>
          </p:cNvPr>
          <p:cNvSpPr>
            <a:spLocks noGrp="1"/>
          </p:cNvSpPr>
          <p:nvPr>
            <p:ph type="dt" sz="half" idx="10"/>
          </p:nvPr>
        </p:nvSpPr>
        <p:spPr/>
        <p:txBody>
          <a:bodyPr/>
          <a:lstStyle/>
          <a:p>
            <a:fld id="{24AEDF3A-537D-4782-93FF-26FDB1360200}" type="datetime1">
              <a:rPr lang="en-IN" smtClean="0"/>
              <a:pPr/>
              <a:t>24-06-2024</a:t>
            </a:fld>
            <a:endParaRPr lang="en-IN"/>
          </a:p>
        </p:txBody>
      </p:sp>
      <p:sp>
        <p:nvSpPr>
          <p:cNvPr id="5" name="Footer Placeholder 4">
            <a:extLst>
              <a:ext uri="{FF2B5EF4-FFF2-40B4-BE49-F238E27FC236}">
                <a16:creationId xmlns:a16="http://schemas.microsoft.com/office/drawing/2014/main" id="{AB2F45B9-EA2C-4054-8820-FCADCEE81296}"/>
              </a:ext>
            </a:extLst>
          </p:cNvPr>
          <p:cNvSpPr>
            <a:spLocks noGrp="1"/>
          </p:cNvSpPr>
          <p:nvPr>
            <p:ph type="ftr" sz="quarter" idx="11"/>
          </p:nvPr>
        </p:nvSpPr>
        <p:spPr/>
        <p:txBody>
          <a:bodyPr/>
          <a:lstStyle/>
          <a:p>
            <a:r>
              <a:rPr lang="en-IN"/>
              <a:t>Dept. of ______, SVIT</a:t>
            </a:r>
          </a:p>
        </p:txBody>
      </p:sp>
      <p:sp>
        <p:nvSpPr>
          <p:cNvPr id="6" name="Slide Number Placeholder 5">
            <a:extLst>
              <a:ext uri="{FF2B5EF4-FFF2-40B4-BE49-F238E27FC236}">
                <a16:creationId xmlns:a16="http://schemas.microsoft.com/office/drawing/2014/main" id="{AE91BFEC-6A34-447C-A016-DCD1C22DD97A}"/>
              </a:ext>
            </a:extLst>
          </p:cNvPr>
          <p:cNvSpPr>
            <a:spLocks noGrp="1"/>
          </p:cNvSpPr>
          <p:nvPr>
            <p:ph type="sldNum" sz="quarter" idx="12"/>
          </p:nvPr>
        </p:nvSpPr>
        <p:spPr/>
        <p:txBody>
          <a:bodyPr/>
          <a:lstStyle/>
          <a:p>
            <a:fld id="{249020A1-FA28-4834-83A8-C0CE35CB1668}" type="slidenum">
              <a:rPr lang="en-IN" smtClean="0"/>
              <a:pPr/>
              <a:t>‹#›</a:t>
            </a:fld>
            <a:endParaRPr lang="en-IN"/>
          </a:p>
        </p:txBody>
      </p:sp>
    </p:spTree>
    <p:extLst>
      <p:ext uri="{BB962C8B-B14F-4D97-AF65-F5344CB8AC3E}">
        <p14:creationId xmlns:p14="http://schemas.microsoft.com/office/powerpoint/2010/main" val="1523103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43E80D-37D0-4A81-80CD-37785DE6A58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EF62143-E21D-482E-A06D-6F37E88FF8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7BBA52-FF62-40F5-81B6-DBD727EB0A82}"/>
              </a:ext>
            </a:extLst>
          </p:cNvPr>
          <p:cNvSpPr>
            <a:spLocks noGrp="1"/>
          </p:cNvSpPr>
          <p:nvPr>
            <p:ph type="dt" sz="half" idx="10"/>
          </p:nvPr>
        </p:nvSpPr>
        <p:spPr/>
        <p:txBody>
          <a:bodyPr/>
          <a:lstStyle/>
          <a:p>
            <a:fld id="{8673CAB0-2917-41E3-BC62-F04238BDCF53}" type="datetime1">
              <a:rPr lang="en-IN" smtClean="0"/>
              <a:pPr/>
              <a:t>24-06-2024</a:t>
            </a:fld>
            <a:endParaRPr lang="en-IN"/>
          </a:p>
        </p:txBody>
      </p:sp>
      <p:sp>
        <p:nvSpPr>
          <p:cNvPr id="5" name="Footer Placeholder 4">
            <a:extLst>
              <a:ext uri="{FF2B5EF4-FFF2-40B4-BE49-F238E27FC236}">
                <a16:creationId xmlns:a16="http://schemas.microsoft.com/office/drawing/2014/main" id="{BB2CDE25-2BBD-4C93-A912-D0062858D10D}"/>
              </a:ext>
            </a:extLst>
          </p:cNvPr>
          <p:cNvSpPr>
            <a:spLocks noGrp="1"/>
          </p:cNvSpPr>
          <p:nvPr>
            <p:ph type="ftr" sz="quarter" idx="11"/>
          </p:nvPr>
        </p:nvSpPr>
        <p:spPr/>
        <p:txBody>
          <a:bodyPr/>
          <a:lstStyle/>
          <a:p>
            <a:r>
              <a:rPr lang="en-IN"/>
              <a:t>Dept. of ______, SVIT</a:t>
            </a:r>
          </a:p>
        </p:txBody>
      </p:sp>
      <p:sp>
        <p:nvSpPr>
          <p:cNvPr id="6" name="Slide Number Placeholder 5">
            <a:extLst>
              <a:ext uri="{FF2B5EF4-FFF2-40B4-BE49-F238E27FC236}">
                <a16:creationId xmlns:a16="http://schemas.microsoft.com/office/drawing/2014/main" id="{BD0FCA15-45B3-493F-B198-49B81A80B971}"/>
              </a:ext>
            </a:extLst>
          </p:cNvPr>
          <p:cNvSpPr>
            <a:spLocks noGrp="1"/>
          </p:cNvSpPr>
          <p:nvPr>
            <p:ph type="sldNum" sz="quarter" idx="12"/>
          </p:nvPr>
        </p:nvSpPr>
        <p:spPr/>
        <p:txBody>
          <a:bodyPr/>
          <a:lstStyle/>
          <a:p>
            <a:fld id="{249020A1-FA28-4834-83A8-C0CE35CB1668}" type="slidenum">
              <a:rPr lang="en-IN" smtClean="0"/>
              <a:pPr/>
              <a:t>‹#›</a:t>
            </a:fld>
            <a:endParaRPr lang="en-IN"/>
          </a:p>
        </p:txBody>
      </p:sp>
    </p:spTree>
    <p:extLst>
      <p:ext uri="{BB962C8B-B14F-4D97-AF65-F5344CB8AC3E}">
        <p14:creationId xmlns:p14="http://schemas.microsoft.com/office/powerpoint/2010/main" val="3238414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C1AEB-4D59-402D-9A56-1B4F30A51CE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2FDBC9B-2FB3-4BE4-A7DA-4FDC5836C1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4FCF0A-82B5-4BBA-8870-DEB7789B60E1}"/>
              </a:ext>
            </a:extLst>
          </p:cNvPr>
          <p:cNvSpPr>
            <a:spLocks noGrp="1"/>
          </p:cNvSpPr>
          <p:nvPr>
            <p:ph type="dt" sz="half" idx="10"/>
          </p:nvPr>
        </p:nvSpPr>
        <p:spPr/>
        <p:txBody>
          <a:bodyPr/>
          <a:lstStyle/>
          <a:p>
            <a:fld id="{F575E127-F269-4258-80A4-1372D3C00E8F}" type="datetime1">
              <a:rPr lang="en-IN" smtClean="0"/>
              <a:pPr/>
              <a:t>24-06-2024</a:t>
            </a:fld>
            <a:endParaRPr lang="en-IN"/>
          </a:p>
        </p:txBody>
      </p:sp>
      <p:sp>
        <p:nvSpPr>
          <p:cNvPr id="5" name="Footer Placeholder 4">
            <a:extLst>
              <a:ext uri="{FF2B5EF4-FFF2-40B4-BE49-F238E27FC236}">
                <a16:creationId xmlns:a16="http://schemas.microsoft.com/office/drawing/2014/main" id="{88ACC5C7-5A5D-4CE1-8700-29AC9D851E95}"/>
              </a:ext>
            </a:extLst>
          </p:cNvPr>
          <p:cNvSpPr>
            <a:spLocks noGrp="1"/>
          </p:cNvSpPr>
          <p:nvPr>
            <p:ph type="ftr" sz="quarter" idx="11"/>
          </p:nvPr>
        </p:nvSpPr>
        <p:spPr/>
        <p:txBody>
          <a:bodyPr/>
          <a:lstStyle/>
          <a:p>
            <a:r>
              <a:rPr lang="en-IN"/>
              <a:t>Dept. of ______, SVIT</a:t>
            </a:r>
          </a:p>
        </p:txBody>
      </p:sp>
      <p:sp>
        <p:nvSpPr>
          <p:cNvPr id="6" name="Slide Number Placeholder 5">
            <a:extLst>
              <a:ext uri="{FF2B5EF4-FFF2-40B4-BE49-F238E27FC236}">
                <a16:creationId xmlns:a16="http://schemas.microsoft.com/office/drawing/2014/main" id="{E17B619E-DE02-4C3F-ADC5-8F4B437C60FE}"/>
              </a:ext>
            </a:extLst>
          </p:cNvPr>
          <p:cNvSpPr>
            <a:spLocks noGrp="1"/>
          </p:cNvSpPr>
          <p:nvPr>
            <p:ph type="sldNum" sz="quarter" idx="12"/>
          </p:nvPr>
        </p:nvSpPr>
        <p:spPr/>
        <p:txBody>
          <a:bodyPr/>
          <a:lstStyle/>
          <a:p>
            <a:fld id="{249020A1-FA28-4834-83A8-C0CE35CB1668}" type="slidenum">
              <a:rPr lang="en-IN" smtClean="0"/>
              <a:pPr/>
              <a:t>‹#›</a:t>
            </a:fld>
            <a:endParaRPr lang="en-IN"/>
          </a:p>
        </p:txBody>
      </p:sp>
    </p:spTree>
    <p:extLst>
      <p:ext uri="{BB962C8B-B14F-4D97-AF65-F5344CB8AC3E}">
        <p14:creationId xmlns:p14="http://schemas.microsoft.com/office/powerpoint/2010/main" val="2609495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C7B8B-A95E-44F4-98E3-52A4CC934E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FD86949-633E-495F-A44C-F1DD1F62EE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C6BA20-1C32-4000-92DA-DF5FD0AA6F27}"/>
              </a:ext>
            </a:extLst>
          </p:cNvPr>
          <p:cNvSpPr>
            <a:spLocks noGrp="1"/>
          </p:cNvSpPr>
          <p:nvPr>
            <p:ph type="dt" sz="half" idx="10"/>
          </p:nvPr>
        </p:nvSpPr>
        <p:spPr/>
        <p:txBody>
          <a:bodyPr/>
          <a:lstStyle/>
          <a:p>
            <a:fld id="{4156EAF1-28FB-47DB-A52B-7DD7F4094843}" type="datetime1">
              <a:rPr lang="en-IN" smtClean="0"/>
              <a:pPr/>
              <a:t>24-06-2024</a:t>
            </a:fld>
            <a:endParaRPr lang="en-IN"/>
          </a:p>
        </p:txBody>
      </p:sp>
      <p:sp>
        <p:nvSpPr>
          <p:cNvPr id="5" name="Footer Placeholder 4">
            <a:extLst>
              <a:ext uri="{FF2B5EF4-FFF2-40B4-BE49-F238E27FC236}">
                <a16:creationId xmlns:a16="http://schemas.microsoft.com/office/drawing/2014/main" id="{576E4997-46FC-4684-94AC-02F6DC51350F}"/>
              </a:ext>
            </a:extLst>
          </p:cNvPr>
          <p:cNvSpPr>
            <a:spLocks noGrp="1"/>
          </p:cNvSpPr>
          <p:nvPr>
            <p:ph type="ftr" sz="quarter" idx="11"/>
          </p:nvPr>
        </p:nvSpPr>
        <p:spPr/>
        <p:txBody>
          <a:bodyPr/>
          <a:lstStyle/>
          <a:p>
            <a:r>
              <a:rPr lang="en-IN"/>
              <a:t>Dept. of ______, SVIT</a:t>
            </a:r>
          </a:p>
        </p:txBody>
      </p:sp>
      <p:sp>
        <p:nvSpPr>
          <p:cNvPr id="6" name="Slide Number Placeholder 5">
            <a:extLst>
              <a:ext uri="{FF2B5EF4-FFF2-40B4-BE49-F238E27FC236}">
                <a16:creationId xmlns:a16="http://schemas.microsoft.com/office/drawing/2014/main" id="{5B7EA950-E410-4B54-BE05-DCDD3312FFFF}"/>
              </a:ext>
            </a:extLst>
          </p:cNvPr>
          <p:cNvSpPr>
            <a:spLocks noGrp="1"/>
          </p:cNvSpPr>
          <p:nvPr>
            <p:ph type="sldNum" sz="quarter" idx="12"/>
          </p:nvPr>
        </p:nvSpPr>
        <p:spPr/>
        <p:txBody>
          <a:bodyPr/>
          <a:lstStyle/>
          <a:p>
            <a:fld id="{249020A1-FA28-4834-83A8-C0CE35CB1668}" type="slidenum">
              <a:rPr lang="en-IN" smtClean="0"/>
              <a:pPr/>
              <a:t>‹#›</a:t>
            </a:fld>
            <a:endParaRPr lang="en-IN"/>
          </a:p>
        </p:txBody>
      </p:sp>
    </p:spTree>
    <p:extLst>
      <p:ext uri="{BB962C8B-B14F-4D97-AF65-F5344CB8AC3E}">
        <p14:creationId xmlns:p14="http://schemas.microsoft.com/office/powerpoint/2010/main" val="4081746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E01E6-BF65-4C34-B3A6-B659CD689CA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81F2C33-3767-472F-BD45-991A54F002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53C4111-77F7-4E9C-B8E3-5CE2E94450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4FF7538-8C03-4803-89A2-1FC2D816AF1B}"/>
              </a:ext>
            </a:extLst>
          </p:cNvPr>
          <p:cNvSpPr>
            <a:spLocks noGrp="1"/>
          </p:cNvSpPr>
          <p:nvPr>
            <p:ph type="dt" sz="half" idx="10"/>
          </p:nvPr>
        </p:nvSpPr>
        <p:spPr/>
        <p:txBody>
          <a:bodyPr/>
          <a:lstStyle/>
          <a:p>
            <a:fld id="{61712493-AA25-487D-8635-16C3A88B4A31}" type="datetime1">
              <a:rPr lang="en-IN" smtClean="0"/>
              <a:pPr/>
              <a:t>24-06-2024</a:t>
            </a:fld>
            <a:endParaRPr lang="en-IN"/>
          </a:p>
        </p:txBody>
      </p:sp>
      <p:sp>
        <p:nvSpPr>
          <p:cNvPr id="6" name="Footer Placeholder 5">
            <a:extLst>
              <a:ext uri="{FF2B5EF4-FFF2-40B4-BE49-F238E27FC236}">
                <a16:creationId xmlns:a16="http://schemas.microsoft.com/office/drawing/2014/main" id="{B1A8EFBA-6E65-47FD-8613-44C349DC35FA}"/>
              </a:ext>
            </a:extLst>
          </p:cNvPr>
          <p:cNvSpPr>
            <a:spLocks noGrp="1"/>
          </p:cNvSpPr>
          <p:nvPr>
            <p:ph type="ftr" sz="quarter" idx="11"/>
          </p:nvPr>
        </p:nvSpPr>
        <p:spPr/>
        <p:txBody>
          <a:bodyPr/>
          <a:lstStyle/>
          <a:p>
            <a:r>
              <a:rPr lang="en-IN"/>
              <a:t>Dept. of ______, SVIT</a:t>
            </a:r>
          </a:p>
        </p:txBody>
      </p:sp>
      <p:sp>
        <p:nvSpPr>
          <p:cNvPr id="7" name="Slide Number Placeholder 6">
            <a:extLst>
              <a:ext uri="{FF2B5EF4-FFF2-40B4-BE49-F238E27FC236}">
                <a16:creationId xmlns:a16="http://schemas.microsoft.com/office/drawing/2014/main" id="{6A309E1D-F164-4F4A-AD29-3BC8FE19B7E5}"/>
              </a:ext>
            </a:extLst>
          </p:cNvPr>
          <p:cNvSpPr>
            <a:spLocks noGrp="1"/>
          </p:cNvSpPr>
          <p:nvPr>
            <p:ph type="sldNum" sz="quarter" idx="12"/>
          </p:nvPr>
        </p:nvSpPr>
        <p:spPr/>
        <p:txBody>
          <a:bodyPr/>
          <a:lstStyle/>
          <a:p>
            <a:fld id="{249020A1-FA28-4834-83A8-C0CE35CB1668}" type="slidenum">
              <a:rPr lang="en-IN" smtClean="0"/>
              <a:pPr/>
              <a:t>‹#›</a:t>
            </a:fld>
            <a:endParaRPr lang="en-IN"/>
          </a:p>
        </p:txBody>
      </p:sp>
    </p:spTree>
    <p:extLst>
      <p:ext uri="{BB962C8B-B14F-4D97-AF65-F5344CB8AC3E}">
        <p14:creationId xmlns:p14="http://schemas.microsoft.com/office/powerpoint/2010/main" val="717408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41170-35B2-40DF-8350-8A5396985F2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2E02EE6-5BF9-4F22-98EC-A61443BFC1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59CD52-4212-42DE-AE16-2734A0881D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293CEA6-8B0E-4018-848E-D06DA419FF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ECF992-E8BA-4F32-9F21-B79AFA8E61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6820D55-DB61-4C02-8EA9-9CD390A2A925}"/>
              </a:ext>
            </a:extLst>
          </p:cNvPr>
          <p:cNvSpPr>
            <a:spLocks noGrp="1"/>
          </p:cNvSpPr>
          <p:nvPr>
            <p:ph type="dt" sz="half" idx="10"/>
          </p:nvPr>
        </p:nvSpPr>
        <p:spPr/>
        <p:txBody>
          <a:bodyPr/>
          <a:lstStyle/>
          <a:p>
            <a:fld id="{3D15DECB-9A6B-47E9-8A6F-D77F03DD63AE}" type="datetime1">
              <a:rPr lang="en-IN" smtClean="0"/>
              <a:pPr/>
              <a:t>24-06-2024</a:t>
            </a:fld>
            <a:endParaRPr lang="en-IN"/>
          </a:p>
        </p:txBody>
      </p:sp>
      <p:sp>
        <p:nvSpPr>
          <p:cNvPr id="8" name="Footer Placeholder 7">
            <a:extLst>
              <a:ext uri="{FF2B5EF4-FFF2-40B4-BE49-F238E27FC236}">
                <a16:creationId xmlns:a16="http://schemas.microsoft.com/office/drawing/2014/main" id="{FE20A79F-9EB1-4C8B-A060-8D2A0033ED96}"/>
              </a:ext>
            </a:extLst>
          </p:cNvPr>
          <p:cNvSpPr>
            <a:spLocks noGrp="1"/>
          </p:cNvSpPr>
          <p:nvPr>
            <p:ph type="ftr" sz="quarter" idx="11"/>
          </p:nvPr>
        </p:nvSpPr>
        <p:spPr/>
        <p:txBody>
          <a:bodyPr/>
          <a:lstStyle/>
          <a:p>
            <a:r>
              <a:rPr lang="en-IN"/>
              <a:t>Dept. of ______, SVIT</a:t>
            </a:r>
          </a:p>
        </p:txBody>
      </p:sp>
      <p:sp>
        <p:nvSpPr>
          <p:cNvPr id="9" name="Slide Number Placeholder 8">
            <a:extLst>
              <a:ext uri="{FF2B5EF4-FFF2-40B4-BE49-F238E27FC236}">
                <a16:creationId xmlns:a16="http://schemas.microsoft.com/office/drawing/2014/main" id="{4355B576-5575-4E69-B6E4-9E57B9D2F829}"/>
              </a:ext>
            </a:extLst>
          </p:cNvPr>
          <p:cNvSpPr>
            <a:spLocks noGrp="1"/>
          </p:cNvSpPr>
          <p:nvPr>
            <p:ph type="sldNum" sz="quarter" idx="12"/>
          </p:nvPr>
        </p:nvSpPr>
        <p:spPr/>
        <p:txBody>
          <a:bodyPr/>
          <a:lstStyle/>
          <a:p>
            <a:fld id="{249020A1-FA28-4834-83A8-C0CE35CB1668}" type="slidenum">
              <a:rPr lang="en-IN" smtClean="0"/>
              <a:pPr/>
              <a:t>‹#›</a:t>
            </a:fld>
            <a:endParaRPr lang="en-IN"/>
          </a:p>
        </p:txBody>
      </p:sp>
    </p:spTree>
    <p:extLst>
      <p:ext uri="{BB962C8B-B14F-4D97-AF65-F5344CB8AC3E}">
        <p14:creationId xmlns:p14="http://schemas.microsoft.com/office/powerpoint/2010/main" val="3479328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694C7-1299-445A-AA80-727CB5D7746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BAFEBB1-AB4E-4C11-8BF5-42780D7191F1}"/>
              </a:ext>
            </a:extLst>
          </p:cNvPr>
          <p:cNvSpPr>
            <a:spLocks noGrp="1"/>
          </p:cNvSpPr>
          <p:nvPr>
            <p:ph type="dt" sz="half" idx="10"/>
          </p:nvPr>
        </p:nvSpPr>
        <p:spPr/>
        <p:txBody>
          <a:bodyPr/>
          <a:lstStyle/>
          <a:p>
            <a:fld id="{24B391F4-8B9E-488E-9E09-6D97621EC7E8}" type="datetime1">
              <a:rPr lang="en-IN" smtClean="0"/>
              <a:pPr/>
              <a:t>24-06-2024</a:t>
            </a:fld>
            <a:endParaRPr lang="en-IN"/>
          </a:p>
        </p:txBody>
      </p:sp>
      <p:sp>
        <p:nvSpPr>
          <p:cNvPr id="4" name="Footer Placeholder 3">
            <a:extLst>
              <a:ext uri="{FF2B5EF4-FFF2-40B4-BE49-F238E27FC236}">
                <a16:creationId xmlns:a16="http://schemas.microsoft.com/office/drawing/2014/main" id="{7B09B511-6F76-4915-B1AF-732BCED70E7E}"/>
              </a:ext>
            </a:extLst>
          </p:cNvPr>
          <p:cNvSpPr>
            <a:spLocks noGrp="1"/>
          </p:cNvSpPr>
          <p:nvPr>
            <p:ph type="ftr" sz="quarter" idx="11"/>
          </p:nvPr>
        </p:nvSpPr>
        <p:spPr/>
        <p:txBody>
          <a:bodyPr/>
          <a:lstStyle/>
          <a:p>
            <a:r>
              <a:rPr lang="en-IN"/>
              <a:t>Dept. of ______, SVIT</a:t>
            </a:r>
          </a:p>
        </p:txBody>
      </p:sp>
      <p:sp>
        <p:nvSpPr>
          <p:cNvPr id="5" name="Slide Number Placeholder 4">
            <a:extLst>
              <a:ext uri="{FF2B5EF4-FFF2-40B4-BE49-F238E27FC236}">
                <a16:creationId xmlns:a16="http://schemas.microsoft.com/office/drawing/2014/main" id="{4F192E34-F782-4D15-B759-B5497A8BF2D5}"/>
              </a:ext>
            </a:extLst>
          </p:cNvPr>
          <p:cNvSpPr>
            <a:spLocks noGrp="1"/>
          </p:cNvSpPr>
          <p:nvPr>
            <p:ph type="sldNum" sz="quarter" idx="12"/>
          </p:nvPr>
        </p:nvSpPr>
        <p:spPr/>
        <p:txBody>
          <a:bodyPr/>
          <a:lstStyle/>
          <a:p>
            <a:fld id="{249020A1-FA28-4834-83A8-C0CE35CB1668}" type="slidenum">
              <a:rPr lang="en-IN" smtClean="0"/>
              <a:pPr/>
              <a:t>‹#›</a:t>
            </a:fld>
            <a:endParaRPr lang="en-IN"/>
          </a:p>
        </p:txBody>
      </p:sp>
    </p:spTree>
    <p:extLst>
      <p:ext uri="{BB962C8B-B14F-4D97-AF65-F5344CB8AC3E}">
        <p14:creationId xmlns:p14="http://schemas.microsoft.com/office/powerpoint/2010/main" val="306822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05FB1B-DD29-4A04-8996-FF05D89AF18F}"/>
              </a:ext>
            </a:extLst>
          </p:cNvPr>
          <p:cNvSpPr>
            <a:spLocks noGrp="1"/>
          </p:cNvSpPr>
          <p:nvPr>
            <p:ph type="dt" sz="half" idx="10"/>
          </p:nvPr>
        </p:nvSpPr>
        <p:spPr/>
        <p:txBody>
          <a:bodyPr/>
          <a:lstStyle/>
          <a:p>
            <a:fld id="{8BB56ECC-4156-47B9-B6C5-A7C7632DDAB1}" type="datetime1">
              <a:rPr lang="en-IN" smtClean="0"/>
              <a:pPr/>
              <a:t>24-06-2024</a:t>
            </a:fld>
            <a:endParaRPr lang="en-IN"/>
          </a:p>
        </p:txBody>
      </p:sp>
      <p:sp>
        <p:nvSpPr>
          <p:cNvPr id="3" name="Footer Placeholder 2">
            <a:extLst>
              <a:ext uri="{FF2B5EF4-FFF2-40B4-BE49-F238E27FC236}">
                <a16:creationId xmlns:a16="http://schemas.microsoft.com/office/drawing/2014/main" id="{08A97D2F-E2A4-438D-A067-1493B899029D}"/>
              </a:ext>
            </a:extLst>
          </p:cNvPr>
          <p:cNvSpPr>
            <a:spLocks noGrp="1"/>
          </p:cNvSpPr>
          <p:nvPr>
            <p:ph type="ftr" sz="quarter" idx="11"/>
          </p:nvPr>
        </p:nvSpPr>
        <p:spPr/>
        <p:txBody>
          <a:bodyPr/>
          <a:lstStyle/>
          <a:p>
            <a:r>
              <a:rPr lang="en-IN"/>
              <a:t>Dept. of ______, SVIT</a:t>
            </a:r>
          </a:p>
        </p:txBody>
      </p:sp>
      <p:sp>
        <p:nvSpPr>
          <p:cNvPr id="4" name="Slide Number Placeholder 3">
            <a:extLst>
              <a:ext uri="{FF2B5EF4-FFF2-40B4-BE49-F238E27FC236}">
                <a16:creationId xmlns:a16="http://schemas.microsoft.com/office/drawing/2014/main" id="{82312123-8F85-4A48-9CA6-85E9B39ECE20}"/>
              </a:ext>
            </a:extLst>
          </p:cNvPr>
          <p:cNvSpPr>
            <a:spLocks noGrp="1"/>
          </p:cNvSpPr>
          <p:nvPr>
            <p:ph type="sldNum" sz="quarter" idx="12"/>
          </p:nvPr>
        </p:nvSpPr>
        <p:spPr/>
        <p:txBody>
          <a:bodyPr/>
          <a:lstStyle/>
          <a:p>
            <a:fld id="{249020A1-FA28-4834-83A8-C0CE35CB1668}" type="slidenum">
              <a:rPr lang="en-IN" smtClean="0"/>
              <a:pPr/>
              <a:t>‹#›</a:t>
            </a:fld>
            <a:endParaRPr lang="en-IN"/>
          </a:p>
        </p:txBody>
      </p:sp>
    </p:spTree>
    <p:extLst>
      <p:ext uri="{BB962C8B-B14F-4D97-AF65-F5344CB8AC3E}">
        <p14:creationId xmlns:p14="http://schemas.microsoft.com/office/powerpoint/2010/main" val="666982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EA615-E99F-4022-8C4A-E6A08ACB43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14442B3-6064-406D-9F3F-50D9E09533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52191BC-0005-4884-BCCC-5A71C16FEA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EEEA7A-68E2-4B62-A1FA-1FEAA4DFB6DA}"/>
              </a:ext>
            </a:extLst>
          </p:cNvPr>
          <p:cNvSpPr>
            <a:spLocks noGrp="1"/>
          </p:cNvSpPr>
          <p:nvPr>
            <p:ph type="dt" sz="half" idx="10"/>
          </p:nvPr>
        </p:nvSpPr>
        <p:spPr/>
        <p:txBody>
          <a:bodyPr/>
          <a:lstStyle/>
          <a:p>
            <a:fld id="{EB3CA7FB-8CAD-4526-8C8B-7EC5B1C9A4A6}" type="datetime1">
              <a:rPr lang="en-IN" smtClean="0"/>
              <a:pPr/>
              <a:t>24-06-2024</a:t>
            </a:fld>
            <a:endParaRPr lang="en-IN"/>
          </a:p>
        </p:txBody>
      </p:sp>
      <p:sp>
        <p:nvSpPr>
          <p:cNvPr id="6" name="Footer Placeholder 5">
            <a:extLst>
              <a:ext uri="{FF2B5EF4-FFF2-40B4-BE49-F238E27FC236}">
                <a16:creationId xmlns:a16="http://schemas.microsoft.com/office/drawing/2014/main" id="{06DBF939-FF8D-453F-9C7E-3F780B57F398}"/>
              </a:ext>
            </a:extLst>
          </p:cNvPr>
          <p:cNvSpPr>
            <a:spLocks noGrp="1"/>
          </p:cNvSpPr>
          <p:nvPr>
            <p:ph type="ftr" sz="quarter" idx="11"/>
          </p:nvPr>
        </p:nvSpPr>
        <p:spPr/>
        <p:txBody>
          <a:bodyPr/>
          <a:lstStyle/>
          <a:p>
            <a:r>
              <a:rPr lang="en-IN"/>
              <a:t>Dept. of ______, SVIT</a:t>
            </a:r>
          </a:p>
        </p:txBody>
      </p:sp>
      <p:sp>
        <p:nvSpPr>
          <p:cNvPr id="7" name="Slide Number Placeholder 6">
            <a:extLst>
              <a:ext uri="{FF2B5EF4-FFF2-40B4-BE49-F238E27FC236}">
                <a16:creationId xmlns:a16="http://schemas.microsoft.com/office/drawing/2014/main" id="{D6A5CE44-831B-4CE4-AD71-4FC7845DD3A3}"/>
              </a:ext>
            </a:extLst>
          </p:cNvPr>
          <p:cNvSpPr>
            <a:spLocks noGrp="1"/>
          </p:cNvSpPr>
          <p:nvPr>
            <p:ph type="sldNum" sz="quarter" idx="12"/>
          </p:nvPr>
        </p:nvSpPr>
        <p:spPr/>
        <p:txBody>
          <a:bodyPr/>
          <a:lstStyle/>
          <a:p>
            <a:fld id="{249020A1-FA28-4834-83A8-C0CE35CB1668}" type="slidenum">
              <a:rPr lang="en-IN" smtClean="0"/>
              <a:pPr/>
              <a:t>‹#›</a:t>
            </a:fld>
            <a:endParaRPr lang="en-IN"/>
          </a:p>
        </p:txBody>
      </p:sp>
    </p:spTree>
    <p:extLst>
      <p:ext uri="{BB962C8B-B14F-4D97-AF65-F5344CB8AC3E}">
        <p14:creationId xmlns:p14="http://schemas.microsoft.com/office/powerpoint/2010/main" val="187039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8A633-FF1A-4A86-A554-A6866ECC67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B53D6D8-2C0B-4D5F-A538-5C4283B768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2751E03C-A71C-4EDF-9F0C-AADD5BFFF1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FB9132-2CBC-4D34-B53D-FF70E594F93F}"/>
              </a:ext>
            </a:extLst>
          </p:cNvPr>
          <p:cNvSpPr>
            <a:spLocks noGrp="1"/>
          </p:cNvSpPr>
          <p:nvPr>
            <p:ph type="dt" sz="half" idx="10"/>
          </p:nvPr>
        </p:nvSpPr>
        <p:spPr/>
        <p:txBody>
          <a:bodyPr/>
          <a:lstStyle/>
          <a:p>
            <a:fld id="{3532C8DB-8A26-4D7B-863F-CF0724AEE9FE}" type="datetime1">
              <a:rPr lang="en-IN" smtClean="0"/>
              <a:pPr/>
              <a:t>24-06-2024</a:t>
            </a:fld>
            <a:endParaRPr lang="en-IN"/>
          </a:p>
        </p:txBody>
      </p:sp>
      <p:sp>
        <p:nvSpPr>
          <p:cNvPr id="6" name="Footer Placeholder 5">
            <a:extLst>
              <a:ext uri="{FF2B5EF4-FFF2-40B4-BE49-F238E27FC236}">
                <a16:creationId xmlns:a16="http://schemas.microsoft.com/office/drawing/2014/main" id="{DBC4237C-448B-4DA3-AE9C-AE059EAB5FBE}"/>
              </a:ext>
            </a:extLst>
          </p:cNvPr>
          <p:cNvSpPr>
            <a:spLocks noGrp="1"/>
          </p:cNvSpPr>
          <p:nvPr>
            <p:ph type="ftr" sz="quarter" idx="11"/>
          </p:nvPr>
        </p:nvSpPr>
        <p:spPr/>
        <p:txBody>
          <a:bodyPr/>
          <a:lstStyle/>
          <a:p>
            <a:r>
              <a:rPr lang="en-IN"/>
              <a:t>Dept. of ______, SVIT</a:t>
            </a:r>
          </a:p>
        </p:txBody>
      </p:sp>
      <p:sp>
        <p:nvSpPr>
          <p:cNvPr id="7" name="Slide Number Placeholder 6">
            <a:extLst>
              <a:ext uri="{FF2B5EF4-FFF2-40B4-BE49-F238E27FC236}">
                <a16:creationId xmlns:a16="http://schemas.microsoft.com/office/drawing/2014/main" id="{341FD285-1884-4757-A659-7563E433770D}"/>
              </a:ext>
            </a:extLst>
          </p:cNvPr>
          <p:cNvSpPr>
            <a:spLocks noGrp="1"/>
          </p:cNvSpPr>
          <p:nvPr>
            <p:ph type="sldNum" sz="quarter" idx="12"/>
          </p:nvPr>
        </p:nvSpPr>
        <p:spPr/>
        <p:txBody>
          <a:bodyPr/>
          <a:lstStyle/>
          <a:p>
            <a:fld id="{249020A1-FA28-4834-83A8-C0CE35CB1668}" type="slidenum">
              <a:rPr lang="en-IN" smtClean="0"/>
              <a:pPr/>
              <a:t>‹#›</a:t>
            </a:fld>
            <a:endParaRPr lang="en-IN"/>
          </a:p>
        </p:txBody>
      </p:sp>
    </p:spTree>
    <p:extLst>
      <p:ext uri="{BB962C8B-B14F-4D97-AF65-F5344CB8AC3E}">
        <p14:creationId xmlns:p14="http://schemas.microsoft.com/office/powerpoint/2010/main" val="288930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CE65F1-B7B2-4401-8D3E-90BA7FBB99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E5F2DFA-53EC-4E58-9868-0D1C5941EB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21C156-921C-4B6C-B347-41C3EBCE1A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49D414-CE7D-46FB-9603-64E2DC9BB488}" type="datetime1">
              <a:rPr lang="en-IN" smtClean="0"/>
              <a:pPr/>
              <a:t>24-06-2024</a:t>
            </a:fld>
            <a:endParaRPr lang="en-IN"/>
          </a:p>
        </p:txBody>
      </p:sp>
      <p:sp>
        <p:nvSpPr>
          <p:cNvPr id="5" name="Footer Placeholder 4">
            <a:extLst>
              <a:ext uri="{FF2B5EF4-FFF2-40B4-BE49-F238E27FC236}">
                <a16:creationId xmlns:a16="http://schemas.microsoft.com/office/drawing/2014/main" id="{ED741EB9-BE5B-4FCE-8459-60A68128D7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Dept. of ______, SVIT</a:t>
            </a:r>
          </a:p>
        </p:txBody>
      </p:sp>
      <p:sp>
        <p:nvSpPr>
          <p:cNvPr id="6" name="Slide Number Placeholder 5">
            <a:extLst>
              <a:ext uri="{FF2B5EF4-FFF2-40B4-BE49-F238E27FC236}">
                <a16:creationId xmlns:a16="http://schemas.microsoft.com/office/drawing/2014/main" id="{903264B3-BCAF-4423-B5AB-31245A719D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9020A1-FA28-4834-83A8-C0CE35CB1668}" type="slidenum">
              <a:rPr lang="en-IN" smtClean="0"/>
              <a:pPr/>
              <a:t>‹#›</a:t>
            </a:fld>
            <a:endParaRPr lang="en-IN"/>
          </a:p>
        </p:txBody>
      </p:sp>
    </p:spTree>
    <p:extLst>
      <p:ext uri="{BB962C8B-B14F-4D97-AF65-F5344CB8AC3E}">
        <p14:creationId xmlns:p14="http://schemas.microsoft.com/office/powerpoint/2010/main" val="1672401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semanticscholar.org/paper/SMART-VOTING-SYSTEM-WITH-FACERECOGNITION-%20Malwade-Tavare/39b662ef70fce1332b76e290ffba26963854b4d4/figure/4"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9D11E-1799-45FA-B0C6-7D6F2A6E14BC}"/>
              </a:ext>
            </a:extLst>
          </p:cNvPr>
          <p:cNvSpPr>
            <a:spLocks noGrp="1"/>
          </p:cNvSpPr>
          <p:nvPr>
            <p:ph type="ctrTitle"/>
          </p:nvPr>
        </p:nvSpPr>
        <p:spPr>
          <a:xfrm>
            <a:off x="-2" y="-59617"/>
            <a:ext cx="12192000" cy="913827"/>
          </a:xfrm>
        </p:spPr>
        <p:txBody>
          <a:bodyPr>
            <a:normAutofit/>
          </a:bodyPr>
          <a:lstStyle/>
          <a:p>
            <a:r>
              <a:rPr lang="en-IN" sz="4400" b="1" dirty="0">
                <a:ln w="22225">
                  <a:solidFill>
                    <a:srgbClr val="C00000"/>
                  </a:solidFill>
                  <a:prstDash val="solid"/>
                </a:ln>
                <a:solidFill>
                  <a:srgbClr val="C00000"/>
                </a:solidFill>
              </a:rPr>
              <a:t>SAI VIDYA INSTITUTE OF TECHNOLOGY</a:t>
            </a:r>
          </a:p>
        </p:txBody>
      </p:sp>
      <p:sp>
        <p:nvSpPr>
          <p:cNvPr id="3" name="Subtitle 2">
            <a:extLst>
              <a:ext uri="{FF2B5EF4-FFF2-40B4-BE49-F238E27FC236}">
                <a16:creationId xmlns:a16="http://schemas.microsoft.com/office/drawing/2014/main" id="{EB23C6C5-176A-4DB9-B1BC-D6B06ED95008}"/>
              </a:ext>
            </a:extLst>
          </p:cNvPr>
          <p:cNvSpPr>
            <a:spLocks noGrp="1"/>
          </p:cNvSpPr>
          <p:nvPr>
            <p:ph type="subTitle" idx="1"/>
          </p:nvPr>
        </p:nvSpPr>
        <p:spPr>
          <a:xfrm>
            <a:off x="0" y="712154"/>
            <a:ext cx="12192000" cy="685776"/>
          </a:xfrm>
        </p:spPr>
        <p:txBody>
          <a:bodyPr>
            <a:normAutofit fontScale="85000" lnSpcReduction="20000"/>
          </a:bodyPr>
          <a:lstStyle/>
          <a:p>
            <a:r>
              <a:rPr lang="en-IN" b="1" dirty="0"/>
              <a:t>Accredited by NBA, New Delhi (CSE, ISE, ECE, CIVIL, MECH), NAAC-’A’ Grade</a:t>
            </a:r>
          </a:p>
          <a:p>
            <a:r>
              <a:rPr lang="en-IN" b="1" dirty="0"/>
              <a:t>Rajanukunte, Bengaluru - 560064</a:t>
            </a:r>
          </a:p>
        </p:txBody>
      </p:sp>
      <p:pic>
        <p:nvPicPr>
          <p:cNvPr id="4" name="Picture 3">
            <a:extLst>
              <a:ext uri="{FF2B5EF4-FFF2-40B4-BE49-F238E27FC236}">
                <a16:creationId xmlns:a16="http://schemas.microsoft.com/office/drawing/2014/main" id="{C1D09AB7-3A51-47CD-BC5E-AFF1EE385645}"/>
              </a:ext>
            </a:extLst>
          </p:cNvPr>
          <p:cNvPicPr>
            <a:picLocks noChangeAspect="1"/>
          </p:cNvPicPr>
          <p:nvPr/>
        </p:nvPicPr>
        <p:blipFill>
          <a:blip r:embed="rId2" cstate="print"/>
          <a:stretch>
            <a:fillRect/>
          </a:stretch>
        </p:blipFill>
        <p:spPr>
          <a:xfrm>
            <a:off x="5053781" y="1949692"/>
            <a:ext cx="1769805" cy="1333500"/>
          </a:xfrm>
          <a:prstGeom prst="rect">
            <a:avLst/>
          </a:prstGeom>
        </p:spPr>
      </p:pic>
      <p:sp>
        <p:nvSpPr>
          <p:cNvPr id="5" name="TextBox 4">
            <a:extLst>
              <a:ext uri="{FF2B5EF4-FFF2-40B4-BE49-F238E27FC236}">
                <a16:creationId xmlns:a16="http://schemas.microsoft.com/office/drawing/2014/main" id="{FACE4605-4953-4CBB-B635-0B0762C43748}"/>
              </a:ext>
            </a:extLst>
          </p:cNvPr>
          <p:cNvSpPr txBox="1"/>
          <p:nvPr/>
        </p:nvSpPr>
        <p:spPr>
          <a:xfrm>
            <a:off x="322084" y="3752848"/>
            <a:ext cx="11681380" cy="707886"/>
          </a:xfrm>
          <a:prstGeom prst="rect">
            <a:avLst/>
          </a:prstGeom>
          <a:noFill/>
        </p:spPr>
        <p:txBody>
          <a:bodyPr wrap="square" rtlCol="0">
            <a:spAutoFit/>
          </a:bodyPr>
          <a:lstStyle/>
          <a:p>
            <a:pPr algn="ctr"/>
            <a:r>
              <a:rPr lang="en-US" sz="4000" b="1" dirty="0">
                <a:solidFill>
                  <a:srgbClr val="FF0000"/>
                </a:solidFill>
              </a:rPr>
              <a:t>Smart election voting system with face recognition </a:t>
            </a:r>
            <a:endParaRPr lang="en-IN" sz="4000" b="1" dirty="0">
              <a:solidFill>
                <a:srgbClr val="FF0000"/>
              </a:solidFill>
            </a:endParaRPr>
          </a:p>
        </p:txBody>
      </p:sp>
      <p:sp>
        <p:nvSpPr>
          <p:cNvPr id="6" name="TextBox 5">
            <a:extLst>
              <a:ext uri="{FF2B5EF4-FFF2-40B4-BE49-F238E27FC236}">
                <a16:creationId xmlns:a16="http://schemas.microsoft.com/office/drawing/2014/main" id="{842CF2DE-BB0C-4F8A-A1B5-9C68C76566B8}"/>
              </a:ext>
            </a:extLst>
          </p:cNvPr>
          <p:cNvSpPr txBox="1"/>
          <p:nvPr/>
        </p:nvSpPr>
        <p:spPr>
          <a:xfrm>
            <a:off x="188536" y="4825412"/>
            <a:ext cx="4506012" cy="2215991"/>
          </a:xfrm>
          <a:prstGeom prst="rect">
            <a:avLst/>
          </a:prstGeom>
          <a:noFill/>
        </p:spPr>
        <p:txBody>
          <a:bodyPr wrap="square" rtlCol="0">
            <a:spAutoFit/>
          </a:bodyPr>
          <a:lstStyle/>
          <a:p>
            <a:pPr algn="ctr"/>
            <a:endParaRPr lang="en-IN" sz="2400" b="1" dirty="0">
              <a:solidFill>
                <a:srgbClr val="002060"/>
              </a:solidFill>
            </a:endParaRPr>
          </a:p>
          <a:p>
            <a:pPr algn="ctr"/>
            <a:r>
              <a:rPr lang="en-IN" sz="2400" b="1" dirty="0">
                <a:solidFill>
                  <a:srgbClr val="002060"/>
                </a:solidFill>
              </a:rPr>
              <a:t>By</a:t>
            </a:r>
          </a:p>
          <a:p>
            <a:pPr algn="ctr"/>
            <a:r>
              <a:rPr lang="en-IN" sz="2400" b="1" dirty="0">
                <a:solidFill>
                  <a:srgbClr val="002060"/>
                </a:solidFill>
              </a:rPr>
              <a:t>Student Name          USN</a:t>
            </a:r>
          </a:p>
          <a:p>
            <a:pPr algn="r"/>
            <a:r>
              <a:rPr lang="en-IN" sz="2400" b="1" dirty="0" err="1">
                <a:solidFill>
                  <a:srgbClr val="002060"/>
                </a:solidFill>
              </a:rPr>
              <a:t>Mahith</a:t>
            </a:r>
            <a:r>
              <a:rPr lang="en-IN" sz="2400" b="1" dirty="0">
                <a:solidFill>
                  <a:srgbClr val="002060"/>
                </a:solidFill>
              </a:rPr>
              <a:t> V            1VA21IS023</a:t>
            </a:r>
          </a:p>
          <a:p>
            <a:pPr algn="r"/>
            <a:r>
              <a:rPr lang="en-IN" sz="2400" b="1" dirty="0">
                <a:solidFill>
                  <a:srgbClr val="002060"/>
                </a:solidFill>
              </a:rPr>
              <a:t>Manoj Kumar D  1VA21IS024 </a:t>
            </a:r>
          </a:p>
          <a:p>
            <a:endParaRPr lang="en-IN" dirty="0"/>
          </a:p>
        </p:txBody>
      </p:sp>
      <p:sp>
        <p:nvSpPr>
          <p:cNvPr id="7" name="TextBox 6">
            <a:extLst>
              <a:ext uri="{FF2B5EF4-FFF2-40B4-BE49-F238E27FC236}">
                <a16:creationId xmlns:a16="http://schemas.microsoft.com/office/drawing/2014/main" id="{B54F4046-2247-4401-88D7-9C839B401B89}"/>
              </a:ext>
            </a:extLst>
          </p:cNvPr>
          <p:cNvSpPr txBox="1"/>
          <p:nvPr/>
        </p:nvSpPr>
        <p:spPr>
          <a:xfrm>
            <a:off x="7218929" y="4825412"/>
            <a:ext cx="4372462" cy="1938992"/>
          </a:xfrm>
          <a:prstGeom prst="rect">
            <a:avLst/>
          </a:prstGeom>
          <a:noFill/>
        </p:spPr>
        <p:txBody>
          <a:bodyPr wrap="square" rtlCol="0">
            <a:spAutoFit/>
          </a:bodyPr>
          <a:lstStyle/>
          <a:p>
            <a:pPr algn="ctr"/>
            <a:r>
              <a:rPr lang="en-IN" sz="2400" b="1" dirty="0">
                <a:solidFill>
                  <a:srgbClr val="002060"/>
                </a:solidFill>
              </a:rPr>
              <a:t>Under the guidance of</a:t>
            </a:r>
          </a:p>
          <a:p>
            <a:pPr algn="ctr"/>
            <a:r>
              <a:rPr lang="en-IN" sz="2400" b="1" dirty="0">
                <a:solidFill>
                  <a:srgbClr val="002060"/>
                </a:solidFill>
              </a:rPr>
              <a:t>Daniel D</a:t>
            </a:r>
          </a:p>
          <a:p>
            <a:pPr algn="ctr"/>
            <a:r>
              <a:rPr lang="en-IN" sz="2400" b="1" dirty="0">
                <a:solidFill>
                  <a:srgbClr val="002060"/>
                </a:solidFill>
              </a:rPr>
              <a:t>Assistant Professor</a:t>
            </a:r>
          </a:p>
          <a:p>
            <a:pPr algn="ctr"/>
            <a:r>
              <a:rPr lang="en-IN" sz="2400" b="1" dirty="0">
                <a:solidFill>
                  <a:srgbClr val="002060"/>
                </a:solidFill>
              </a:rPr>
              <a:t>Information Science &amp; Engineering</a:t>
            </a:r>
          </a:p>
        </p:txBody>
      </p:sp>
      <p:sp>
        <p:nvSpPr>
          <p:cNvPr id="8" name="TextBox 7">
            <a:extLst>
              <a:ext uri="{FF2B5EF4-FFF2-40B4-BE49-F238E27FC236}">
                <a16:creationId xmlns:a16="http://schemas.microsoft.com/office/drawing/2014/main" id="{3E4D2BB2-F645-4614-9A42-33A44804E7A8}"/>
              </a:ext>
            </a:extLst>
          </p:cNvPr>
          <p:cNvSpPr txBox="1"/>
          <p:nvPr/>
        </p:nvSpPr>
        <p:spPr>
          <a:xfrm>
            <a:off x="1" y="1405609"/>
            <a:ext cx="12191999" cy="461665"/>
          </a:xfrm>
          <a:prstGeom prst="rect">
            <a:avLst/>
          </a:prstGeom>
          <a:solidFill>
            <a:schemeClr val="bg1"/>
          </a:solidFill>
        </p:spPr>
        <p:txBody>
          <a:bodyPr wrap="square" rtlCol="0">
            <a:spAutoFit/>
          </a:bodyPr>
          <a:lstStyle/>
          <a:p>
            <a:pPr algn="ctr"/>
            <a:r>
              <a:rPr lang="en-IN" sz="2400" b="1" dirty="0"/>
              <a:t>Department of Information Science and Engineering</a:t>
            </a:r>
          </a:p>
        </p:txBody>
      </p:sp>
      <p:sp>
        <p:nvSpPr>
          <p:cNvPr id="10" name="TextBox 9">
            <a:extLst>
              <a:ext uri="{FF2B5EF4-FFF2-40B4-BE49-F238E27FC236}">
                <a16:creationId xmlns:a16="http://schemas.microsoft.com/office/drawing/2014/main" id="{5CDDFF03-671F-44F5-A1B6-42884E535C90}"/>
              </a:ext>
            </a:extLst>
          </p:cNvPr>
          <p:cNvSpPr txBox="1"/>
          <p:nvPr/>
        </p:nvSpPr>
        <p:spPr>
          <a:xfrm>
            <a:off x="0" y="3342004"/>
            <a:ext cx="12191998" cy="461665"/>
          </a:xfrm>
          <a:prstGeom prst="rect">
            <a:avLst/>
          </a:prstGeom>
          <a:solidFill>
            <a:schemeClr val="bg1"/>
          </a:solidFill>
        </p:spPr>
        <p:txBody>
          <a:bodyPr wrap="square" rtlCol="0">
            <a:spAutoFit/>
          </a:bodyPr>
          <a:lstStyle/>
          <a:p>
            <a:pPr algn="ctr"/>
            <a:r>
              <a:rPr lang="en-IN" sz="2400" b="1" dirty="0"/>
              <a:t>  Mini Project Presentation on </a:t>
            </a:r>
          </a:p>
        </p:txBody>
      </p:sp>
    </p:spTree>
    <p:extLst>
      <p:ext uri="{BB962C8B-B14F-4D97-AF65-F5344CB8AC3E}">
        <p14:creationId xmlns:p14="http://schemas.microsoft.com/office/powerpoint/2010/main" val="41141729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EE9C0-A9D1-A0FF-9A60-5C36D154E0C4}"/>
              </a:ext>
            </a:extLst>
          </p:cNvPr>
          <p:cNvSpPr>
            <a:spLocks noGrp="1"/>
          </p:cNvSpPr>
          <p:nvPr>
            <p:ph type="title"/>
          </p:nvPr>
        </p:nvSpPr>
        <p:spPr/>
        <p:txBody>
          <a:bodyPr>
            <a:normAutofit fontScale="90000"/>
          </a:bodyPr>
          <a:lstStyle/>
          <a:p>
            <a:br>
              <a:rPr lang="en-IN" dirty="0"/>
            </a:br>
            <a:br>
              <a:rPr lang="en-IN" dirty="0"/>
            </a:br>
            <a:endParaRPr lang="en-IN" dirty="0"/>
          </a:p>
        </p:txBody>
      </p:sp>
      <p:sp>
        <p:nvSpPr>
          <p:cNvPr id="3" name="Content Placeholder 2">
            <a:extLst>
              <a:ext uri="{FF2B5EF4-FFF2-40B4-BE49-F238E27FC236}">
                <a16:creationId xmlns:a16="http://schemas.microsoft.com/office/drawing/2014/main" id="{20701D09-7153-3E4A-0438-3DAFF8F6D834}"/>
              </a:ext>
            </a:extLst>
          </p:cNvPr>
          <p:cNvSpPr>
            <a:spLocks noGrp="1"/>
          </p:cNvSpPr>
          <p:nvPr>
            <p:ph idx="1"/>
          </p:nvPr>
        </p:nvSpPr>
        <p:spPr/>
        <p:txBody>
          <a:bodyPr/>
          <a:lstStyle/>
          <a:p>
            <a:endParaRPr lang="en-IN" dirty="0"/>
          </a:p>
          <a:p>
            <a:endParaRPr lang="en-IN" dirty="0"/>
          </a:p>
          <a:p>
            <a:endParaRPr lang="en-IN" dirty="0"/>
          </a:p>
        </p:txBody>
      </p:sp>
      <p:pic>
        <p:nvPicPr>
          <p:cNvPr id="5" name="Picture 4">
            <a:extLst>
              <a:ext uri="{FF2B5EF4-FFF2-40B4-BE49-F238E27FC236}">
                <a16:creationId xmlns:a16="http://schemas.microsoft.com/office/drawing/2014/main" id="{3D5C89C1-E98A-E317-EAF3-A2F816A7FF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941371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EF132-6DF6-4CA0-B333-B03D94DE9F9E}"/>
              </a:ext>
            </a:extLst>
          </p:cNvPr>
          <p:cNvSpPr>
            <a:spLocks noGrp="1"/>
          </p:cNvSpPr>
          <p:nvPr>
            <p:ph type="title"/>
          </p:nvPr>
        </p:nvSpPr>
        <p:spPr>
          <a:xfrm>
            <a:off x="0" y="242577"/>
            <a:ext cx="9879291" cy="844197"/>
          </a:xfrm>
          <a:solidFill>
            <a:srgbClr val="002060"/>
          </a:solidFill>
        </p:spPr>
        <p:txBody>
          <a:bodyPr/>
          <a:lstStyle/>
          <a:p>
            <a:r>
              <a:rPr lang="en-IN" b="1" dirty="0">
                <a:ln>
                  <a:solidFill>
                    <a:schemeClr val="bg1"/>
                  </a:solidFill>
                </a:ln>
                <a:solidFill>
                  <a:schemeClr val="bg1"/>
                </a:solidFill>
              </a:rPr>
              <a:t>Presentation Outline</a:t>
            </a:r>
          </a:p>
        </p:txBody>
      </p:sp>
      <p:sp>
        <p:nvSpPr>
          <p:cNvPr id="3" name="Content Placeholder 2">
            <a:extLst>
              <a:ext uri="{FF2B5EF4-FFF2-40B4-BE49-F238E27FC236}">
                <a16:creationId xmlns:a16="http://schemas.microsoft.com/office/drawing/2014/main" id="{E6CDD646-3FD1-42E3-B283-E0E745697FFC}"/>
              </a:ext>
            </a:extLst>
          </p:cNvPr>
          <p:cNvSpPr>
            <a:spLocks noGrp="1"/>
          </p:cNvSpPr>
          <p:nvPr>
            <p:ph idx="1"/>
          </p:nvPr>
        </p:nvSpPr>
        <p:spPr>
          <a:xfrm>
            <a:off x="395141" y="1449019"/>
            <a:ext cx="11265816" cy="4720562"/>
          </a:xfrm>
        </p:spPr>
        <p:txBody>
          <a:bodyPr>
            <a:normAutofit/>
          </a:bodyPr>
          <a:lstStyle/>
          <a:p>
            <a:r>
              <a:rPr lang="en-IN" dirty="0"/>
              <a:t>Introduction </a:t>
            </a:r>
          </a:p>
          <a:p>
            <a:r>
              <a:rPr lang="en-IN" dirty="0"/>
              <a:t>Problem Statement </a:t>
            </a:r>
          </a:p>
          <a:p>
            <a:r>
              <a:rPr lang="en-US" dirty="0"/>
              <a:t>Literature Survey </a:t>
            </a:r>
          </a:p>
          <a:p>
            <a:r>
              <a:rPr lang="en-US" dirty="0"/>
              <a:t>Objectives </a:t>
            </a:r>
          </a:p>
          <a:p>
            <a:r>
              <a:rPr lang="en-US" dirty="0"/>
              <a:t>Proposed Method </a:t>
            </a:r>
          </a:p>
          <a:p>
            <a:r>
              <a:rPr lang="en-US" dirty="0"/>
              <a:t>Expected Outcome</a:t>
            </a:r>
          </a:p>
          <a:p>
            <a:r>
              <a:rPr lang="en-US" dirty="0"/>
              <a:t>References</a:t>
            </a:r>
            <a:endParaRPr lang="en-IN" dirty="0"/>
          </a:p>
        </p:txBody>
      </p:sp>
      <p:pic>
        <p:nvPicPr>
          <p:cNvPr id="6" name="Picture 5">
            <a:extLst>
              <a:ext uri="{FF2B5EF4-FFF2-40B4-BE49-F238E27FC236}">
                <a16:creationId xmlns:a16="http://schemas.microsoft.com/office/drawing/2014/main" id="{0C787187-C5D7-4EC8-AAA7-3E11DCB132B4}"/>
              </a:ext>
            </a:extLst>
          </p:cNvPr>
          <p:cNvPicPr>
            <a:picLocks noChangeAspect="1"/>
          </p:cNvPicPr>
          <p:nvPr/>
        </p:nvPicPr>
        <p:blipFill>
          <a:blip r:embed="rId2" cstate="print"/>
          <a:stretch>
            <a:fillRect/>
          </a:stretch>
        </p:blipFill>
        <p:spPr>
          <a:xfrm>
            <a:off x="11117035" y="11809"/>
            <a:ext cx="1074965" cy="1074965"/>
          </a:xfrm>
          <a:prstGeom prst="rect">
            <a:avLst/>
          </a:prstGeom>
        </p:spPr>
      </p:pic>
      <p:sp>
        <p:nvSpPr>
          <p:cNvPr id="7" name="TextBox 6">
            <a:extLst>
              <a:ext uri="{FF2B5EF4-FFF2-40B4-BE49-F238E27FC236}">
                <a16:creationId xmlns:a16="http://schemas.microsoft.com/office/drawing/2014/main" id="{223CB7BF-1D14-46EC-8E3E-24EFBDD1B9DB}"/>
              </a:ext>
            </a:extLst>
          </p:cNvPr>
          <p:cNvSpPr txBox="1"/>
          <p:nvPr/>
        </p:nvSpPr>
        <p:spPr>
          <a:xfrm>
            <a:off x="0" y="6476859"/>
            <a:ext cx="12192000" cy="369332"/>
          </a:xfrm>
          <a:prstGeom prst="rect">
            <a:avLst/>
          </a:prstGeom>
          <a:solidFill>
            <a:srgbClr val="002060"/>
          </a:solidFill>
        </p:spPr>
        <p:txBody>
          <a:bodyPr wrap="square" rtlCol="0">
            <a:spAutoFit/>
          </a:bodyPr>
          <a:lstStyle/>
          <a:p>
            <a:r>
              <a:rPr lang="en-IN" dirty="0">
                <a:ln>
                  <a:solidFill>
                    <a:schemeClr val="bg1"/>
                  </a:solidFill>
                </a:ln>
                <a:solidFill>
                  <a:schemeClr val="bg1"/>
                </a:solidFill>
              </a:rPr>
              <a:t>Dept. of ISE, SVIT                                                             Stage - 1  Mini Project Presentation                                                                </a:t>
            </a:r>
            <a:fld id="{A779D412-7551-4DA0-A19D-519BB8214474}" type="slidenum">
              <a:rPr lang="en-IN" smtClean="0">
                <a:ln>
                  <a:solidFill>
                    <a:schemeClr val="bg1"/>
                  </a:solidFill>
                </a:ln>
                <a:solidFill>
                  <a:schemeClr val="bg1"/>
                </a:solidFill>
              </a:rPr>
              <a:pPr/>
              <a:t>2</a:t>
            </a:fld>
            <a:endParaRPr lang="en-IN" dirty="0">
              <a:ln>
                <a:solidFill>
                  <a:schemeClr val="bg1"/>
                </a:solidFill>
              </a:ln>
              <a:solidFill>
                <a:schemeClr val="bg1"/>
              </a:solidFill>
            </a:endParaRPr>
          </a:p>
        </p:txBody>
      </p:sp>
    </p:spTree>
    <p:extLst>
      <p:ext uri="{BB962C8B-B14F-4D97-AF65-F5344CB8AC3E}">
        <p14:creationId xmlns:p14="http://schemas.microsoft.com/office/powerpoint/2010/main" val="424633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D06D7-EB80-6FCB-3A80-DC3C119E30C0}"/>
              </a:ext>
            </a:extLst>
          </p:cNvPr>
          <p:cNvSpPr>
            <a:spLocks noGrp="1"/>
          </p:cNvSpPr>
          <p:nvPr>
            <p:ph type="title"/>
          </p:nvPr>
        </p:nvSpPr>
        <p:spPr/>
        <p:txBody>
          <a:bodyPr>
            <a:normAutofit fontScale="90000"/>
          </a:bodyPr>
          <a:lstStyle/>
          <a:p>
            <a:br>
              <a:rPr lang="en-IN" dirty="0"/>
            </a:br>
            <a:br>
              <a:rPr lang="en-IN" dirty="0"/>
            </a:br>
            <a:endParaRPr lang="en-IN" dirty="0"/>
          </a:p>
        </p:txBody>
      </p:sp>
      <p:sp>
        <p:nvSpPr>
          <p:cNvPr id="3" name="Content Placeholder 2">
            <a:extLst>
              <a:ext uri="{FF2B5EF4-FFF2-40B4-BE49-F238E27FC236}">
                <a16:creationId xmlns:a16="http://schemas.microsoft.com/office/drawing/2014/main" id="{4DF480A2-B23B-401C-36D8-FA129EC7A626}"/>
              </a:ext>
            </a:extLst>
          </p:cNvPr>
          <p:cNvSpPr>
            <a:spLocks noGrp="1"/>
          </p:cNvSpPr>
          <p:nvPr>
            <p:ph idx="1"/>
          </p:nvPr>
        </p:nvSpPr>
        <p:spPr>
          <a:xfrm>
            <a:off x="6172200" y="3533775"/>
            <a:ext cx="5181600" cy="2643188"/>
          </a:xfrm>
        </p:spPr>
        <p:txBody>
          <a:bodyPr>
            <a:normAutofit/>
          </a:bodyPr>
          <a:lstStyle/>
          <a:p>
            <a:pPr marL="0" indent="0">
              <a:buNone/>
            </a:pPr>
            <a:endParaRPr lang="en-IN" dirty="0"/>
          </a:p>
          <a:p>
            <a:pPr marL="0" indent="0">
              <a:buNone/>
            </a:pPr>
            <a:endParaRPr lang="en-IN" dirty="0"/>
          </a:p>
        </p:txBody>
      </p:sp>
      <p:sp>
        <p:nvSpPr>
          <p:cNvPr id="7" name="TextBox 6">
            <a:extLst>
              <a:ext uri="{FF2B5EF4-FFF2-40B4-BE49-F238E27FC236}">
                <a16:creationId xmlns:a16="http://schemas.microsoft.com/office/drawing/2014/main" id="{A329BB0D-4813-66D8-73AC-335C01E94F9E}"/>
              </a:ext>
            </a:extLst>
          </p:cNvPr>
          <p:cNvSpPr txBox="1"/>
          <p:nvPr/>
        </p:nvSpPr>
        <p:spPr>
          <a:xfrm>
            <a:off x="0" y="6488668"/>
            <a:ext cx="12192000" cy="369332"/>
          </a:xfrm>
          <a:prstGeom prst="rect">
            <a:avLst/>
          </a:prstGeom>
          <a:solidFill>
            <a:srgbClr val="002060"/>
          </a:solidFill>
        </p:spPr>
        <p:txBody>
          <a:bodyPr wrap="square" rtlCol="0">
            <a:spAutoFit/>
          </a:bodyPr>
          <a:lstStyle/>
          <a:p>
            <a:r>
              <a:rPr lang="en-IN" dirty="0">
                <a:ln>
                  <a:solidFill>
                    <a:schemeClr val="bg1"/>
                  </a:solidFill>
                </a:ln>
                <a:solidFill>
                  <a:schemeClr val="bg1"/>
                </a:solidFill>
              </a:rPr>
              <a:t>Dept. of ISE, SVIT                                                             Stage - 1  Mini Project Presentation                                                                </a:t>
            </a:r>
            <a:fld id="{A779D412-7551-4DA0-A19D-519BB8214474}" type="slidenum">
              <a:rPr lang="en-IN" smtClean="0">
                <a:ln>
                  <a:solidFill>
                    <a:schemeClr val="bg1"/>
                  </a:solidFill>
                </a:ln>
                <a:solidFill>
                  <a:schemeClr val="bg1"/>
                </a:solidFill>
              </a:rPr>
              <a:pPr/>
              <a:t>3</a:t>
            </a:fld>
            <a:endParaRPr lang="en-IN" dirty="0">
              <a:ln>
                <a:solidFill>
                  <a:schemeClr val="bg1"/>
                </a:solidFill>
              </a:ln>
              <a:solidFill>
                <a:schemeClr val="bg1"/>
              </a:solidFill>
            </a:endParaRPr>
          </a:p>
        </p:txBody>
      </p:sp>
      <p:sp>
        <p:nvSpPr>
          <p:cNvPr id="8" name="Title 1">
            <a:extLst>
              <a:ext uri="{FF2B5EF4-FFF2-40B4-BE49-F238E27FC236}">
                <a16:creationId xmlns:a16="http://schemas.microsoft.com/office/drawing/2014/main" id="{CFC069AB-33CF-E558-C750-ACDDDFEE1B11}"/>
              </a:ext>
            </a:extLst>
          </p:cNvPr>
          <p:cNvSpPr txBox="1">
            <a:spLocks/>
          </p:cNvSpPr>
          <p:nvPr/>
        </p:nvSpPr>
        <p:spPr>
          <a:xfrm>
            <a:off x="0" y="183709"/>
            <a:ext cx="9879291" cy="844197"/>
          </a:xfrm>
          <a:prstGeom prst="rect">
            <a:avLst/>
          </a:prstGeom>
          <a:solidFill>
            <a:srgbClr val="00206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solidFill>
                  <a:schemeClr val="bg1"/>
                </a:solidFill>
                <a:latin typeface="Times New Roman" panose="02020603050405020304" pitchFamily="18" charset="0"/>
                <a:cs typeface="Times New Roman" panose="02020603050405020304" pitchFamily="18" charset="0"/>
              </a:rPr>
              <a:t>Introduction</a:t>
            </a:r>
            <a:endParaRPr lang="en-IN" sz="4000" dirty="0">
              <a:solidFill>
                <a:schemeClr val="bg1"/>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C73740B5-A1E4-1D0E-B08D-1FBB79FA3F0F}"/>
              </a:ext>
            </a:extLst>
          </p:cNvPr>
          <p:cNvPicPr>
            <a:picLocks noChangeAspect="1"/>
          </p:cNvPicPr>
          <p:nvPr/>
        </p:nvPicPr>
        <p:blipFill>
          <a:blip r:embed="rId2" cstate="print"/>
          <a:stretch>
            <a:fillRect/>
          </a:stretch>
        </p:blipFill>
        <p:spPr>
          <a:xfrm>
            <a:off x="11117035" y="11809"/>
            <a:ext cx="1074965" cy="1074965"/>
          </a:xfrm>
          <a:prstGeom prst="rect">
            <a:avLst/>
          </a:prstGeom>
        </p:spPr>
      </p:pic>
      <p:sp>
        <p:nvSpPr>
          <p:cNvPr id="4" name="TextBox 3">
            <a:extLst>
              <a:ext uri="{FF2B5EF4-FFF2-40B4-BE49-F238E27FC236}">
                <a16:creationId xmlns:a16="http://schemas.microsoft.com/office/drawing/2014/main" id="{72C67AD5-618C-BD2C-A990-A32844C6649E}"/>
              </a:ext>
            </a:extLst>
          </p:cNvPr>
          <p:cNvSpPr txBox="1"/>
          <p:nvPr/>
        </p:nvSpPr>
        <p:spPr>
          <a:xfrm>
            <a:off x="503853" y="1408922"/>
            <a:ext cx="11411339" cy="3839256"/>
          </a:xfrm>
          <a:prstGeom prst="rect">
            <a:avLst/>
          </a:prstGeom>
          <a:noFill/>
        </p:spPr>
        <p:txBody>
          <a:bodyPr wrap="square" rtlCol="0">
            <a:spAutoFit/>
          </a:bodyPr>
          <a:lstStyle/>
          <a:p>
            <a:pPr algn="just">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In a democratic society, elections will inevitably follow, and it is the government's and the people's duty to ensure that they do so in a safe and secure environment. It happens in a highly efficient manner. The person is needed to register his face using this technique prior to the election, and the same is compared while voting. The web application programmer is in charge of managing the Individual Database. When a user votes, the website ensures that the vote was fully registered by conveying the message "voted successfully."</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Voting, stating their preferences, or expressing their opinions. The primary objective of this project is to ensure that a voting system is created using face recognition technology and an OTP system to allow voters to cast ballots from any location on Earth with an internet connection. The server database contains the casting a ballot data. Since the world is always evolving and must be adapted to in order to survive and adhere to international norms. With this new technology, elections are conducted both online and offline, but a central database allows for efficient data transfers and accurate result calculation. Therefore, in order to have a fair election, an electronic voting system must be created and used.</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3388847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0DCB4-8FB3-3BA8-3F36-83545F02ED01}"/>
              </a:ext>
            </a:extLst>
          </p:cNvPr>
          <p:cNvSpPr>
            <a:spLocks noGrp="1"/>
          </p:cNvSpPr>
          <p:nvPr>
            <p:ph type="title"/>
          </p:nvPr>
        </p:nvSpPr>
        <p:spPr/>
        <p:txBody>
          <a:bodyPr/>
          <a:lstStyle/>
          <a:p>
            <a:br>
              <a:rPr lang="en-IN" dirty="0"/>
            </a:br>
            <a:endParaRPr lang="en-IN" dirty="0"/>
          </a:p>
        </p:txBody>
      </p:sp>
      <p:sp>
        <p:nvSpPr>
          <p:cNvPr id="3" name="Content Placeholder 2">
            <a:extLst>
              <a:ext uri="{FF2B5EF4-FFF2-40B4-BE49-F238E27FC236}">
                <a16:creationId xmlns:a16="http://schemas.microsoft.com/office/drawing/2014/main" id="{D7589DFC-6231-906E-F64D-61165416543C}"/>
              </a:ext>
            </a:extLst>
          </p:cNvPr>
          <p:cNvSpPr>
            <a:spLocks noGrp="1"/>
          </p:cNvSpPr>
          <p:nvPr>
            <p:ph idx="1"/>
          </p:nvPr>
        </p:nvSpPr>
        <p:spPr/>
        <p:txBody>
          <a:bodyPr/>
          <a:lstStyle/>
          <a:p>
            <a:endParaRPr lang="en-IN" dirty="0"/>
          </a:p>
          <a:p>
            <a:endParaRPr lang="en-IN" dirty="0"/>
          </a:p>
        </p:txBody>
      </p:sp>
      <p:sp>
        <p:nvSpPr>
          <p:cNvPr id="4" name="Title 1">
            <a:extLst>
              <a:ext uri="{FF2B5EF4-FFF2-40B4-BE49-F238E27FC236}">
                <a16:creationId xmlns:a16="http://schemas.microsoft.com/office/drawing/2014/main" id="{B699E657-5D71-2C51-EF56-D8848CE70554}"/>
              </a:ext>
            </a:extLst>
          </p:cNvPr>
          <p:cNvSpPr txBox="1">
            <a:spLocks/>
          </p:cNvSpPr>
          <p:nvPr/>
        </p:nvSpPr>
        <p:spPr>
          <a:xfrm>
            <a:off x="0" y="183709"/>
            <a:ext cx="9879291" cy="844197"/>
          </a:xfrm>
          <a:prstGeom prst="rect">
            <a:avLst/>
          </a:prstGeom>
          <a:solidFill>
            <a:srgbClr val="00206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solidFill>
                  <a:schemeClr val="bg1"/>
                </a:solidFill>
                <a:latin typeface="Times New Roman" panose="02020603050405020304" pitchFamily="18" charset="0"/>
                <a:cs typeface="Times New Roman" panose="02020603050405020304" pitchFamily="18" charset="0"/>
              </a:rPr>
              <a:t>Problem Statement </a:t>
            </a:r>
          </a:p>
        </p:txBody>
      </p:sp>
      <p:sp>
        <p:nvSpPr>
          <p:cNvPr id="5" name="TextBox 4">
            <a:extLst>
              <a:ext uri="{FF2B5EF4-FFF2-40B4-BE49-F238E27FC236}">
                <a16:creationId xmlns:a16="http://schemas.microsoft.com/office/drawing/2014/main" id="{70978BBB-E892-22D8-8EB9-91FEDE8CE418}"/>
              </a:ext>
            </a:extLst>
          </p:cNvPr>
          <p:cNvSpPr txBox="1"/>
          <p:nvPr/>
        </p:nvSpPr>
        <p:spPr>
          <a:xfrm>
            <a:off x="0" y="6488668"/>
            <a:ext cx="12192000" cy="369332"/>
          </a:xfrm>
          <a:prstGeom prst="rect">
            <a:avLst/>
          </a:prstGeom>
          <a:solidFill>
            <a:srgbClr val="002060"/>
          </a:solidFill>
        </p:spPr>
        <p:txBody>
          <a:bodyPr wrap="square" rtlCol="0">
            <a:spAutoFit/>
          </a:bodyPr>
          <a:lstStyle/>
          <a:p>
            <a:r>
              <a:rPr lang="en-IN" dirty="0">
                <a:ln>
                  <a:solidFill>
                    <a:schemeClr val="bg1"/>
                  </a:solidFill>
                </a:ln>
                <a:solidFill>
                  <a:schemeClr val="bg1"/>
                </a:solidFill>
              </a:rPr>
              <a:t>Dept. of ISE, SVIT                                                             Stage - 1  Mini Project Presentation                                                                </a:t>
            </a:r>
            <a:fld id="{A779D412-7551-4DA0-A19D-519BB8214474}" type="slidenum">
              <a:rPr lang="en-IN" smtClean="0">
                <a:ln>
                  <a:solidFill>
                    <a:schemeClr val="bg1"/>
                  </a:solidFill>
                </a:ln>
                <a:solidFill>
                  <a:schemeClr val="bg1"/>
                </a:solidFill>
              </a:rPr>
              <a:pPr/>
              <a:t>4</a:t>
            </a:fld>
            <a:endParaRPr lang="en-IN" dirty="0">
              <a:ln>
                <a:solidFill>
                  <a:schemeClr val="bg1"/>
                </a:solidFill>
              </a:ln>
              <a:solidFill>
                <a:schemeClr val="bg1"/>
              </a:solidFill>
            </a:endParaRPr>
          </a:p>
        </p:txBody>
      </p:sp>
      <p:pic>
        <p:nvPicPr>
          <p:cNvPr id="6" name="Picture 5">
            <a:extLst>
              <a:ext uri="{FF2B5EF4-FFF2-40B4-BE49-F238E27FC236}">
                <a16:creationId xmlns:a16="http://schemas.microsoft.com/office/drawing/2014/main" id="{5F1DCA35-0973-B344-5492-6E7F6D636C60}"/>
              </a:ext>
            </a:extLst>
          </p:cNvPr>
          <p:cNvPicPr>
            <a:picLocks noChangeAspect="1"/>
          </p:cNvPicPr>
          <p:nvPr/>
        </p:nvPicPr>
        <p:blipFill>
          <a:blip r:embed="rId2" cstate="print"/>
          <a:stretch>
            <a:fillRect/>
          </a:stretch>
        </p:blipFill>
        <p:spPr>
          <a:xfrm>
            <a:off x="11117035" y="11809"/>
            <a:ext cx="1074965" cy="1074965"/>
          </a:xfrm>
          <a:prstGeom prst="rect">
            <a:avLst/>
          </a:prstGeom>
        </p:spPr>
      </p:pic>
      <p:sp>
        <p:nvSpPr>
          <p:cNvPr id="7" name="TextBox 6">
            <a:extLst>
              <a:ext uri="{FF2B5EF4-FFF2-40B4-BE49-F238E27FC236}">
                <a16:creationId xmlns:a16="http://schemas.microsoft.com/office/drawing/2014/main" id="{D16668B4-EDA4-7DAF-E664-034EFBA2BCAA}"/>
              </a:ext>
            </a:extLst>
          </p:cNvPr>
          <p:cNvSpPr txBox="1"/>
          <p:nvPr/>
        </p:nvSpPr>
        <p:spPr>
          <a:xfrm>
            <a:off x="70562" y="1443839"/>
            <a:ext cx="9362687" cy="1663597"/>
          </a:xfrm>
          <a:prstGeom prst="rect">
            <a:avLst/>
          </a:prstGeom>
          <a:noFill/>
        </p:spPr>
        <p:txBody>
          <a:bodyPr wrap="square" rtlCol="0">
            <a:spAutoFit/>
          </a:bodyPr>
          <a:lstStyle/>
          <a:p>
            <a:pPr algn="just">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traditional election voting process is often plagued by issues such as voter fraud, long queues, and logistical challenges. To address these problems, there is a need for a modernized and secure voting system that leverages advanced technology to streamline the process and ensure the integrity of the electoral system.</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1897325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B21CB-4074-E62F-16D1-CDDCBE4B693D}"/>
              </a:ext>
            </a:extLst>
          </p:cNvPr>
          <p:cNvSpPr>
            <a:spLocks noGrp="1"/>
          </p:cNvSpPr>
          <p:nvPr>
            <p:ph type="title"/>
          </p:nvPr>
        </p:nvSpPr>
        <p:spPr/>
        <p:txBody>
          <a:bodyPr/>
          <a:lstStyle/>
          <a:p>
            <a:br>
              <a:rPr lang="en-IN" dirty="0"/>
            </a:br>
            <a:endParaRPr lang="en-IN" dirty="0"/>
          </a:p>
        </p:txBody>
      </p:sp>
      <p:sp>
        <p:nvSpPr>
          <p:cNvPr id="3" name="Content Placeholder 2">
            <a:extLst>
              <a:ext uri="{FF2B5EF4-FFF2-40B4-BE49-F238E27FC236}">
                <a16:creationId xmlns:a16="http://schemas.microsoft.com/office/drawing/2014/main" id="{DE633AF0-E422-DD76-70F0-AA1435316210}"/>
              </a:ext>
            </a:extLst>
          </p:cNvPr>
          <p:cNvSpPr>
            <a:spLocks noGrp="1"/>
          </p:cNvSpPr>
          <p:nvPr>
            <p:ph idx="1"/>
          </p:nvPr>
        </p:nvSpPr>
        <p:spPr>
          <a:xfrm>
            <a:off x="446314" y="1619657"/>
            <a:ext cx="10515600" cy="2964089"/>
          </a:xfrm>
        </p:spPr>
        <p:txBody>
          <a:bodyPr>
            <a:normAutofit/>
          </a:bodyPr>
          <a:lstStyle/>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F18C07C4-AE5F-7225-51BD-0A520691DBF4}"/>
              </a:ext>
            </a:extLst>
          </p:cNvPr>
          <p:cNvSpPr txBox="1">
            <a:spLocks/>
          </p:cNvSpPr>
          <p:nvPr/>
        </p:nvSpPr>
        <p:spPr>
          <a:xfrm>
            <a:off x="0" y="230188"/>
            <a:ext cx="9879291" cy="844197"/>
          </a:xfrm>
          <a:prstGeom prst="rect">
            <a:avLst/>
          </a:prstGeom>
          <a:solidFill>
            <a:srgbClr val="00206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Times New Roman" panose="02020603050405020304" pitchFamily="18" charset="0"/>
                <a:cs typeface="Times New Roman" panose="02020603050405020304" pitchFamily="18" charset="0"/>
              </a:rPr>
              <a:t>Literature Survey </a:t>
            </a:r>
          </a:p>
        </p:txBody>
      </p:sp>
      <p:pic>
        <p:nvPicPr>
          <p:cNvPr id="9" name="Picture 8">
            <a:extLst>
              <a:ext uri="{FF2B5EF4-FFF2-40B4-BE49-F238E27FC236}">
                <a16:creationId xmlns:a16="http://schemas.microsoft.com/office/drawing/2014/main" id="{301F9423-888C-BF50-E370-FA58072B606D}"/>
              </a:ext>
            </a:extLst>
          </p:cNvPr>
          <p:cNvPicPr>
            <a:picLocks noChangeAspect="1"/>
          </p:cNvPicPr>
          <p:nvPr/>
        </p:nvPicPr>
        <p:blipFill>
          <a:blip r:embed="rId2" cstate="print"/>
          <a:stretch>
            <a:fillRect/>
          </a:stretch>
        </p:blipFill>
        <p:spPr>
          <a:xfrm>
            <a:off x="11117035" y="11809"/>
            <a:ext cx="1074965" cy="1074965"/>
          </a:xfrm>
          <a:prstGeom prst="rect">
            <a:avLst/>
          </a:prstGeom>
        </p:spPr>
      </p:pic>
      <p:sp>
        <p:nvSpPr>
          <p:cNvPr id="10" name="TextBox 9">
            <a:extLst>
              <a:ext uri="{FF2B5EF4-FFF2-40B4-BE49-F238E27FC236}">
                <a16:creationId xmlns:a16="http://schemas.microsoft.com/office/drawing/2014/main" id="{AD0C4501-A470-A193-4435-45518E38926A}"/>
              </a:ext>
            </a:extLst>
          </p:cNvPr>
          <p:cNvSpPr txBox="1"/>
          <p:nvPr/>
        </p:nvSpPr>
        <p:spPr>
          <a:xfrm>
            <a:off x="0" y="6488668"/>
            <a:ext cx="12192000" cy="369332"/>
          </a:xfrm>
          <a:prstGeom prst="rect">
            <a:avLst/>
          </a:prstGeom>
          <a:solidFill>
            <a:srgbClr val="002060"/>
          </a:solidFill>
        </p:spPr>
        <p:txBody>
          <a:bodyPr wrap="square" rtlCol="0">
            <a:spAutoFit/>
          </a:bodyPr>
          <a:lstStyle/>
          <a:p>
            <a:r>
              <a:rPr lang="en-IN" dirty="0">
                <a:ln>
                  <a:solidFill>
                    <a:schemeClr val="bg1"/>
                  </a:solidFill>
                </a:ln>
                <a:solidFill>
                  <a:schemeClr val="bg1"/>
                </a:solidFill>
              </a:rPr>
              <a:t>Dept. of ISE, SVIT                                                             Stage - 1  Mini Project Presentation                                                                </a:t>
            </a:r>
            <a:fld id="{A779D412-7551-4DA0-A19D-519BB8214474}" type="slidenum">
              <a:rPr lang="en-IN" smtClean="0">
                <a:ln>
                  <a:solidFill>
                    <a:schemeClr val="bg1"/>
                  </a:solidFill>
                </a:ln>
                <a:solidFill>
                  <a:schemeClr val="bg1"/>
                </a:solidFill>
              </a:rPr>
              <a:pPr/>
              <a:t>5</a:t>
            </a:fld>
            <a:endParaRPr lang="en-IN" dirty="0">
              <a:ln>
                <a:solidFill>
                  <a:schemeClr val="bg1"/>
                </a:solidFill>
              </a:ln>
              <a:solidFill>
                <a:schemeClr val="bg1"/>
              </a:solidFill>
            </a:endParaRPr>
          </a:p>
        </p:txBody>
      </p:sp>
      <p:graphicFrame>
        <p:nvGraphicFramePr>
          <p:cNvPr id="8" name="Content Placeholder 11">
            <a:extLst>
              <a:ext uri="{FF2B5EF4-FFF2-40B4-BE49-F238E27FC236}">
                <a16:creationId xmlns:a16="http://schemas.microsoft.com/office/drawing/2014/main" id="{086FD296-DAF5-F8A3-7095-3C4CC5FD5246}"/>
              </a:ext>
            </a:extLst>
          </p:cNvPr>
          <p:cNvGraphicFramePr>
            <a:graphicFrameLocks/>
          </p:cNvGraphicFramePr>
          <p:nvPr>
            <p:extLst>
              <p:ext uri="{D42A27DB-BD31-4B8C-83A1-F6EECF244321}">
                <p14:modId xmlns:p14="http://schemas.microsoft.com/office/powerpoint/2010/main" val="1046540976"/>
              </p:ext>
            </p:extLst>
          </p:nvPr>
        </p:nvGraphicFramePr>
        <p:xfrm>
          <a:off x="205274" y="1284348"/>
          <a:ext cx="11888557" cy="5072343"/>
        </p:xfrm>
        <a:graphic>
          <a:graphicData uri="http://schemas.openxmlformats.org/drawingml/2006/table">
            <a:tbl>
              <a:tblPr firstRow="1" bandRow="1">
                <a:tableStyleId>{69012ECD-51FC-41F1-AA8D-1B2483CD663E}</a:tableStyleId>
              </a:tblPr>
              <a:tblGrid>
                <a:gridCol w="3779925">
                  <a:extLst>
                    <a:ext uri="{9D8B030D-6E8A-4147-A177-3AD203B41FA5}">
                      <a16:colId xmlns:a16="http://schemas.microsoft.com/office/drawing/2014/main" val="20000"/>
                    </a:ext>
                  </a:extLst>
                </a:gridCol>
                <a:gridCol w="3351596">
                  <a:extLst>
                    <a:ext uri="{9D8B030D-6E8A-4147-A177-3AD203B41FA5}">
                      <a16:colId xmlns:a16="http://schemas.microsoft.com/office/drawing/2014/main" val="20001"/>
                    </a:ext>
                  </a:extLst>
                </a:gridCol>
                <a:gridCol w="4757036">
                  <a:extLst>
                    <a:ext uri="{9D8B030D-6E8A-4147-A177-3AD203B41FA5}">
                      <a16:colId xmlns:a16="http://schemas.microsoft.com/office/drawing/2014/main" val="20002"/>
                    </a:ext>
                  </a:extLst>
                </a:gridCol>
              </a:tblGrid>
              <a:tr h="713759">
                <a:tc>
                  <a:txBody>
                    <a:bodyPr/>
                    <a:lstStyle/>
                    <a:p>
                      <a:pPr algn="ctr"/>
                      <a:r>
                        <a:rPr lang="en-US" sz="1800" b="1" u="none" dirty="0"/>
                        <a:t>Author details</a:t>
                      </a:r>
                      <a:endParaRPr lang="en-US" sz="1800" b="1" u="none" dirty="0">
                        <a:latin typeface="Times New Roman" panose="02020603050405020304" pitchFamily="18" charset="0"/>
                        <a:cs typeface="Times New Roman" panose="02020603050405020304" pitchFamily="18" charset="0"/>
                      </a:endParaRPr>
                    </a:p>
                  </a:txBody>
                  <a:tcPr marL="91434" marR="91434"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u="none" dirty="0"/>
                        <a:t>Research paper</a:t>
                      </a:r>
                    </a:p>
                    <a:p>
                      <a:pPr algn="ctr"/>
                      <a:endParaRPr lang="en-US" sz="1800" b="1" u="none" dirty="0">
                        <a:latin typeface="Times New Roman" panose="02020603050405020304" pitchFamily="18" charset="0"/>
                        <a:cs typeface="Times New Roman" panose="02020603050405020304" pitchFamily="18" charset="0"/>
                      </a:endParaRPr>
                    </a:p>
                  </a:txBody>
                  <a:tcPr marL="91434" marR="91434"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1" u="none" dirty="0"/>
                        <a:t>Conclusion</a:t>
                      </a:r>
                      <a:endParaRPr lang="en-US" sz="1800" b="1" u="none" dirty="0">
                        <a:latin typeface="Times New Roman" panose="02020603050405020304" pitchFamily="18" charset="0"/>
                        <a:cs typeface="Times New Roman" panose="02020603050405020304" pitchFamily="18" charset="0"/>
                      </a:endParaRPr>
                    </a:p>
                  </a:txBody>
                  <a:tcPr marL="91434" marR="91434"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908764">
                <a:tc>
                  <a:txBody>
                    <a:bodyPr/>
                    <a:lstStyle/>
                    <a:p>
                      <a:pPr algn="just"/>
                      <a:r>
                        <a:rPr lang="en-IN" sz="1600" b="1" dirty="0">
                          <a:latin typeface="Times New Roman" panose="02020603050405020304" pitchFamily="18" charset="0"/>
                          <a:cs typeface="Times New Roman" panose="02020603050405020304" pitchFamily="18" charset="0"/>
                        </a:rPr>
                        <a:t>Authors: </a:t>
                      </a:r>
                      <a:r>
                        <a:rPr lang="en-IN" sz="20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Himanshu Agarwal and G.N Pandey</a:t>
                      </a:r>
                    </a:p>
                    <a:p>
                      <a:pPr algn="just"/>
                      <a:endParaRPr lang="en-IN" sz="1600" b="0" i="0" kern="1200" dirty="0">
                        <a:solidFill>
                          <a:schemeClr val="tx1"/>
                        </a:solidFill>
                        <a:effectLst/>
                        <a:latin typeface="Times New Roman" panose="02020603050405020304" pitchFamily="18" charset="0"/>
                        <a:ea typeface="+mn-ea"/>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algn="just"/>
                      <a:endParaRPr lang="en-IN" sz="1600" b="0" kern="1200" dirty="0">
                        <a:solidFill>
                          <a:schemeClr val="tx1"/>
                        </a:solidFill>
                        <a:latin typeface="Times New Roman" panose="02020603050405020304" pitchFamily="18" charset="0"/>
                        <a:ea typeface="+mn-ea"/>
                        <a:cs typeface="Times New Roman" panose="02020603050405020304" pitchFamily="18" charset="0"/>
                      </a:endParaRPr>
                    </a:p>
                    <a:p>
                      <a:pPr algn="just"/>
                      <a:endParaRPr lang="en-IN" sz="1600" b="1" dirty="0">
                        <a:latin typeface="Times New Roman" panose="02020603050405020304" pitchFamily="18" charset="0"/>
                        <a:cs typeface="Times New Roman" panose="02020603050405020304" pitchFamily="18" charset="0"/>
                      </a:endParaRPr>
                    </a:p>
                    <a:p>
                      <a:pPr algn="just"/>
                      <a:endParaRPr lang="en-IN" sz="1600" b="1" dirty="0">
                        <a:latin typeface="Times New Roman" panose="02020603050405020304" pitchFamily="18" charset="0"/>
                        <a:cs typeface="Times New Roman" panose="02020603050405020304" pitchFamily="18" charset="0"/>
                      </a:endParaRPr>
                    </a:p>
                    <a:p>
                      <a:pPr algn="just"/>
                      <a:endParaRPr lang="en-IN" sz="1600" b="1" dirty="0">
                        <a:latin typeface="Times New Roman" panose="02020603050405020304" pitchFamily="18" charset="0"/>
                        <a:cs typeface="Times New Roman" panose="02020603050405020304" pitchFamily="18" charset="0"/>
                      </a:endParaRPr>
                    </a:p>
                    <a:p>
                      <a:pPr algn="just"/>
                      <a:r>
                        <a:rPr lang="en-IN" sz="1600" b="1" dirty="0">
                          <a:latin typeface="Times New Roman" panose="02020603050405020304" pitchFamily="18" charset="0"/>
                          <a:cs typeface="Times New Roman" panose="02020603050405020304" pitchFamily="18" charset="0"/>
                        </a:rPr>
                        <a:t>Authors: </a:t>
                      </a:r>
                      <a:r>
                        <a:rPr lang="en-IN" sz="1600" dirty="0">
                          <a:latin typeface="Times New Roman" panose="02020603050405020304" pitchFamily="18" charset="0"/>
                          <a:cs typeface="Times New Roman" panose="02020603050405020304" pitchFamily="18" charset="0"/>
                        </a:rPr>
                        <a:t>Smita </a:t>
                      </a:r>
                      <a:r>
                        <a:rPr lang="en-IN" sz="1600" dirty="0" err="1">
                          <a:latin typeface="Times New Roman" panose="02020603050405020304" pitchFamily="18" charset="0"/>
                          <a:cs typeface="Times New Roman" panose="02020603050405020304" pitchFamily="18" charset="0"/>
                        </a:rPr>
                        <a:t>B.Khaimar</a:t>
                      </a:r>
                      <a:r>
                        <a:rPr lang="en-IN" sz="1600" dirty="0">
                          <a:latin typeface="Times New Roman" panose="02020603050405020304" pitchFamily="18" charset="0"/>
                          <a:cs typeface="Times New Roman" panose="02020603050405020304" pitchFamily="18" charset="0"/>
                        </a:rPr>
                        <a:t> , </a:t>
                      </a:r>
                      <a:r>
                        <a:rPr lang="en-IN" sz="1600" dirty="0" err="1">
                          <a:latin typeface="Times New Roman" panose="02020603050405020304" pitchFamily="18" charset="0"/>
                          <a:cs typeface="Times New Roman" panose="02020603050405020304" pitchFamily="18" charset="0"/>
                        </a:rPr>
                        <a:t>P.Sanyasi</a:t>
                      </a:r>
                      <a:r>
                        <a:rPr lang="en-IN" sz="1600" dirty="0">
                          <a:latin typeface="Times New Roman" panose="02020603050405020304" pitchFamily="18" charset="0"/>
                          <a:cs typeface="Times New Roman" panose="02020603050405020304" pitchFamily="18" charset="0"/>
                        </a:rPr>
                        <a:t> Naidu</a:t>
                      </a:r>
                    </a:p>
                    <a:p>
                      <a:pPr algn="just"/>
                      <a:endParaRPr lang="en-IN" sz="1400" b="0" i="0" kern="1200" dirty="0">
                        <a:solidFill>
                          <a:schemeClr val="tx1"/>
                        </a:solidFill>
                        <a:effectLst/>
                        <a:latin typeface="Times New Roman" panose="02020603050405020304" pitchFamily="18" charset="0"/>
                        <a:ea typeface="+mn-ea"/>
                        <a:cs typeface="Times New Roman" panose="02020603050405020304" pitchFamily="18" charset="0"/>
                      </a:endParaRPr>
                    </a:p>
                    <a:p>
                      <a:pPr algn="just"/>
                      <a:endParaRPr lang="en-US" sz="1400" b="1" kern="1200" dirty="0">
                        <a:solidFill>
                          <a:schemeClr val="tx1"/>
                        </a:solidFill>
                        <a:latin typeface="Times New Roman" panose="02020603050405020304" pitchFamily="18" charset="0"/>
                        <a:cs typeface="Times New Roman" panose="02020603050405020304" pitchFamily="18" charset="0"/>
                      </a:endParaRPr>
                    </a:p>
                    <a:p>
                      <a:pPr algn="just"/>
                      <a:endParaRPr lang="en-US" sz="1400" b="0" kern="1200" dirty="0">
                        <a:solidFill>
                          <a:schemeClr val="tx1"/>
                        </a:solidFill>
                        <a:latin typeface="Times New Roman" panose="02020603050405020304" pitchFamily="18" charset="0"/>
                        <a:ea typeface="+mn-ea"/>
                        <a:cs typeface="Times New Roman" panose="02020603050405020304" pitchFamily="18" charset="0"/>
                      </a:endParaRPr>
                    </a:p>
                    <a:p>
                      <a:pPr algn="just"/>
                      <a:endParaRPr lang="en-US" sz="1400" b="0" kern="1200" dirty="0">
                        <a:solidFill>
                          <a:schemeClr val="tx1"/>
                        </a:solidFill>
                        <a:latin typeface="Times New Roman" panose="02020603050405020304" pitchFamily="18" charset="0"/>
                        <a:ea typeface="+mn-ea"/>
                        <a:cs typeface="Times New Roman" panose="02020603050405020304" pitchFamily="18" charset="0"/>
                      </a:endParaRPr>
                    </a:p>
                  </a:txBody>
                  <a:tcPr marL="91434" marR="91434"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600" b="1" dirty="0">
                          <a:latin typeface="Times New Roman" panose="02020603050405020304" pitchFamily="18" charset="0"/>
                          <a:cs typeface="Times New Roman" panose="02020603050405020304" pitchFamily="18" charset="0"/>
                        </a:rPr>
                        <a:t>Title: </a:t>
                      </a:r>
                      <a:r>
                        <a:rPr lang="en-US" sz="1600" b="0" dirty="0">
                          <a:latin typeface="Times New Roman" panose="02020603050405020304" pitchFamily="18" charset="0"/>
                          <a:cs typeface="Times New Roman" panose="02020603050405020304" pitchFamily="18" charset="0"/>
                        </a:rPr>
                        <a:t>“Smart Voting </a:t>
                      </a:r>
                      <a:r>
                        <a:rPr lang="en-US" sz="1600" b="1" dirty="0">
                          <a:latin typeface="Times New Roman" panose="02020603050405020304" pitchFamily="18" charset="0"/>
                          <a:cs typeface="Times New Roman" panose="02020603050405020304" pitchFamily="18" charset="0"/>
                        </a:rPr>
                        <a:t>“</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b="1" dirty="0">
                          <a:latin typeface="Times New Roman" panose="02020603050405020304" pitchFamily="18" charset="0"/>
                          <a:cs typeface="Times New Roman" panose="02020603050405020304" pitchFamily="18" charset="0"/>
                        </a:rPr>
                        <a:t>Publication &amp; Year: </a:t>
                      </a:r>
                      <a:r>
                        <a:rPr lang="en-US" sz="1600" b="0" dirty="0">
                          <a:latin typeface="Times New Roman" panose="02020603050405020304" pitchFamily="18" charset="0"/>
                          <a:cs typeface="Times New Roman" panose="02020603050405020304" pitchFamily="18" charset="0"/>
                        </a:rPr>
                        <a:t>IEEE,2019</a:t>
                      </a:r>
                    </a:p>
                    <a:p>
                      <a:pPr algn="just"/>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600" b="1" dirty="0">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600" b="1" dirty="0">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600" b="1" dirty="0">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b="1" dirty="0">
                          <a:latin typeface="Times New Roman" panose="02020603050405020304" pitchFamily="18" charset="0"/>
                          <a:cs typeface="Times New Roman" panose="02020603050405020304" pitchFamily="18" charset="0"/>
                        </a:rPr>
                        <a:t>Title: ”</a:t>
                      </a:r>
                      <a:r>
                        <a:rPr lang="en-IN" sz="1600" dirty="0">
                          <a:latin typeface="Times New Roman" panose="02020603050405020304" pitchFamily="18" charset="0"/>
                          <a:cs typeface="Times New Roman" panose="02020603050405020304" pitchFamily="18" charset="0"/>
                        </a:rPr>
                        <a:t>Online voting system using face recognition</a:t>
                      </a:r>
                      <a:r>
                        <a:rPr lang="en-US" sz="1600" b="1" dirty="0">
                          <a:latin typeface="Times New Roman" panose="02020603050405020304" pitchFamily="18" charset="0"/>
                          <a:cs typeface="Times New Roman" panose="02020603050405020304" pitchFamily="18" charset="0"/>
                        </a:rPr>
                        <a:t>”</a:t>
                      </a:r>
                    </a:p>
                    <a:p>
                      <a:pPr algn="just"/>
                      <a:endParaRPr lang="en-US" sz="1600" dirty="0">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b="1" dirty="0">
                          <a:latin typeface="Times New Roman" panose="02020603050405020304" pitchFamily="18" charset="0"/>
                          <a:cs typeface="Times New Roman" panose="02020603050405020304" pitchFamily="18" charset="0"/>
                        </a:rPr>
                        <a:t>Publication &amp; Year: </a:t>
                      </a:r>
                      <a:r>
                        <a:rPr lang="en-US" sz="1600" b="0" dirty="0">
                          <a:latin typeface="Times New Roman" panose="02020603050405020304" pitchFamily="18" charset="0"/>
                          <a:cs typeface="Times New Roman" panose="02020603050405020304" pitchFamily="18" charset="0"/>
                        </a:rPr>
                        <a:t>IEEE,2021</a:t>
                      </a:r>
                    </a:p>
                    <a:p>
                      <a:pPr algn="just"/>
                      <a:endParaRPr lang="en-US" sz="1400" dirty="0">
                        <a:latin typeface="Times New Roman" panose="02020603050405020304" pitchFamily="18" charset="0"/>
                        <a:cs typeface="Times New Roman" panose="02020603050405020304" pitchFamily="18" charset="0"/>
                      </a:endParaRPr>
                    </a:p>
                  </a:txBody>
                  <a:tcPr marL="91434" marR="91434"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latin typeface="Times New Roman" panose="02020603050405020304" pitchFamily="18" charset="0"/>
                          <a:cs typeface="Times New Roman" panose="02020603050405020304" pitchFamily="18" charset="0"/>
                        </a:rPr>
                        <a:t>The proposed system in the paper appears to have three security phases to ensure the integrity of the voting </a:t>
                      </a:r>
                      <a:r>
                        <a:rPr lang="en-IN" sz="1400" dirty="0" err="1">
                          <a:latin typeface="Times New Roman" panose="02020603050405020304" pitchFamily="18" charset="0"/>
                          <a:cs typeface="Times New Roman" panose="02020603050405020304" pitchFamily="18" charset="0"/>
                        </a:rPr>
                        <a:t>process.The</a:t>
                      </a:r>
                      <a:r>
                        <a:rPr lang="en-IN" sz="1400" dirty="0">
                          <a:latin typeface="Times New Roman" panose="02020603050405020304" pitchFamily="18" charset="0"/>
                          <a:cs typeface="Times New Roman" panose="02020603050405020304" pitchFamily="18" charset="0"/>
                        </a:rPr>
                        <a:t> first phase involves obtaining the information of individuals above the age of 18 from the </a:t>
                      </a:r>
                      <a:r>
                        <a:rPr lang="en-IN" sz="1400" dirty="0" err="1">
                          <a:latin typeface="Times New Roman" panose="02020603050405020304" pitchFamily="18" charset="0"/>
                          <a:cs typeface="Times New Roman" panose="02020603050405020304" pitchFamily="18" charset="0"/>
                        </a:rPr>
                        <a:t>aadhar</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database.In</a:t>
                      </a:r>
                      <a:r>
                        <a:rPr lang="en-IN" sz="1400" dirty="0">
                          <a:latin typeface="Times New Roman" panose="02020603050405020304" pitchFamily="18" charset="0"/>
                          <a:cs typeface="Times New Roman" panose="02020603050405020304" pitchFamily="18" charset="0"/>
                        </a:rPr>
                        <a:t> the second phase, voters will receive an id and password via their registered email address prior to the voting process. The third phase involves validating the voters identity using fingerprint data</a:t>
                      </a:r>
                    </a:p>
                    <a:p>
                      <a:pPr marL="0" indent="0">
                        <a:buNone/>
                      </a:pPr>
                      <a:endParaRPr lang="en-IN"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According to the paper, the current system requires physical presence which is inconvenient for many people and the voting process is time consuming.</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author proposes a system that uses facial recognition to unlock the voting system.</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proposed web-based system enables people to cast their votes from anywhere in the world, making the voting process more accessible and convenient.</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facial recognition is used to decrease the chance of duplicate voting and only those registered to the election and recognized by the system will be allowed to vote.</a:t>
                      </a:r>
                      <a:endParaRPr lang="en-IN" sz="1400" dirty="0">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N" altLang="en-US" sz="1400" b="0" dirty="0">
                        <a:latin typeface="Times New Roman" panose="02020603050405020304" pitchFamily="18" charset="0"/>
                        <a:cs typeface="Times New Roman" panose="02020603050405020304" pitchFamily="18" charset="0"/>
                      </a:endParaRPr>
                    </a:p>
                  </a:txBody>
                  <a:tcPr marL="91434" marR="91434"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cxnSp>
        <p:nvCxnSpPr>
          <p:cNvPr id="19" name="Straight Connector 18">
            <a:extLst>
              <a:ext uri="{FF2B5EF4-FFF2-40B4-BE49-F238E27FC236}">
                <a16:creationId xmlns:a16="http://schemas.microsoft.com/office/drawing/2014/main" id="{DB260A24-AF22-DBF6-B350-E102B3292771}"/>
              </a:ext>
            </a:extLst>
          </p:cNvPr>
          <p:cNvCxnSpPr>
            <a:cxnSpLocks/>
          </p:cNvCxnSpPr>
          <p:nvPr/>
        </p:nvCxnSpPr>
        <p:spPr>
          <a:xfrm>
            <a:off x="205274" y="3592286"/>
            <a:ext cx="11888557"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81264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7420D-7AD9-9CF4-886D-712A35D3D6A6}"/>
              </a:ext>
            </a:extLst>
          </p:cNvPr>
          <p:cNvSpPr>
            <a:spLocks noGrp="1"/>
          </p:cNvSpPr>
          <p:nvPr>
            <p:ph type="title"/>
          </p:nvPr>
        </p:nvSpPr>
        <p:spPr/>
        <p:txBody>
          <a:bodyPr/>
          <a:lstStyle/>
          <a:p>
            <a:br>
              <a:rPr lang="en-IN" dirty="0"/>
            </a:br>
            <a:endParaRPr lang="en-IN" dirty="0"/>
          </a:p>
        </p:txBody>
      </p:sp>
      <p:sp>
        <p:nvSpPr>
          <p:cNvPr id="3" name="Content Placeholder 2">
            <a:extLst>
              <a:ext uri="{FF2B5EF4-FFF2-40B4-BE49-F238E27FC236}">
                <a16:creationId xmlns:a16="http://schemas.microsoft.com/office/drawing/2014/main" id="{C8336E82-E64E-0CF7-F56F-24F966FE65A8}"/>
              </a:ext>
            </a:extLst>
          </p:cNvPr>
          <p:cNvSpPr>
            <a:spLocks noGrp="1"/>
          </p:cNvSpPr>
          <p:nvPr>
            <p:ph idx="1"/>
          </p:nvPr>
        </p:nvSpPr>
        <p:spPr/>
        <p:txBody>
          <a:bodyPr/>
          <a:lstStyle/>
          <a:p>
            <a:endParaRPr lang="en-IN" dirty="0"/>
          </a:p>
          <a:p>
            <a:endParaRPr lang="en-IN" dirty="0"/>
          </a:p>
        </p:txBody>
      </p:sp>
      <p:sp>
        <p:nvSpPr>
          <p:cNvPr id="5" name="Title 1">
            <a:extLst>
              <a:ext uri="{FF2B5EF4-FFF2-40B4-BE49-F238E27FC236}">
                <a16:creationId xmlns:a16="http://schemas.microsoft.com/office/drawing/2014/main" id="{874ED8F9-BEEE-36CD-E4C1-D4E732EDD726}"/>
              </a:ext>
            </a:extLst>
          </p:cNvPr>
          <p:cNvSpPr txBox="1">
            <a:spLocks/>
          </p:cNvSpPr>
          <p:nvPr/>
        </p:nvSpPr>
        <p:spPr>
          <a:xfrm>
            <a:off x="0" y="242577"/>
            <a:ext cx="9879291" cy="844197"/>
          </a:xfrm>
          <a:prstGeom prst="rect">
            <a:avLst/>
          </a:prstGeom>
          <a:solidFill>
            <a:srgbClr val="00206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ln>
                  <a:solidFill>
                    <a:schemeClr val="bg1"/>
                  </a:solidFill>
                </a:ln>
                <a:solidFill>
                  <a:schemeClr val="bg1"/>
                </a:solidFill>
                <a:latin typeface="Times New Roman" panose="02020603050405020304" pitchFamily="18" charset="0"/>
                <a:cs typeface="Times New Roman" panose="02020603050405020304" pitchFamily="18" charset="0"/>
              </a:rPr>
              <a:t>Objectives</a:t>
            </a:r>
          </a:p>
        </p:txBody>
      </p:sp>
      <p:pic>
        <p:nvPicPr>
          <p:cNvPr id="6" name="Picture 5">
            <a:extLst>
              <a:ext uri="{FF2B5EF4-FFF2-40B4-BE49-F238E27FC236}">
                <a16:creationId xmlns:a16="http://schemas.microsoft.com/office/drawing/2014/main" id="{6218DBD4-1AC8-E913-8F5A-ABA30B0120E9}"/>
              </a:ext>
            </a:extLst>
          </p:cNvPr>
          <p:cNvPicPr>
            <a:picLocks noChangeAspect="1"/>
          </p:cNvPicPr>
          <p:nvPr/>
        </p:nvPicPr>
        <p:blipFill>
          <a:blip r:embed="rId2" cstate="print"/>
          <a:stretch>
            <a:fillRect/>
          </a:stretch>
        </p:blipFill>
        <p:spPr>
          <a:xfrm>
            <a:off x="11117035" y="11809"/>
            <a:ext cx="1074965" cy="1074965"/>
          </a:xfrm>
          <a:prstGeom prst="rect">
            <a:avLst/>
          </a:prstGeom>
        </p:spPr>
      </p:pic>
      <p:sp>
        <p:nvSpPr>
          <p:cNvPr id="7" name="TextBox 6">
            <a:extLst>
              <a:ext uri="{FF2B5EF4-FFF2-40B4-BE49-F238E27FC236}">
                <a16:creationId xmlns:a16="http://schemas.microsoft.com/office/drawing/2014/main" id="{2AC125C4-88B3-8649-F268-E54C650F0DF4}"/>
              </a:ext>
            </a:extLst>
          </p:cNvPr>
          <p:cNvSpPr txBox="1"/>
          <p:nvPr/>
        </p:nvSpPr>
        <p:spPr>
          <a:xfrm>
            <a:off x="0" y="6488668"/>
            <a:ext cx="12192000" cy="369332"/>
          </a:xfrm>
          <a:prstGeom prst="rect">
            <a:avLst/>
          </a:prstGeom>
          <a:solidFill>
            <a:srgbClr val="002060"/>
          </a:solidFill>
        </p:spPr>
        <p:txBody>
          <a:bodyPr wrap="square" rtlCol="0">
            <a:spAutoFit/>
          </a:bodyPr>
          <a:lstStyle/>
          <a:p>
            <a:r>
              <a:rPr lang="en-IN" dirty="0">
                <a:ln>
                  <a:solidFill>
                    <a:schemeClr val="bg1"/>
                  </a:solidFill>
                </a:ln>
                <a:solidFill>
                  <a:schemeClr val="bg1"/>
                </a:solidFill>
              </a:rPr>
              <a:t>Dept. of ISE, SVIT                                                             Stage - 1  Mini Project Presentation                                                                </a:t>
            </a:r>
            <a:fld id="{A779D412-7551-4DA0-A19D-519BB8214474}" type="slidenum">
              <a:rPr lang="en-IN" smtClean="0">
                <a:ln>
                  <a:solidFill>
                    <a:schemeClr val="bg1"/>
                  </a:solidFill>
                </a:ln>
                <a:solidFill>
                  <a:schemeClr val="bg1"/>
                </a:solidFill>
              </a:rPr>
              <a:pPr/>
              <a:t>6</a:t>
            </a:fld>
            <a:endParaRPr lang="en-IN" dirty="0">
              <a:ln>
                <a:solidFill>
                  <a:schemeClr val="bg1"/>
                </a:solidFill>
              </a:ln>
              <a:solidFill>
                <a:schemeClr val="bg1"/>
              </a:solidFill>
            </a:endParaRPr>
          </a:p>
        </p:txBody>
      </p:sp>
      <p:sp>
        <p:nvSpPr>
          <p:cNvPr id="8" name="TextBox 7">
            <a:extLst>
              <a:ext uri="{FF2B5EF4-FFF2-40B4-BE49-F238E27FC236}">
                <a16:creationId xmlns:a16="http://schemas.microsoft.com/office/drawing/2014/main" id="{ACB6D836-DD4E-2289-6658-618130E85E65}"/>
              </a:ext>
            </a:extLst>
          </p:cNvPr>
          <p:cNvSpPr txBox="1"/>
          <p:nvPr/>
        </p:nvSpPr>
        <p:spPr>
          <a:xfrm>
            <a:off x="362338" y="1825625"/>
            <a:ext cx="10619792" cy="2031325"/>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Utilizing a real-world case study, the goal is to create an application that aims to improve the voting process for </a:t>
            </a:r>
          </a:p>
          <a:p>
            <a:r>
              <a:rPr lang="en-US" dirty="0">
                <a:latin typeface="Times New Roman" panose="02020603050405020304" pitchFamily="18" charset="0"/>
                <a:cs typeface="Times New Roman" panose="02020603050405020304" pitchFamily="18" charset="0"/>
              </a:rPr>
              <a:t>political party elections and other situations when it is necessary.</a:t>
            </a:r>
          </a:p>
          <a:p>
            <a:r>
              <a:rPr lang="en-US" dirty="0">
                <a:latin typeface="Times New Roman" panose="02020603050405020304" pitchFamily="18" charset="0"/>
                <a:cs typeface="Times New Roman" panose="02020603050405020304" pitchFamily="18" charset="0"/>
              </a:rPr>
              <a:t>The goals are to:</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Create a secure online voting platform where voters' and votes' legitimacy are guaranteed using technologies like face recognition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 improve voter identity because biometric features cannot be shared.</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 reduce the hassle of standing in line across the election's election process.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2688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75F98-5698-A4B2-7E7D-863C847308F1}"/>
              </a:ext>
            </a:extLst>
          </p:cNvPr>
          <p:cNvSpPr>
            <a:spLocks noGrp="1"/>
          </p:cNvSpPr>
          <p:nvPr>
            <p:ph type="title"/>
          </p:nvPr>
        </p:nvSpPr>
        <p:spPr/>
        <p:txBody>
          <a:bodyPr>
            <a:normAutofit fontScale="90000"/>
          </a:bodyPr>
          <a:lstStyle/>
          <a:p>
            <a:br>
              <a:rPr lang="en-IN" dirty="0"/>
            </a:br>
            <a:br>
              <a:rPr lang="en-IN" dirty="0"/>
            </a:br>
            <a:endParaRPr lang="en-IN" dirty="0"/>
          </a:p>
        </p:txBody>
      </p:sp>
      <p:sp>
        <p:nvSpPr>
          <p:cNvPr id="3" name="Content Placeholder 2">
            <a:extLst>
              <a:ext uri="{FF2B5EF4-FFF2-40B4-BE49-F238E27FC236}">
                <a16:creationId xmlns:a16="http://schemas.microsoft.com/office/drawing/2014/main" id="{1A338890-FC98-2C2F-4DD2-9D4999F1506C}"/>
              </a:ext>
            </a:extLst>
          </p:cNvPr>
          <p:cNvSpPr>
            <a:spLocks noGrp="1"/>
          </p:cNvSpPr>
          <p:nvPr>
            <p:ph idx="1"/>
          </p:nvPr>
        </p:nvSpPr>
        <p:spPr/>
        <p:txBody>
          <a:bodyPr/>
          <a:lstStyle/>
          <a:p>
            <a:endParaRPr lang="en-IN" dirty="0"/>
          </a:p>
          <a:p>
            <a:endParaRPr lang="en-IN" dirty="0"/>
          </a:p>
          <a:p>
            <a:endParaRPr lang="en-IN" dirty="0"/>
          </a:p>
        </p:txBody>
      </p:sp>
      <p:sp>
        <p:nvSpPr>
          <p:cNvPr id="4" name="Title 1">
            <a:extLst>
              <a:ext uri="{FF2B5EF4-FFF2-40B4-BE49-F238E27FC236}">
                <a16:creationId xmlns:a16="http://schemas.microsoft.com/office/drawing/2014/main" id="{11C4D214-C81D-4ECC-E428-5AF8882615B5}"/>
              </a:ext>
            </a:extLst>
          </p:cNvPr>
          <p:cNvSpPr txBox="1">
            <a:spLocks/>
          </p:cNvSpPr>
          <p:nvPr/>
        </p:nvSpPr>
        <p:spPr>
          <a:xfrm>
            <a:off x="0" y="242577"/>
            <a:ext cx="9879291" cy="844197"/>
          </a:xfrm>
          <a:prstGeom prst="rect">
            <a:avLst/>
          </a:prstGeom>
          <a:solidFill>
            <a:srgbClr val="00206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Times New Roman" panose="02020603050405020304" pitchFamily="18" charset="0"/>
                <a:cs typeface="Times New Roman" panose="02020603050405020304" pitchFamily="18" charset="0"/>
              </a:rPr>
              <a:t>Proposed Method </a:t>
            </a:r>
          </a:p>
        </p:txBody>
      </p:sp>
      <p:pic>
        <p:nvPicPr>
          <p:cNvPr id="5" name="Picture 4">
            <a:extLst>
              <a:ext uri="{FF2B5EF4-FFF2-40B4-BE49-F238E27FC236}">
                <a16:creationId xmlns:a16="http://schemas.microsoft.com/office/drawing/2014/main" id="{C2C9E982-095C-415C-AE87-C5870EEA9F10}"/>
              </a:ext>
            </a:extLst>
          </p:cNvPr>
          <p:cNvPicPr>
            <a:picLocks noChangeAspect="1"/>
          </p:cNvPicPr>
          <p:nvPr/>
        </p:nvPicPr>
        <p:blipFill>
          <a:blip r:embed="rId2" cstate="print"/>
          <a:stretch>
            <a:fillRect/>
          </a:stretch>
        </p:blipFill>
        <p:spPr>
          <a:xfrm>
            <a:off x="11117035" y="11809"/>
            <a:ext cx="1074965" cy="1074965"/>
          </a:xfrm>
          <a:prstGeom prst="rect">
            <a:avLst/>
          </a:prstGeom>
        </p:spPr>
      </p:pic>
      <p:sp>
        <p:nvSpPr>
          <p:cNvPr id="6" name="TextBox 5">
            <a:extLst>
              <a:ext uri="{FF2B5EF4-FFF2-40B4-BE49-F238E27FC236}">
                <a16:creationId xmlns:a16="http://schemas.microsoft.com/office/drawing/2014/main" id="{0BAF2DB4-C1FA-EC2B-0F0F-FC7F28AD8E8C}"/>
              </a:ext>
            </a:extLst>
          </p:cNvPr>
          <p:cNvSpPr txBox="1"/>
          <p:nvPr/>
        </p:nvSpPr>
        <p:spPr>
          <a:xfrm>
            <a:off x="0" y="6488668"/>
            <a:ext cx="12192000" cy="369332"/>
          </a:xfrm>
          <a:prstGeom prst="rect">
            <a:avLst/>
          </a:prstGeom>
          <a:solidFill>
            <a:srgbClr val="002060"/>
          </a:solidFill>
        </p:spPr>
        <p:txBody>
          <a:bodyPr wrap="square" rtlCol="0">
            <a:spAutoFit/>
          </a:bodyPr>
          <a:lstStyle/>
          <a:p>
            <a:r>
              <a:rPr lang="en-IN" dirty="0">
                <a:ln>
                  <a:solidFill>
                    <a:schemeClr val="bg1"/>
                  </a:solidFill>
                </a:ln>
                <a:solidFill>
                  <a:schemeClr val="bg1"/>
                </a:solidFill>
              </a:rPr>
              <a:t>Dept. of ISE, SVIT                                                             Stage - 1  Mini Project Presentation                                                                </a:t>
            </a:r>
            <a:fld id="{A779D412-7551-4DA0-A19D-519BB8214474}" type="slidenum">
              <a:rPr lang="en-IN" smtClean="0">
                <a:ln>
                  <a:solidFill>
                    <a:schemeClr val="bg1"/>
                  </a:solidFill>
                </a:ln>
                <a:solidFill>
                  <a:schemeClr val="bg1"/>
                </a:solidFill>
              </a:rPr>
              <a:pPr/>
              <a:t>7</a:t>
            </a:fld>
            <a:endParaRPr lang="en-IN" dirty="0">
              <a:ln>
                <a:solidFill>
                  <a:schemeClr val="bg1"/>
                </a:solidFill>
              </a:ln>
              <a:solidFill>
                <a:schemeClr val="bg1"/>
              </a:solidFill>
            </a:endParaRPr>
          </a:p>
        </p:txBody>
      </p:sp>
      <p:sp>
        <p:nvSpPr>
          <p:cNvPr id="7" name="TextBox 6">
            <a:extLst>
              <a:ext uri="{FF2B5EF4-FFF2-40B4-BE49-F238E27FC236}">
                <a16:creationId xmlns:a16="http://schemas.microsoft.com/office/drawing/2014/main" id="{DF8EB60E-F78C-BB41-2863-DA2AC50059CE}"/>
              </a:ext>
            </a:extLst>
          </p:cNvPr>
          <p:cNvSpPr txBox="1"/>
          <p:nvPr/>
        </p:nvSpPr>
        <p:spPr>
          <a:xfrm>
            <a:off x="601435" y="1922107"/>
            <a:ext cx="10515600" cy="3350597"/>
          </a:xfrm>
          <a:prstGeom prst="rect">
            <a:avLst/>
          </a:prstGeom>
          <a:noFill/>
        </p:spPr>
        <p:txBody>
          <a:bodyPr wrap="square" rtlCol="0">
            <a:spAutoFit/>
          </a:bodyPr>
          <a:lstStyle/>
          <a:p>
            <a:pPr algn="just">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In essence, our goal is to develop a voting system where a person can only cast a ballot after being verified by facial recognition and a one-time password. When the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Haar</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Cascade technique is used to capture and classify a candidate's face. An object detection algorithm called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Haar</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Cascade is used to find faces in still photos or moving images. </a:t>
            </a:r>
          </a:p>
          <a:p>
            <a:pPr algn="just">
              <a:lnSpc>
                <a:spcPct val="107000"/>
              </a:lnSpc>
              <a:spcAft>
                <a:spcPts val="800"/>
              </a:spcAft>
            </a:pPr>
            <a:endParaRPr lang="en-US" kern="1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system makes use of Viola's suggested edge or line detecting features. Get a firm grasp of all the critical Machine Learning Concepts with the Machine Learning Foundation Course at an affordable rate, and prepare for the workplace. After a face match, further authentication using an OTP is performed to determine whether the person is authenticated properly, He/she can cast his vote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1000291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AADC1-CD11-EF3D-8E88-189800E35873}"/>
              </a:ext>
            </a:extLst>
          </p:cNvPr>
          <p:cNvSpPr>
            <a:spLocks noGrp="1"/>
          </p:cNvSpPr>
          <p:nvPr>
            <p:ph type="title"/>
          </p:nvPr>
        </p:nvSpPr>
        <p:spPr/>
        <p:txBody>
          <a:bodyPr>
            <a:normAutofit fontScale="90000"/>
          </a:bodyPr>
          <a:lstStyle/>
          <a:p>
            <a:br>
              <a:rPr lang="en-IN" dirty="0"/>
            </a:br>
            <a:br>
              <a:rPr lang="en-IN" dirty="0"/>
            </a:br>
            <a:endParaRPr lang="en-IN" dirty="0"/>
          </a:p>
        </p:txBody>
      </p:sp>
      <p:sp>
        <p:nvSpPr>
          <p:cNvPr id="3" name="Content Placeholder 2">
            <a:extLst>
              <a:ext uri="{FF2B5EF4-FFF2-40B4-BE49-F238E27FC236}">
                <a16:creationId xmlns:a16="http://schemas.microsoft.com/office/drawing/2014/main" id="{7FD848BA-AC78-EF6B-E2EC-4D61B562D300}"/>
              </a:ext>
            </a:extLst>
          </p:cNvPr>
          <p:cNvSpPr>
            <a:spLocks noGrp="1"/>
          </p:cNvSpPr>
          <p:nvPr>
            <p:ph idx="1"/>
          </p:nvPr>
        </p:nvSpPr>
        <p:spPr/>
        <p:txBody>
          <a:bodyPr/>
          <a:lstStyle/>
          <a:p>
            <a:endParaRPr lang="en-IN" dirty="0"/>
          </a:p>
          <a:p>
            <a:endParaRPr lang="en-IN" dirty="0"/>
          </a:p>
          <a:p>
            <a:endParaRPr lang="en-IN" dirty="0"/>
          </a:p>
        </p:txBody>
      </p:sp>
      <p:sp>
        <p:nvSpPr>
          <p:cNvPr id="4" name="Title 1">
            <a:extLst>
              <a:ext uri="{FF2B5EF4-FFF2-40B4-BE49-F238E27FC236}">
                <a16:creationId xmlns:a16="http://schemas.microsoft.com/office/drawing/2014/main" id="{B2EA786F-35A3-4AEE-7E17-E3E2CD4532AC}"/>
              </a:ext>
            </a:extLst>
          </p:cNvPr>
          <p:cNvSpPr txBox="1">
            <a:spLocks/>
          </p:cNvSpPr>
          <p:nvPr/>
        </p:nvSpPr>
        <p:spPr>
          <a:xfrm>
            <a:off x="0" y="242577"/>
            <a:ext cx="9879291" cy="844197"/>
          </a:xfrm>
          <a:prstGeom prst="rect">
            <a:avLst/>
          </a:prstGeom>
          <a:solidFill>
            <a:srgbClr val="00206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Times New Roman" panose="02020603050405020304" pitchFamily="18" charset="0"/>
                <a:cs typeface="Times New Roman" panose="02020603050405020304" pitchFamily="18" charset="0"/>
              </a:rPr>
              <a:t>Expected Outcome</a:t>
            </a:r>
          </a:p>
        </p:txBody>
      </p:sp>
      <p:pic>
        <p:nvPicPr>
          <p:cNvPr id="5" name="Picture 4">
            <a:extLst>
              <a:ext uri="{FF2B5EF4-FFF2-40B4-BE49-F238E27FC236}">
                <a16:creationId xmlns:a16="http://schemas.microsoft.com/office/drawing/2014/main" id="{D4773CA4-C510-370D-7BCE-BC24B0379775}"/>
              </a:ext>
            </a:extLst>
          </p:cNvPr>
          <p:cNvPicPr>
            <a:picLocks noChangeAspect="1"/>
          </p:cNvPicPr>
          <p:nvPr/>
        </p:nvPicPr>
        <p:blipFill>
          <a:blip r:embed="rId2" cstate="print"/>
          <a:stretch>
            <a:fillRect/>
          </a:stretch>
        </p:blipFill>
        <p:spPr>
          <a:xfrm>
            <a:off x="11117035" y="11809"/>
            <a:ext cx="1074965" cy="1074965"/>
          </a:xfrm>
          <a:prstGeom prst="rect">
            <a:avLst/>
          </a:prstGeom>
        </p:spPr>
      </p:pic>
      <p:sp>
        <p:nvSpPr>
          <p:cNvPr id="6" name="TextBox 5">
            <a:extLst>
              <a:ext uri="{FF2B5EF4-FFF2-40B4-BE49-F238E27FC236}">
                <a16:creationId xmlns:a16="http://schemas.microsoft.com/office/drawing/2014/main" id="{CFA9D754-B31F-18AC-20D1-A62C45F0EBF2}"/>
              </a:ext>
            </a:extLst>
          </p:cNvPr>
          <p:cNvSpPr txBox="1"/>
          <p:nvPr/>
        </p:nvSpPr>
        <p:spPr>
          <a:xfrm>
            <a:off x="0" y="6488668"/>
            <a:ext cx="12192000" cy="369332"/>
          </a:xfrm>
          <a:prstGeom prst="rect">
            <a:avLst/>
          </a:prstGeom>
          <a:solidFill>
            <a:srgbClr val="002060"/>
          </a:solidFill>
        </p:spPr>
        <p:txBody>
          <a:bodyPr wrap="square" rtlCol="0">
            <a:spAutoFit/>
          </a:bodyPr>
          <a:lstStyle/>
          <a:p>
            <a:r>
              <a:rPr lang="en-IN" dirty="0">
                <a:ln>
                  <a:solidFill>
                    <a:schemeClr val="bg1"/>
                  </a:solidFill>
                </a:ln>
                <a:solidFill>
                  <a:schemeClr val="bg1"/>
                </a:solidFill>
              </a:rPr>
              <a:t>Dept. of ISE, SVIT                                                             Stage - 1  Mini Project Presentation                                                                </a:t>
            </a:r>
            <a:fld id="{A779D412-7551-4DA0-A19D-519BB8214474}" type="slidenum">
              <a:rPr lang="en-IN" smtClean="0">
                <a:ln>
                  <a:solidFill>
                    <a:schemeClr val="bg1"/>
                  </a:solidFill>
                </a:ln>
                <a:solidFill>
                  <a:schemeClr val="bg1"/>
                </a:solidFill>
              </a:rPr>
              <a:pPr/>
              <a:t>8</a:t>
            </a:fld>
            <a:endParaRPr lang="en-IN" dirty="0">
              <a:ln>
                <a:solidFill>
                  <a:schemeClr val="bg1"/>
                </a:solidFill>
              </a:ln>
              <a:solidFill>
                <a:schemeClr val="bg1"/>
              </a:solidFill>
            </a:endParaRPr>
          </a:p>
        </p:txBody>
      </p:sp>
      <p:sp>
        <p:nvSpPr>
          <p:cNvPr id="7" name="TextBox 6">
            <a:extLst>
              <a:ext uri="{FF2B5EF4-FFF2-40B4-BE49-F238E27FC236}">
                <a16:creationId xmlns:a16="http://schemas.microsoft.com/office/drawing/2014/main" id="{568AFF5D-C31C-1ECF-2DD6-540BFD9FD869}"/>
              </a:ext>
            </a:extLst>
          </p:cNvPr>
          <p:cNvSpPr txBox="1"/>
          <p:nvPr/>
        </p:nvSpPr>
        <p:spPr>
          <a:xfrm>
            <a:off x="485193" y="1989887"/>
            <a:ext cx="10407908" cy="2655279"/>
          </a:xfrm>
          <a:prstGeom prst="rect">
            <a:avLst/>
          </a:prstGeom>
          <a:noFill/>
        </p:spPr>
        <p:txBody>
          <a:bodyPr wrap="square" rtlCol="0">
            <a:spAutoFit/>
          </a:bodyPr>
          <a:lstStyle/>
          <a:p>
            <a:pPr algn="just">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In essence, our goal is to develop a voting system where a person can only cast a ballot after being verified by facial recognition. When the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Haar</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Cascade technique is used to capture and classify a candidate's face. Our proposed solution uses machine learning-based face detection  to enable voters to register and cast ballots from any location without regard to place. </a:t>
            </a:r>
          </a:p>
          <a:p>
            <a:pPr algn="just">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This technique offers security and prevents one person from casting multiple votes. This approach, in which we can cast our votes from many locations, is more dependable. Additionally, it reduces work, human needs, and time resources.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639964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0543A-63E8-7587-E422-04819AB196EF}"/>
              </a:ext>
            </a:extLst>
          </p:cNvPr>
          <p:cNvSpPr>
            <a:spLocks noGrp="1"/>
          </p:cNvSpPr>
          <p:nvPr>
            <p:ph type="title"/>
          </p:nvPr>
        </p:nvSpPr>
        <p:spPr/>
        <p:txBody>
          <a:bodyPr/>
          <a:lstStyle/>
          <a:p>
            <a:br>
              <a:rPr lang="en-IN" dirty="0"/>
            </a:br>
            <a:endParaRPr lang="en-IN" dirty="0"/>
          </a:p>
        </p:txBody>
      </p:sp>
      <p:sp>
        <p:nvSpPr>
          <p:cNvPr id="3" name="Content Placeholder 2">
            <a:extLst>
              <a:ext uri="{FF2B5EF4-FFF2-40B4-BE49-F238E27FC236}">
                <a16:creationId xmlns:a16="http://schemas.microsoft.com/office/drawing/2014/main" id="{C43C6CA6-C926-E325-F477-8995906CD34B}"/>
              </a:ext>
            </a:extLst>
          </p:cNvPr>
          <p:cNvSpPr>
            <a:spLocks noGrp="1"/>
          </p:cNvSpPr>
          <p:nvPr>
            <p:ph idx="1"/>
          </p:nvPr>
        </p:nvSpPr>
        <p:spPr/>
        <p:txBody>
          <a:bodyPr/>
          <a:lstStyle/>
          <a:p>
            <a:endParaRPr lang="en-IN" dirty="0"/>
          </a:p>
          <a:p>
            <a:endParaRPr lang="en-IN" dirty="0"/>
          </a:p>
          <a:p>
            <a:endParaRPr lang="en-IN" dirty="0"/>
          </a:p>
        </p:txBody>
      </p:sp>
      <p:sp>
        <p:nvSpPr>
          <p:cNvPr id="4" name="Title 1">
            <a:extLst>
              <a:ext uri="{FF2B5EF4-FFF2-40B4-BE49-F238E27FC236}">
                <a16:creationId xmlns:a16="http://schemas.microsoft.com/office/drawing/2014/main" id="{93FDB91B-B035-3CED-3634-F0B25602D599}"/>
              </a:ext>
            </a:extLst>
          </p:cNvPr>
          <p:cNvSpPr txBox="1">
            <a:spLocks/>
          </p:cNvSpPr>
          <p:nvPr/>
        </p:nvSpPr>
        <p:spPr>
          <a:xfrm>
            <a:off x="0" y="242577"/>
            <a:ext cx="9879291" cy="844197"/>
          </a:xfrm>
          <a:prstGeom prst="rect">
            <a:avLst/>
          </a:prstGeom>
          <a:solidFill>
            <a:srgbClr val="00206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Times New Roman" panose="02020603050405020304" pitchFamily="18" charset="0"/>
                <a:cs typeface="Times New Roman" panose="02020603050405020304" pitchFamily="18" charset="0"/>
              </a:rPr>
              <a:t>References</a:t>
            </a:r>
            <a:endParaRPr lang="en-IN" dirty="0">
              <a:solidFill>
                <a:schemeClr val="bg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4C5E7B1-5138-5F83-4904-7B9066527D8D}"/>
              </a:ext>
            </a:extLst>
          </p:cNvPr>
          <p:cNvPicPr>
            <a:picLocks noChangeAspect="1"/>
          </p:cNvPicPr>
          <p:nvPr/>
        </p:nvPicPr>
        <p:blipFill>
          <a:blip r:embed="rId2" cstate="print"/>
          <a:stretch>
            <a:fillRect/>
          </a:stretch>
        </p:blipFill>
        <p:spPr>
          <a:xfrm>
            <a:off x="11117035" y="11809"/>
            <a:ext cx="1074965" cy="1074965"/>
          </a:xfrm>
          <a:prstGeom prst="rect">
            <a:avLst/>
          </a:prstGeom>
        </p:spPr>
      </p:pic>
      <p:sp>
        <p:nvSpPr>
          <p:cNvPr id="6" name="TextBox 5">
            <a:extLst>
              <a:ext uri="{FF2B5EF4-FFF2-40B4-BE49-F238E27FC236}">
                <a16:creationId xmlns:a16="http://schemas.microsoft.com/office/drawing/2014/main" id="{CE08FA3A-6F63-159F-551E-206568716941}"/>
              </a:ext>
            </a:extLst>
          </p:cNvPr>
          <p:cNvSpPr txBox="1"/>
          <p:nvPr/>
        </p:nvSpPr>
        <p:spPr>
          <a:xfrm>
            <a:off x="0" y="6488668"/>
            <a:ext cx="12192000" cy="369332"/>
          </a:xfrm>
          <a:prstGeom prst="rect">
            <a:avLst/>
          </a:prstGeom>
          <a:solidFill>
            <a:srgbClr val="002060"/>
          </a:solidFill>
        </p:spPr>
        <p:txBody>
          <a:bodyPr wrap="square" rtlCol="0">
            <a:spAutoFit/>
          </a:bodyPr>
          <a:lstStyle/>
          <a:p>
            <a:r>
              <a:rPr lang="en-IN" dirty="0">
                <a:ln>
                  <a:solidFill>
                    <a:schemeClr val="bg1"/>
                  </a:solidFill>
                </a:ln>
                <a:solidFill>
                  <a:schemeClr val="bg1"/>
                </a:solidFill>
              </a:rPr>
              <a:t>Dept. of ISE, SVIT                                                             Stage - 1  Mini Project Presentation                                                                </a:t>
            </a:r>
            <a:fld id="{A779D412-7551-4DA0-A19D-519BB8214474}" type="slidenum">
              <a:rPr lang="en-IN" smtClean="0">
                <a:ln>
                  <a:solidFill>
                    <a:schemeClr val="bg1"/>
                  </a:solidFill>
                </a:ln>
                <a:solidFill>
                  <a:schemeClr val="bg1"/>
                </a:solidFill>
              </a:rPr>
              <a:pPr/>
              <a:t>9</a:t>
            </a:fld>
            <a:endParaRPr lang="en-IN" dirty="0">
              <a:ln>
                <a:solidFill>
                  <a:schemeClr val="bg1"/>
                </a:solidFill>
              </a:ln>
              <a:solidFill>
                <a:schemeClr val="bg1"/>
              </a:solidFill>
            </a:endParaRPr>
          </a:p>
        </p:txBody>
      </p:sp>
      <p:sp>
        <p:nvSpPr>
          <p:cNvPr id="7" name="TextBox 6">
            <a:extLst>
              <a:ext uri="{FF2B5EF4-FFF2-40B4-BE49-F238E27FC236}">
                <a16:creationId xmlns:a16="http://schemas.microsoft.com/office/drawing/2014/main" id="{9B7D4BEF-3435-03FD-4AD0-F400F82035A7}"/>
              </a:ext>
            </a:extLst>
          </p:cNvPr>
          <p:cNvSpPr txBox="1"/>
          <p:nvPr/>
        </p:nvSpPr>
        <p:spPr>
          <a:xfrm>
            <a:off x="671803" y="1360439"/>
            <a:ext cx="10179698" cy="4524315"/>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(2022, November 6). In </a:t>
            </a:r>
            <a:r>
              <a:rPr lang="en-IN" dirty="0">
                <a:latin typeface="Times New Roman" panose="02020603050405020304" pitchFamily="18" charset="0"/>
                <a:cs typeface="Times New Roman" panose="02020603050405020304" pitchFamily="18" charset="0"/>
                <a:hlinkClick r:id="rId3"/>
              </a:rPr>
              <a:t>https://www.semanticscholar.org/paper/SMART-VOTING-SYSTEM-WITH-FACERECOGNITION- </a:t>
            </a:r>
            <a:r>
              <a:rPr lang="en-IN" dirty="0" err="1">
                <a:latin typeface="Times New Roman" panose="02020603050405020304" pitchFamily="18" charset="0"/>
                <a:cs typeface="Times New Roman" panose="02020603050405020304" pitchFamily="18" charset="0"/>
                <a:hlinkClick r:id="rId3"/>
              </a:rPr>
              <a:t>Malwade-Tavare</a:t>
            </a:r>
            <a:r>
              <a:rPr lang="en-IN" dirty="0">
                <a:latin typeface="Times New Roman" panose="02020603050405020304" pitchFamily="18" charset="0"/>
                <a:cs typeface="Times New Roman" panose="02020603050405020304" pitchFamily="18" charset="0"/>
                <a:hlinkClick r:id="rId3"/>
              </a:rPr>
              <a:t>/39b662ef70fce1332b76e290ffba26963854b4d4/figure/4</a:t>
            </a: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N. R. Borkar and S. </a:t>
            </a:r>
            <a:r>
              <a:rPr lang="en-IN" dirty="0" err="1">
                <a:latin typeface="Times New Roman" panose="02020603050405020304" pitchFamily="18" charset="0"/>
                <a:cs typeface="Times New Roman" panose="02020603050405020304" pitchFamily="18" charset="0"/>
              </a:rPr>
              <a:t>Kuwelkar</a:t>
            </a:r>
            <a:r>
              <a:rPr lang="en-IN" dirty="0">
                <a:latin typeface="Times New Roman" panose="02020603050405020304" pitchFamily="18" charset="0"/>
                <a:cs typeface="Times New Roman" panose="02020603050405020304" pitchFamily="18" charset="0"/>
              </a:rPr>
              <a:t>, "Real-time implementation of face recognition system," 2019 International Conference on Computing Methodologies and Communication (ICCMC), 2019, pp. 249-255, </a:t>
            </a:r>
            <a:r>
              <a:rPr lang="en-IN" dirty="0" err="1">
                <a:latin typeface="Times New Roman" panose="02020603050405020304" pitchFamily="18" charset="0"/>
                <a:cs typeface="Times New Roman" panose="02020603050405020304" pitchFamily="18" charset="0"/>
              </a:rPr>
              <a:t>doi</a:t>
            </a:r>
            <a:r>
              <a:rPr lang="en-IN" dirty="0">
                <a:latin typeface="Times New Roman" panose="02020603050405020304" pitchFamily="18" charset="0"/>
                <a:cs typeface="Times New Roman" panose="02020603050405020304" pitchFamily="18" charset="0"/>
              </a:rPr>
              <a:t>: 10.1109 /ICCMC. 2017.8282685.</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K. H, B. G, H. M, A. D, and Anusha, “Secured and transparent voting system using biometric and face recognition,” in 2021 International Conference on Design Innovations for 3Cs Compute Communicate Control (ICDI3C), 2021, pp. 254–259</a:t>
            </a: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Ashwini </a:t>
            </a:r>
            <a:r>
              <a:rPr lang="en-IN" dirty="0" err="1">
                <a:latin typeface="Times New Roman" panose="02020603050405020304" pitchFamily="18" charset="0"/>
                <a:cs typeface="Times New Roman" panose="02020603050405020304" pitchFamily="18" charset="0"/>
              </a:rPr>
              <a:t>Mandavkar</a:t>
            </a:r>
            <a:r>
              <a:rPr lang="en-IN" dirty="0">
                <a:latin typeface="Times New Roman" panose="02020603050405020304" pitchFamily="18" charset="0"/>
                <a:cs typeface="Times New Roman" panose="02020603050405020304" pitchFamily="18" charset="0"/>
              </a:rPr>
              <a:t>, Prof. Rohini </a:t>
            </a:r>
            <a:r>
              <a:rPr lang="en-IN" dirty="0" err="1">
                <a:latin typeface="Times New Roman" panose="02020603050405020304" pitchFamily="18" charset="0"/>
                <a:cs typeface="Times New Roman" panose="02020603050405020304" pitchFamily="18" charset="0"/>
              </a:rPr>
              <a:t>Agwane</a:t>
            </a:r>
            <a:r>
              <a:rPr lang="en-IN" dirty="0">
                <a:latin typeface="Times New Roman" panose="02020603050405020304" pitchFamily="18" charset="0"/>
                <a:cs typeface="Times New Roman" panose="02020603050405020304" pitchFamily="18" charset="0"/>
              </a:rPr>
              <a:t>, “Mobile based facial recognition using OTP verification </a:t>
            </a:r>
          </a:p>
          <a:p>
            <a:r>
              <a:rPr lang="en-IN" dirty="0">
                <a:latin typeface="Times New Roman" panose="02020603050405020304" pitchFamily="18" charset="0"/>
                <a:cs typeface="Times New Roman" panose="02020603050405020304" pitchFamily="18" charset="0"/>
              </a:rPr>
              <a:t>     for voting system”, 2020 IEEE, IACC, pp. 644-649</a:t>
            </a:r>
          </a:p>
        </p:txBody>
      </p:sp>
    </p:spTree>
    <p:extLst>
      <p:ext uri="{BB962C8B-B14F-4D97-AF65-F5344CB8AC3E}">
        <p14:creationId xmlns:p14="http://schemas.microsoft.com/office/powerpoint/2010/main" val="2285005944"/>
      </p:ext>
    </p:extLst>
  </p:cSld>
  <p:clrMapOvr>
    <a:masterClrMapping/>
  </p:clrMapOvr>
</p:sld>
</file>

<file path=ppt/theme/theme1.xml><?xml version="1.0" encoding="utf-8"?>
<a:theme xmlns:a="http://schemas.openxmlformats.org/drawingml/2006/main" name="SAI VIDYA INSTITUTE OF TECHNOLOGY">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AI VIDYA INSTITUTE OF TECHNOLOGY" id="{6E2E0BFB-66C5-439C-9215-787BD78E550D}" vid="{4BA40E75-3BD3-4897-98E8-5C67A832454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SAI VIDYA INSTITUTE OF TECHNOLOGY</Template>
  <TotalTime>285</TotalTime>
  <Words>1193</Words>
  <Application>Microsoft Office PowerPoint</Application>
  <PresentationFormat>Widescreen</PresentationFormat>
  <Paragraphs>108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SAI VIDYA INSTITUTE OF TECHNOLOGY</vt:lpstr>
      <vt:lpstr>SAI VIDYA INSTITUTE OF TECHNOLOGY</vt:lpstr>
      <vt:lpstr>Presentation Outline</vt:lpstr>
      <vt:lpstr>  </vt:lpstr>
      <vt:lpstr> </vt:lpstr>
      <vt:lpstr> </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SAI VIDYA INSTITUTE OF TECHNOLOGY</dc:title>
  <dc:creator>abhijith</dc:creator>
  <cp:lastModifiedBy>Manoj Kumar</cp:lastModifiedBy>
  <cp:revision>51</cp:revision>
  <dcterms:created xsi:type="dcterms:W3CDTF">2018-09-27T05:23:08Z</dcterms:created>
  <dcterms:modified xsi:type="dcterms:W3CDTF">2024-06-24T08:42:42Z</dcterms:modified>
</cp:coreProperties>
</file>