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59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DE46D7E2-BE84-94E3-35EC-8A6AD59805DC}"/>
              </a:ext>
            </a:extLst>
          </p:cNvPr>
          <p:cNvCxnSpPr>
            <a:cxnSpLocks/>
            <a:stCxn id="9" idx="2"/>
            <a:endCxn id="152" idx="2"/>
          </p:cNvCxnSpPr>
          <p:nvPr/>
        </p:nvCxnSpPr>
        <p:spPr>
          <a:xfrm rot="10800000" flipH="1" flipV="1">
            <a:off x="2188175" y="560681"/>
            <a:ext cx="6817620" cy="4456753"/>
          </a:xfrm>
          <a:prstGeom prst="bentConnector4">
            <a:avLst>
              <a:gd name="adj1" fmla="val -6908"/>
              <a:gd name="adj2" fmla="val 112050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2188175" y="36451"/>
            <a:ext cx="1485921" cy="104846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dirty="0">
                <a:solidFill>
                  <a:schemeClr val="bg1"/>
                </a:solidFill>
              </a:rPr>
              <a:t>RCP4.5 and 8.5 TGW WRF Simulations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EAD49-351C-7C4C-A717-96EDF68DBA97}"/>
              </a:ext>
            </a:extLst>
          </p:cNvPr>
          <p:cNvCxnSpPr>
            <a:cxnSpLocks/>
            <a:stCxn id="9" idx="6"/>
            <a:endCxn id="133" idx="0"/>
          </p:cNvCxnSpPr>
          <p:nvPr/>
        </p:nvCxnSpPr>
        <p:spPr>
          <a:xfrm>
            <a:off x="3674096" y="560682"/>
            <a:ext cx="5551022" cy="2002875"/>
          </a:xfrm>
          <a:prstGeom prst="bentConnector2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246407" y="4290825"/>
            <a:ext cx="1382139" cy="8243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FFFFFF"/>
                </a:solidFill>
                <a:sym typeface="Arial"/>
              </a:rPr>
              <a:t>Urban-Rural Population Distribution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027822" y="1142096"/>
            <a:ext cx="1820051" cy="990474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dirty="0">
                <a:solidFill>
                  <a:schemeClr val="bg1"/>
                </a:solidFill>
              </a:rPr>
              <a:t>SSP Population and GDP projections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846B315-AE6B-A648-BD3D-F15ABEF630B9}"/>
              </a:ext>
            </a:extLst>
          </p:cNvPr>
          <p:cNvSpPr/>
          <p:nvPr/>
        </p:nvSpPr>
        <p:spPr>
          <a:xfrm>
            <a:off x="2246407" y="2756493"/>
            <a:ext cx="1382139" cy="8243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SELECT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AAA4DC-BC0C-A643-A4D8-19E231711E7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2937477" y="3580852"/>
            <a:ext cx="0" cy="709973"/>
          </a:xfrm>
          <a:prstGeom prst="straightConnector1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151D5C-D66C-2340-A392-057B69898A0B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2937477" y="2132570"/>
            <a:ext cx="371" cy="623923"/>
          </a:xfrm>
          <a:prstGeom prst="straightConnector1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3" name="Straight Arrow Connector 129">
            <a:extLst>
              <a:ext uri="{FF2B5EF4-FFF2-40B4-BE49-F238E27FC236}">
                <a16:creationId xmlns:a16="http://schemas.microsoft.com/office/drawing/2014/main" id="{23804A7C-425D-DA46-B512-82491A530FF6}"/>
              </a:ext>
            </a:extLst>
          </p:cNvPr>
          <p:cNvCxnSpPr>
            <a:cxnSpLocks/>
          </p:cNvCxnSpPr>
          <p:nvPr/>
        </p:nvCxnSpPr>
        <p:spPr>
          <a:xfrm flipV="1">
            <a:off x="3631157" y="1222872"/>
            <a:ext cx="2034178" cy="1696598"/>
          </a:xfrm>
          <a:prstGeom prst="bentConnector3">
            <a:avLst>
              <a:gd name="adj1" fmla="val 38627"/>
            </a:avLst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33C8E1D-E922-6943-8F62-FF23E8B09971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rot="10800000" flipH="1" flipV="1">
            <a:off x="2027821" y="1637333"/>
            <a:ext cx="218585" cy="3065672"/>
          </a:xfrm>
          <a:prstGeom prst="bentConnector3">
            <a:avLst>
              <a:gd name="adj1" fmla="val -28981"/>
            </a:avLst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40" name="Straight Arrow Connector 312">
            <a:extLst>
              <a:ext uri="{FF2B5EF4-FFF2-40B4-BE49-F238E27FC236}">
                <a16:creationId xmlns:a16="http://schemas.microsoft.com/office/drawing/2014/main" id="{44416A1E-C155-FA47-9F8C-1C9AF6320489}"/>
              </a:ext>
            </a:extLst>
          </p:cNvPr>
          <p:cNvCxnSpPr>
            <a:cxnSpLocks/>
            <a:stCxn id="20" idx="3"/>
            <a:endCxn id="91" idx="2"/>
          </p:cNvCxnSpPr>
          <p:nvPr/>
        </p:nvCxnSpPr>
        <p:spPr>
          <a:xfrm>
            <a:off x="3628546" y="3168673"/>
            <a:ext cx="2686266" cy="1875871"/>
          </a:xfrm>
          <a:prstGeom prst="bentConnector4">
            <a:avLst>
              <a:gd name="adj1" fmla="val 28427"/>
              <a:gd name="adj2" fmla="val 119234"/>
            </a:avLst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276EF7B-19DB-4E45-8611-9FB6F99E3542}"/>
              </a:ext>
            </a:extLst>
          </p:cNvPr>
          <p:cNvSpPr/>
          <p:nvPr/>
        </p:nvSpPr>
        <p:spPr>
          <a:xfrm>
            <a:off x="5731625" y="2762062"/>
            <a:ext cx="1166375" cy="80275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350" kern="0" dirty="0">
                <a:solidFill>
                  <a:srgbClr val="FFFFFF"/>
                </a:solidFill>
                <a:sym typeface="Arial"/>
              </a:rPr>
              <a:t>Urban Morphology</a:t>
            </a:r>
          </a:p>
          <a:p>
            <a:pPr lvl="0" algn="ctr">
              <a:buClr>
                <a:srgbClr val="000000"/>
              </a:buClr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(NATURF)</a:t>
            </a:r>
          </a:p>
        </p:txBody>
      </p:sp>
      <p:cxnSp>
        <p:nvCxnSpPr>
          <p:cNvPr id="85" name="Straight Arrow Connector 129">
            <a:extLst>
              <a:ext uri="{FF2B5EF4-FFF2-40B4-BE49-F238E27FC236}">
                <a16:creationId xmlns:a16="http://schemas.microsoft.com/office/drawing/2014/main" id="{FD419B26-096C-ED48-BDC4-1F14E817927F}"/>
              </a:ext>
            </a:extLst>
          </p:cNvPr>
          <p:cNvCxnSpPr>
            <a:cxnSpLocks/>
            <a:stCxn id="63" idx="2"/>
            <a:endCxn id="84" idx="0"/>
          </p:cNvCxnSpPr>
          <p:nvPr/>
        </p:nvCxnSpPr>
        <p:spPr>
          <a:xfrm rot="5400000">
            <a:off x="5917690" y="2364453"/>
            <a:ext cx="794733" cy="485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9084145F-EC5D-DC44-8D91-F628772BD207}"/>
              </a:ext>
            </a:extLst>
          </p:cNvPr>
          <p:cNvSpPr/>
          <p:nvPr/>
        </p:nvSpPr>
        <p:spPr>
          <a:xfrm>
            <a:off x="5750700" y="4241786"/>
            <a:ext cx="1128224" cy="80275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FFFFFF"/>
                </a:solidFill>
                <a:sym typeface="Arial"/>
              </a:rPr>
              <a:t>Building Volume (PMA)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800E6B-E071-8D49-8FF0-CEE7A660DE40}"/>
              </a:ext>
            </a:extLst>
          </p:cNvPr>
          <p:cNvCxnSpPr>
            <a:cxnSpLocks/>
            <a:stCxn id="91" idx="0"/>
            <a:endCxn id="84" idx="2"/>
          </p:cNvCxnSpPr>
          <p:nvPr/>
        </p:nvCxnSpPr>
        <p:spPr>
          <a:xfrm flipV="1">
            <a:off x="6314812" y="3564820"/>
            <a:ext cx="1" cy="676966"/>
          </a:xfrm>
          <a:prstGeom prst="straightConnector1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28E34306-91F5-ED44-800D-2BA1FE6EEE20}"/>
              </a:ext>
            </a:extLst>
          </p:cNvPr>
          <p:cNvSpPr/>
          <p:nvPr/>
        </p:nvSpPr>
        <p:spPr>
          <a:xfrm>
            <a:off x="8558577" y="2563557"/>
            <a:ext cx="1333081" cy="1188101"/>
          </a:xfrm>
          <a:prstGeom prst="roundRect">
            <a:avLst/>
          </a:prstGeom>
          <a:solidFill>
            <a:srgbClr val="7F7F7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Urban Microclimate, Urban Irrigation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(WRF-UCM)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7F348FE-D59A-814B-BE04-240DDD108BC9}"/>
              </a:ext>
            </a:extLst>
          </p:cNvPr>
          <p:cNvCxnSpPr>
            <a:cxnSpLocks/>
            <a:stCxn id="84" idx="3"/>
            <a:endCxn id="133" idx="1"/>
          </p:cNvCxnSpPr>
          <p:nvPr/>
        </p:nvCxnSpPr>
        <p:spPr>
          <a:xfrm flipV="1">
            <a:off x="6898000" y="3157608"/>
            <a:ext cx="1660577" cy="5833"/>
          </a:xfrm>
          <a:prstGeom prst="straightConnector1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83E378F9-A986-004D-8A18-9AF633532B8C}"/>
              </a:ext>
            </a:extLst>
          </p:cNvPr>
          <p:cNvSpPr/>
          <p:nvPr/>
        </p:nvSpPr>
        <p:spPr>
          <a:xfrm>
            <a:off x="10589326" y="4273235"/>
            <a:ext cx="1476360" cy="744200"/>
          </a:xfrm>
          <a:prstGeom prst="roundRect">
            <a:avLst/>
          </a:prstGeom>
          <a:solidFill>
            <a:srgbClr val="FFFFFF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Building Energy Demand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  <a:sym typeface="Arial"/>
              </a:rPr>
              <a:t>EnergyPlus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E5D6A6C9-E056-7641-B631-8957A04B1BA4}"/>
              </a:ext>
            </a:extLst>
          </p:cNvPr>
          <p:cNvSpPr/>
          <p:nvPr/>
        </p:nvSpPr>
        <p:spPr>
          <a:xfrm>
            <a:off x="8267615" y="4273235"/>
            <a:ext cx="1476360" cy="744200"/>
          </a:xfrm>
          <a:prstGeom prst="roundRect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Building Characterization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  <a:sym typeface="Arial"/>
              </a:rPr>
              <a:t>AutoBEM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53" name="Straight Arrow Connector 129">
            <a:extLst>
              <a:ext uri="{FF2B5EF4-FFF2-40B4-BE49-F238E27FC236}">
                <a16:creationId xmlns:a16="http://schemas.microsoft.com/office/drawing/2014/main" id="{EE5AD392-1FF8-B743-AFAC-5EEAAF7A9BFA}"/>
              </a:ext>
            </a:extLst>
          </p:cNvPr>
          <p:cNvCxnSpPr>
            <a:cxnSpLocks/>
            <a:stCxn id="133" idx="3"/>
            <a:endCxn id="151" idx="0"/>
          </p:cNvCxnSpPr>
          <p:nvPr/>
        </p:nvCxnSpPr>
        <p:spPr>
          <a:xfrm>
            <a:off x="9891658" y="3157608"/>
            <a:ext cx="1435848" cy="1115627"/>
          </a:xfrm>
          <a:prstGeom prst="bentConnector2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triangle" w="lg" len="lg"/>
          </a:ln>
          <a:effectLst/>
        </p:spPr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B0A1DA-97F7-5245-BE22-66F3F63021CA}"/>
              </a:ext>
            </a:extLst>
          </p:cNvPr>
          <p:cNvCxnSpPr>
            <a:cxnSpLocks/>
          </p:cNvCxnSpPr>
          <p:nvPr/>
        </p:nvCxnSpPr>
        <p:spPr>
          <a:xfrm>
            <a:off x="6836663" y="3507054"/>
            <a:ext cx="1450028" cy="853073"/>
          </a:xfrm>
          <a:prstGeom prst="straightConnector1">
            <a:avLst/>
          </a:prstGeom>
          <a:ln w="2857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triangl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115B4EB-B61A-1541-B950-DC7EA05CCEC6}"/>
              </a:ext>
            </a:extLst>
          </p:cNvPr>
          <p:cNvCxnSpPr>
            <a:cxnSpLocks/>
            <a:stCxn id="152" idx="3"/>
            <a:endCxn id="151" idx="1"/>
          </p:cNvCxnSpPr>
          <p:nvPr/>
        </p:nvCxnSpPr>
        <p:spPr>
          <a:xfrm>
            <a:off x="9743975" y="4645335"/>
            <a:ext cx="845351" cy="0"/>
          </a:xfrm>
          <a:prstGeom prst="straightConnector1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67D9D90-F61B-EE47-BC7A-9BB379C49ABF}"/>
              </a:ext>
            </a:extLst>
          </p:cNvPr>
          <p:cNvSpPr/>
          <p:nvPr/>
        </p:nvSpPr>
        <p:spPr>
          <a:xfrm>
            <a:off x="187161" y="1872478"/>
            <a:ext cx="1267494" cy="602046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Exogenous Scenario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74057B-85A4-3E44-AF80-EF2D6AEFF8A0}"/>
              </a:ext>
            </a:extLst>
          </p:cNvPr>
          <p:cNvSpPr txBox="1"/>
          <p:nvPr/>
        </p:nvSpPr>
        <p:spPr>
          <a:xfrm>
            <a:off x="383869" y="1513793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Legend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849871E-5E27-7D4D-9C47-4E366802EE1C}"/>
              </a:ext>
            </a:extLst>
          </p:cNvPr>
          <p:cNvSpPr/>
          <p:nvPr/>
        </p:nvSpPr>
        <p:spPr>
          <a:xfrm>
            <a:off x="309552" y="2642763"/>
            <a:ext cx="1022712" cy="557349"/>
          </a:xfrm>
          <a:prstGeom prst="roundRect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3358188-09A0-EB46-AACF-4C2568FA8801}"/>
              </a:ext>
            </a:extLst>
          </p:cNvPr>
          <p:cNvGrpSpPr/>
          <p:nvPr/>
        </p:nvGrpSpPr>
        <p:grpSpPr>
          <a:xfrm>
            <a:off x="339094" y="3271491"/>
            <a:ext cx="829024" cy="273653"/>
            <a:chOff x="386752" y="6034493"/>
            <a:chExt cx="829024" cy="27365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DED81E-F5C4-4048-919C-38C718C7450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52" y="6308146"/>
              <a:ext cx="78098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01FA13-0798-4E45-9F1A-C6769EF1B669}"/>
                </a:ext>
              </a:extLst>
            </p:cNvPr>
            <p:cNvSpPr txBox="1"/>
            <p:nvPr/>
          </p:nvSpPr>
          <p:spPr>
            <a:xfrm>
              <a:off x="521355" y="6034493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  <a:sym typeface="Arial"/>
                </a:rPr>
                <a:t>coupling 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6E17867-7C96-A347-8BBC-8400F5D17667}"/>
              </a:ext>
            </a:extLst>
          </p:cNvPr>
          <p:cNvGrpSpPr/>
          <p:nvPr/>
        </p:nvGrpSpPr>
        <p:grpSpPr>
          <a:xfrm>
            <a:off x="339094" y="3622666"/>
            <a:ext cx="889475" cy="277335"/>
            <a:chOff x="340144" y="3258458"/>
            <a:chExt cx="889475" cy="27733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65CB4B-1E8C-CE4D-8157-587C9F2AD6A6}"/>
                </a:ext>
              </a:extLst>
            </p:cNvPr>
            <p:cNvSpPr txBox="1"/>
            <p:nvPr/>
          </p:nvSpPr>
          <p:spPr>
            <a:xfrm>
              <a:off x="392530" y="3258458"/>
              <a:ext cx="83708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  <a:sym typeface="Arial"/>
                </a:rPr>
                <a:t>Completed 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BA6E2FA-8450-4741-A20A-996A84B69068}"/>
                </a:ext>
              </a:extLst>
            </p:cNvPr>
            <p:cNvCxnSpPr>
              <a:cxnSpLocks/>
            </p:cNvCxnSpPr>
            <p:nvPr/>
          </p:nvCxnSpPr>
          <p:spPr>
            <a:xfrm>
              <a:off x="340144" y="3535793"/>
              <a:ext cx="833745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0FFDAE-FE67-C343-89DA-74904E0C4B72}"/>
              </a:ext>
            </a:extLst>
          </p:cNvPr>
          <p:cNvGrpSpPr/>
          <p:nvPr/>
        </p:nvGrpSpPr>
        <p:grpSpPr>
          <a:xfrm>
            <a:off x="339094" y="3988440"/>
            <a:ext cx="878591" cy="277335"/>
            <a:chOff x="340144" y="1288143"/>
            <a:chExt cx="878591" cy="27733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29C475-2EC6-BC4A-B6E3-93113F02F7D3}"/>
                </a:ext>
              </a:extLst>
            </p:cNvPr>
            <p:cNvSpPr txBox="1"/>
            <p:nvPr/>
          </p:nvSpPr>
          <p:spPr>
            <a:xfrm>
              <a:off x="381646" y="1288143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  <a:sym typeface="Arial"/>
                </a:rPr>
                <a:t>In Progress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7136F5F-1E45-C148-8F40-6F58E998F5B2}"/>
                </a:ext>
              </a:extLst>
            </p:cNvPr>
            <p:cNvCxnSpPr>
              <a:cxnSpLocks/>
            </p:cNvCxnSpPr>
            <p:nvPr/>
          </p:nvCxnSpPr>
          <p:spPr>
            <a:xfrm>
              <a:off x="340144" y="1565478"/>
              <a:ext cx="833745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4">
                  <a:lumMod val="75000"/>
                </a:schemeClr>
              </a:solidFill>
              <a:prstDash val="dash"/>
              <a:miter lim="800000"/>
              <a:tailEnd type="triangle" w="lg" len="lg"/>
            </a:ln>
            <a:effectLst/>
          </p:spPr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1DE28D6-8E9C-1D43-A462-A19F9AFB8CAB}"/>
              </a:ext>
            </a:extLst>
          </p:cNvPr>
          <p:cNvSpPr/>
          <p:nvPr/>
        </p:nvSpPr>
        <p:spPr>
          <a:xfrm>
            <a:off x="5671677" y="918867"/>
            <a:ext cx="1287242" cy="10484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URBN-LMC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Projected Land Cover, B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uilding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Heights and Footprints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7440D-50CB-4599-8D0A-D7DFC6E6AE37}"/>
              </a:ext>
            </a:extLst>
          </p:cNvPr>
          <p:cNvSpPr txBox="1"/>
          <p:nvPr/>
        </p:nvSpPr>
        <p:spPr>
          <a:xfrm>
            <a:off x="473569" y="4293244"/>
            <a:ext cx="65114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000" kern="0" dirty="0">
                <a:solidFill>
                  <a:srgbClr val="C00000"/>
                </a:solidFill>
                <a:latin typeface="Arial"/>
                <a:cs typeface="Arial"/>
                <a:sym typeface="Arial"/>
              </a:rPr>
              <a:t>Planned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436312-411F-DCCC-C712-6DA8FDCC0E9B}"/>
              </a:ext>
            </a:extLst>
          </p:cNvPr>
          <p:cNvCxnSpPr>
            <a:cxnSpLocks/>
          </p:cNvCxnSpPr>
          <p:nvPr/>
        </p:nvCxnSpPr>
        <p:spPr>
          <a:xfrm>
            <a:off x="339092" y="4548807"/>
            <a:ext cx="833745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0C6C51-6A73-918C-E7F1-BE89410B8606}"/>
              </a:ext>
            </a:extLst>
          </p:cNvPr>
          <p:cNvCxnSpPr>
            <a:stCxn id="152" idx="1"/>
            <a:endCxn id="91" idx="3"/>
          </p:cNvCxnSpPr>
          <p:nvPr/>
        </p:nvCxnSpPr>
        <p:spPr>
          <a:xfrm flipH="1" flipV="1">
            <a:off x="6878924" y="4643165"/>
            <a:ext cx="1388691" cy="21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14B9CA-19AD-F222-8180-ED8A15BB8519}"/>
              </a:ext>
            </a:extLst>
          </p:cNvPr>
          <p:cNvSpPr txBox="1"/>
          <p:nvPr/>
        </p:nvSpPr>
        <p:spPr>
          <a:xfrm>
            <a:off x="4968322" y="611218"/>
            <a:ext cx="437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initial and boundary conditions for WRF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2E1A7-EDE1-BECD-E7D1-37E6B48FE4B9}"/>
              </a:ext>
            </a:extLst>
          </p:cNvPr>
          <p:cNvSpPr txBox="1"/>
          <p:nvPr/>
        </p:nvSpPr>
        <p:spPr>
          <a:xfrm>
            <a:off x="6580939" y="2038111"/>
            <a:ext cx="246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30m resolution land cover and building shape predictions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85DF2-6128-DC48-59AF-E7349A90CF24}"/>
              </a:ext>
            </a:extLst>
          </p:cNvPr>
          <p:cNvSpPr txBox="1"/>
          <p:nvPr/>
        </p:nvSpPr>
        <p:spPr>
          <a:xfrm>
            <a:off x="4650057" y="3486231"/>
            <a:ext cx="1634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Census Block Group level new building volume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2014F-369E-EF87-C810-D1B1B38B0BDF}"/>
              </a:ext>
            </a:extLst>
          </p:cNvPr>
          <p:cNvSpPr txBox="1"/>
          <p:nvPr/>
        </p:nvSpPr>
        <p:spPr>
          <a:xfrm>
            <a:off x="6885809" y="3772023"/>
            <a:ext cx="269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Current building stock/projected urban morphology ensembles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6510F-DF54-F7B6-EBF5-290F007EC991}"/>
              </a:ext>
            </a:extLst>
          </p:cNvPr>
          <p:cNvSpPr txBox="1"/>
          <p:nvPr/>
        </p:nvSpPr>
        <p:spPr>
          <a:xfrm>
            <a:off x="8999655" y="5052086"/>
            <a:ext cx="318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Building archetypes for current buildings and projected morphology ensembles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4B9901-02DE-E7DF-BFF3-F2E4CA3DE4D6}"/>
              </a:ext>
            </a:extLst>
          </p:cNvPr>
          <p:cNvSpPr txBox="1"/>
          <p:nvPr/>
        </p:nvSpPr>
        <p:spPr>
          <a:xfrm>
            <a:off x="9932176" y="2575819"/>
            <a:ext cx="17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Anthropogenic heat from buildings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20522B-AE34-0DB7-7F49-1E21D92B709F}"/>
              </a:ext>
            </a:extLst>
          </p:cNvPr>
          <p:cNvSpPr txBox="1"/>
          <p:nvPr/>
        </p:nvSpPr>
        <p:spPr>
          <a:xfrm>
            <a:off x="6888619" y="2676204"/>
            <a:ext cx="158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100m resolution urban parameters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948304-4DDB-1383-3F04-AAA6DB889C73}"/>
              </a:ext>
            </a:extLst>
          </p:cNvPr>
          <p:cNvSpPr/>
          <p:nvPr/>
        </p:nvSpPr>
        <p:spPr>
          <a:xfrm>
            <a:off x="4369891" y="419591"/>
            <a:ext cx="272636" cy="2821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06E73D-A497-6184-7E8A-2003005800E7}"/>
              </a:ext>
            </a:extLst>
          </p:cNvPr>
          <p:cNvSpPr/>
          <p:nvPr/>
        </p:nvSpPr>
        <p:spPr>
          <a:xfrm>
            <a:off x="2794408" y="2252356"/>
            <a:ext cx="272636" cy="2821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250F71-4027-F988-296A-47228D6DE5C4}"/>
              </a:ext>
            </a:extLst>
          </p:cNvPr>
          <p:cNvSpPr/>
          <p:nvPr/>
        </p:nvSpPr>
        <p:spPr>
          <a:xfrm>
            <a:off x="1848583" y="3022351"/>
            <a:ext cx="272636" cy="2821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A7200E-CD32-C31A-2554-A39318B3CC59}"/>
              </a:ext>
            </a:extLst>
          </p:cNvPr>
          <p:cNvSpPr/>
          <p:nvPr/>
        </p:nvSpPr>
        <p:spPr>
          <a:xfrm>
            <a:off x="2792971" y="3874631"/>
            <a:ext cx="272636" cy="2821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B6B6D9-C1BD-AC7C-97EB-89E1F51022D2}"/>
              </a:ext>
            </a:extLst>
          </p:cNvPr>
          <p:cNvSpPr/>
          <p:nvPr/>
        </p:nvSpPr>
        <p:spPr>
          <a:xfrm flipH="1">
            <a:off x="4245617" y="2192686"/>
            <a:ext cx="343401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AEA47C2-4966-22AE-A6E2-BBE3847BF8A2}"/>
              </a:ext>
            </a:extLst>
          </p:cNvPr>
          <p:cNvSpPr/>
          <p:nvPr/>
        </p:nvSpPr>
        <p:spPr>
          <a:xfrm>
            <a:off x="6088547" y="2132570"/>
            <a:ext cx="432994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171477-F28D-D8B6-9F1D-4484B96A6080}"/>
              </a:ext>
            </a:extLst>
          </p:cNvPr>
          <p:cNvSpPr/>
          <p:nvPr/>
        </p:nvSpPr>
        <p:spPr>
          <a:xfrm>
            <a:off x="7483416" y="4511594"/>
            <a:ext cx="273910" cy="2821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7EA5E-0BD1-3701-66C6-B835D0655899}"/>
              </a:ext>
            </a:extLst>
          </p:cNvPr>
          <p:cNvSpPr txBox="1"/>
          <p:nvPr/>
        </p:nvSpPr>
        <p:spPr>
          <a:xfrm>
            <a:off x="6863511" y="4864797"/>
            <a:ext cx="184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Current building heights and footprints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F14EC2-BE3B-E514-E2DB-D9219A267E81}"/>
              </a:ext>
            </a:extLst>
          </p:cNvPr>
          <p:cNvSpPr/>
          <p:nvPr/>
        </p:nvSpPr>
        <p:spPr>
          <a:xfrm>
            <a:off x="6107650" y="3832054"/>
            <a:ext cx="432994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5B5245-5987-4B2D-005C-CDB80A1ACE69}"/>
              </a:ext>
            </a:extLst>
          </p:cNvPr>
          <p:cNvSpPr/>
          <p:nvPr/>
        </p:nvSpPr>
        <p:spPr>
          <a:xfrm>
            <a:off x="7137096" y="3515648"/>
            <a:ext cx="432994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EA3709-C625-7467-AA56-0CF8C5CEBA33}"/>
              </a:ext>
            </a:extLst>
          </p:cNvPr>
          <p:cNvSpPr/>
          <p:nvPr/>
        </p:nvSpPr>
        <p:spPr>
          <a:xfrm>
            <a:off x="9887949" y="4504245"/>
            <a:ext cx="418790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17ED2C-E9F1-31B6-9FE7-76AE38508059}"/>
              </a:ext>
            </a:extLst>
          </p:cNvPr>
          <p:cNvSpPr/>
          <p:nvPr/>
        </p:nvSpPr>
        <p:spPr>
          <a:xfrm>
            <a:off x="8021628" y="3210768"/>
            <a:ext cx="432994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A13111-283A-08DE-3D35-14F81D0412F3}"/>
              </a:ext>
            </a:extLst>
          </p:cNvPr>
          <p:cNvSpPr/>
          <p:nvPr/>
        </p:nvSpPr>
        <p:spPr>
          <a:xfrm>
            <a:off x="10772700" y="3271491"/>
            <a:ext cx="432994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87BBAA9-8EF6-7F86-4384-38412963D9EB}"/>
              </a:ext>
            </a:extLst>
          </p:cNvPr>
          <p:cNvSpPr/>
          <p:nvPr/>
        </p:nvSpPr>
        <p:spPr>
          <a:xfrm>
            <a:off x="8190242" y="5708495"/>
            <a:ext cx="1631106" cy="80275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FFFFFF"/>
                </a:solidFill>
                <a:sym typeface="Arial"/>
              </a:rPr>
              <a:t>Animated Ensemble Cesium Visualizations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203B334-ED1B-1ABE-22DC-B12212481E6C}"/>
              </a:ext>
            </a:extLst>
          </p:cNvPr>
          <p:cNvCxnSpPr>
            <a:cxnSpLocks/>
            <a:stCxn id="91" idx="1"/>
            <a:endCxn id="63" idx="1"/>
          </p:cNvCxnSpPr>
          <p:nvPr/>
        </p:nvCxnSpPr>
        <p:spPr>
          <a:xfrm rot="10800000">
            <a:off x="5671678" y="1443099"/>
            <a:ext cx="79023" cy="3200067"/>
          </a:xfrm>
          <a:prstGeom prst="bentConnector3">
            <a:avLst>
              <a:gd name="adj1" fmla="val 612345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B1169A4-D4A7-0EC2-6BD7-3AD007146148}"/>
              </a:ext>
            </a:extLst>
          </p:cNvPr>
          <p:cNvSpPr/>
          <p:nvPr/>
        </p:nvSpPr>
        <p:spPr>
          <a:xfrm>
            <a:off x="5098356" y="2535114"/>
            <a:ext cx="317053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E1E0E-389E-8177-8071-55E39EFDF83E}"/>
              </a:ext>
            </a:extLst>
          </p:cNvPr>
          <p:cNvSpPr txBox="1"/>
          <p:nvPr/>
        </p:nvSpPr>
        <p:spPr>
          <a:xfrm>
            <a:off x="4303976" y="1204495"/>
            <a:ext cx="1147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Urban Extent, Population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39D77-66B8-80F5-D43C-ECAC226FDB36}"/>
              </a:ext>
            </a:extLst>
          </p:cNvPr>
          <p:cNvSpPr txBox="1"/>
          <p:nvPr/>
        </p:nvSpPr>
        <p:spPr>
          <a:xfrm>
            <a:off x="4368679" y="5106305"/>
            <a:ext cx="1942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Urban Extent, Population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85D240-B1FC-69ED-6802-D6BDB00191AE}"/>
              </a:ext>
            </a:extLst>
          </p:cNvPr>
          <p:cNvSpPr/>
          <p:nvPr/>
        </p:nvSpPr>
        <p:spPr>
          <a:xfrm>
            <a:off x="4280999" y="4187514"/>
            <a:ext cx="272636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57041D-E568-9A14-AE5D-5DAD37D11B21}"/>
              </a:ext>
            </a:extLst>
          </p:cNvPr>
          <p:cNvCxnSpPr>
            <a:cxnSpLocks/>
          </p:cNvCxnSpPr>
          <p:nvPr/>
        </p:nvCxnSpPr>
        <p:spPr>
          <a:xfrm>
            <a:off x="8823383" y="5017435"/>
            <a:ext cx="6140" cy="69106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FEEA064-C61D-8D21-28E7-37C74723293F}"/>
              </a:ext>
            </a:extLst>
          </p:cNvPr>
          <p:cNvSpPr txBox="1"/>
          <p:nvPr/>
        </p:nvSpPr>
        <p:spPr>
          <a:xfrm>
            <a:off x="2246406" y="5631814"/>
            <a:ext cx="602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Weather for generating Future Typical Meteorological Year for Building Models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CC9C1E-CA5D-A310-3BE6-C3D280B0667F}"/>
              </a:ext>
            </a:extLst>
          </p:cNvPr>
          <p:cNvSpPr txBox="1"/>
          <p:nvPr/>
        </p:nvSpPr>
        <p:spPr>
          <a:xfrm>
            <a:off x="10089965" y="3632257"/>
            <a:ext cx="199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500m resolution meteorological forcing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D2977B8-C3A2-6072-0DD2-D3F5264B91F1}"/>
              </a:ext>
            </a:extLst>
          </p:cNvPr>
          <p:cNvSpPr/>
          <p:nvPr/>
        </p:nvSpPr>
        <p:spPr>
          <a:xfrm>
            <a:off x="1567642" y="2167752"/>
            <a:ext cx="272636" cy="2821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92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156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Dumas, Melissa</cp:lastModifiedBy>
  <cp:revision>66</cp:revision>
  <dcterms:created xsi:type="dcterms:W3CDTF">2020-07-23T04:14:42Z</dcterms:created>
  <dcterms:modified xsi:type="dcterms:W3CDTF">2022-09-08T13:40:00Z</dcterms:modified>
</cp:coreProperties>
</file>