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9" r:id="rId3"/>
    <p:sldId id="261" r:id="rId4"/>
    <p:sldId id="270" r:id="rId5"/>
    <p:sldId id="263" r:id="rId6"/>
    <p:sldId id="271" r:id="rId7"/>
    <p:sldId id="272" r:id="rId8"/>
    <p:sldId id="275" r:id="rId9"/>
    <p:sldId id="276" r:id="rId10"/>
    <p:sldId id="277" r:id="rId11"/>
    <p:sldId id="273" r:id="rId12"/>
    <p:sldId id="274" r:id="rId13"/>
    <p:sldId id="278" r:id="rId14"/>
    <p:sldId id="279" r:id="rId15"/>
    <p:sldId id="280" r:id="rId16"/>
    <p:sldId id="281" r:id="rId17"/>
    <p:sldId id="262" r:id="rId18"/>
    <p:sldId id="284" r:id="rId19"/>
    <p:sldId id="283" r:id="rId20"/>
    <p:sldId id="268" r:id="rId21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22F"/>
    <a:srgbClr val="000000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3" autoAdjust="0"/>
    <p:restoredTop sz="84762"/>
  </p:normalViewPr>
  <p:slideViewPr>
    <p:cSldViewPr snapToGrid="0" snapToObjects="1">
      <p:cViewPr varScale="1">
        <p:scale>
          <a:sx n="125" d="100"/>
          <a:sy n="125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August 5,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log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IMMM-SFA/git-trainin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M-SFA/git-traini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Benjamin Stuermer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Engineer III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August 5,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try - changing a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2057399"/>
            <a:ext cx="13075919" cy="54864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 change your file and repeat the process:</a:t>
            </a:r>
          </a:p>
          <a:p>
            <a:pPr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US" dirty="0"/>
              <a:t>– it should appear under “</a:t>
            </a:r>
            <a:r>
              <a:rPr lang="en-US" dirty="0" err="1"/>
              <a:t>unstaged</a:t>
            </a:r>
            <a:r>
              <a:rPr lang="en-US" dirty="0"/>
              <a:t> changes”</a:t>
            </a:r>
          </a:p>
          <a:p>
            <a:pPr>
              <a:lnSpc>
                <a:spcPct val="150000"/>
              </a:lnSpc>
            </a:pPr>
            <a:r>
              <a:rPr lang="en-US" dirty="0"/>
              <a:t>Add it to your staging area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Commit it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“&lt;descriptive commit message&gt;”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Push your changes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When everyone is done, pull and update with others’ edits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 </a:t>
            </a:r>
            <a:r>
              <a:rPr lang="en-US" dirty="0"/>
              <a:t>and see the list of commits from everyone in the class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12801600" cy="583844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What branch are we on?</a:t>
            </a:r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The staging area: What is set to be included in your next commit?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Changes to be committed: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reset HEAD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&lt;- Note the instructions in each section in parentheses!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modified: 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Unstaged</a:t>
            </a: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 changes: What changes have you made but not yet added to the staging area?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Changes not staged for commit: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add &lt;file&gt;..." to update what will be committed)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checkout -- &lt;file&gt;..." to discard changes in working directory)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modified:  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gettysburg-address.txt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Untracked files: New files that Git has never seen before – these are basically like </a:t>
            </a:r>
            <a:r>
              <a:rPr lang="en-US" sz="1600" b="1" dirty="0" err="1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unstaged</a:t>
            </a:r>
            <a:r>
              <a:rPr lang="en-US" sz="1600" b="1" dirty="0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 changes, but get listed in their own section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Untracked files: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  (use "git add &lt;file&gt;..." to include in what will be committed)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new-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document.txt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2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 – Read the history of your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7326923" cy="583844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git log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245809da8eb7d2d77d9ca02ddbdf2ce87e829e41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Benjamin Stuermer benjamin.stuermer@pnnl.gov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Date:   Tue Jul 16 10:53:54 2019 -0700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Added Gettysburg Address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2dff9f663dc8640fac54027b6ffcf72a63da7472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Benjamin Stuermer benjamin.stuermer@pnnl.gov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Date:   Thu Jul 11 09:59:41 2019 -0700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Initial commit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D4C3CB-F16D-4D4D-9EE9-07C939B02BE4}"/>
              </a:ext>
            </a:extLst>
          </p:cNvPr>
          <p:cNvSpPr txBox="1">
            <a:spLocks/>
          </p:cNvSpPr>
          <p:nvPr/>
        </p:nvSpPr>
        <p:spPr>
          <a:xfrm>
            <a:off x="8865450" y="1933954"/>
            <a:ext cx="4961919" cy="5838445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top entry is the most recent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endParaRPr lang="en-US" sz="1000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long string of numbers and letters at the top is a “commit hash” that uniquely identifies the commit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There are </a:t>
            </a:r>
            <a:r>
              <a:rPr lang="en-US" sz="1800" i="1" dirty="0">
                <a:latin typeface="+mn-lt"/>
                <a:cs typeface="Courier New" panose="02070309020205020404" pitchFamily="49" charset="0"/>
              </a:rPr>
              <a:t>many many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 options for enhancing this command. Some examples: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-p 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Include diff for each commit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--name-status 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List files affected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–S battle 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Search for commits that added or removed the</a:t>
            </a:r>
            <a:br>
              <a:rPr lang="en-US" sz="1600" dirty="0">
                <a:latin typeface="+mn-lt"/>
                <a:cs typeface="Courier New" panose="02070309020205020404" pitchFamily="49" charset="0"/>
              </a:rPr>
            </a:br>
            <a:r>
              <a:rPr lang="en-US" sz="1600" dirty="0">
                <a:latin typeface="+mn-lt"/>
                <a:cs typeface="Courier New" panose="02070309020205020404" pitchFamily="49" charset="0"/>
              </a:rPr>
              <a:t>string “battle”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Full documentation here: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https://git-scm.com/docs/git-log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</a:t>
            </a:r>
            <a:r>
              <a:rPr lang="en-US" sz="2800" dirty="0">
                <a:solidFill>
                  <a:srgbClr val="C8722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https://github.com/IMMM-SFA/git-training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09BEF-EF6F-B042-B8AD-6C8CCBE7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1581912"/>
            <a:ext cx="10414000" cy="64142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050FC9-AAA0-0E47-9D9E-BF7F8A3347F7}"/>
              </a:ext>
            </a:extLst>
          </p:cNvPr>
          <p:cNvCxnSpPr>
            <a:cxnSpLocks/>
          </p:cNvCxnSpPr>
          <p:nvPr/>
        </p:nvCxnSpPr>
        <p:spPr>
          <a:xfrm flipV="1">
            <a:off x="1724628" y="2361236"/>
            <a:ext cx="625033" cy="821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FC5183-BB58-5846-A998-699E78D4503F}"/>
              </a:ext>
            </a:extLst>
          </p:cNvPr>
          <p:cNvSpPr txBox="1"/>
          <p:nvPr/>
        </p:nvSpPr>
        <p:spPr>
          <a:xfrm>
            <a:off x="1076446" y="3067291"/>
            <a:ext cx="1354238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722F"/>
                </a:solidFill>
              </a:rPr>
              <a:t>Your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707BC-45AA-5A44-90AE-EEB84675F528}"/>
              </a:ext>
            </a:extLst>
          </p:cNvPr>
          <p:cNvCxnSpPr>
            <a:cxnSpLocks/>
          </p:cNvCxnSpPr>
          <p:nvPr/>
        </p:nvCxnSpPr>
        <p:spPr>
          <a:xfrm flipV="1">
            <a:off x="1840375" y="3787962"/>
            <a:ext cx="1666754" cy="2173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535031-0619-4641-8B01-6D53A1543217}"/>
              </a:ext>
            </a:extLst>
          </p:cNvPr>
          <p:cNvSpPr txBox="1"/>
          <p:nvPr/>
        </p:nvSpPr>
        <p:spPr>
          <a:xfrm>
            <a:off x="983847" y="5960962"/>
            <a:ext cx="3402957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722F"/>
                </a:solidFill>
              </a:rPr>
              <a:t>Pretty version of </a:t>
            </a:r>
            <a:r>
              <a:rPr lang="en-US" dirty="0">
                <a:solidFill>
                  <a:srgbClr val="C872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D233F-C9F9-0240-98DE-0871869E396E}"/>
              </a:ext>
            </a:extLst>
          </p:cNvPr>
          <p:cNvCxnSpPr>
            <a:cxnSpLocks/>
          </p:cNvCxnSpPr>
          <p:nvPr/>
        </p:nvCxnSpPr>
        <p:spPr>
          <a:xfrm flipH="1" flipV="1">
            <a:off x="5521124" y="2361236"/>
            <a:ext cx="2018980" cy="25132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10339-9973-1F4D-838C-823EE2DEB763}"/>
              </a:ext>
            </a:extLst>
          </p:cNvPr>
          <p:cNvSpPr txBox="1"/>
          <p:nvPr/>
        </p:nvSpPr>
        <p:spPr>
          <a:xfrm>
            <a:off x="6683576" y="4874462"/>
            <a:ext cx="3733639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722F"/>
                </a:solidFill>
              </a:rPr>
              <a:t>Branches and Pull Requests!</a:t>
            </a:r>
            <a:endParaRPr lang="en-US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219673-3E7B-8947-AEED-2D4CBD1174FA}"/>
              </a:ext>
            </a:extLst>
          </p:cNvPr>
          <p:cNvCxnSpPr>
            <a:cxnSpLocks/>
          </p:cNvCxnSpPr>
          <p:nvPr/>
        </p:nvCxnSpPr>
        <p:spPr>
          <a:xfrm flipH="1" flipV="1">
            <a:off x="6159661" y="3787962"/>
            <a:ext cx="1380443" cy="1086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70A7B-47FA-E546-9D21-C7561B6B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85" y="2442259"/>
            <a:ext cx="11959796" cy="44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- How to make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7AD5-8EBA-5C43-B4D6-08D5BB6BD37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12801600" cy="583844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The first command is to create a new branch in your local repository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checkout -b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Then you need to tell the remote repository (GitHub) about your new branch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push --set-upstream origin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You can switch between branches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checkout master   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(By convention, the “main” branch of every project is always called “master”)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 git checkout feature/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my_cool_feature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(Branches are often grouped with path-like prefixes like “feature/”)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Don’t forget that you have to run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to see new branches that others have created!</a:t>
            </a:r>
          </a:p>
        </p:txBody>
      </p:sp>
    </p:spTree>
    <p:extLst>
      <p:ext uri="{BB962C8B-B14F-4D97-AF65-F5344CB8AC3E}">
        <p14:creationId xmlns:p14="http://schemas.microsoft.com/office/powerpoint/2010/main" val="7104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- Merging using a Pull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E3681-1637-554F-B7EA-80C80F8C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19" y="1770926"/>
            <a:ext cx="10338961" cy="56082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D2901C-DD41-1844-B273-EDBBBD2AA6A7}"/>
              </a:ext>
            </a:extLst>
          </p:cNvPr>
          <p:cNvCxnSpPr/>
          <p:nvPr/>
        </p:nvCxnSpPr>
        <p:spPr>
          <a:xfrm flipH="1" flipV="1">
            <a:off x="11586258" y="3183038"/>
            <a:ext cx="1701479" cy="2118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3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BE0F3-60C4-4D75-B1FC-C0F4D46B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D3E3-131C-4389-8FE3-D7ADC493B90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88231" y="546321"/>
            <a:ext cx="4227615" cy="1448734"/>
          </a:xfrm>
          <a:ln w="3810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score and seven years ago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conceived in liberty, and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that all men are created equal.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A9F6-22A5-46A3-A672-8568DC09FCC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conflict occurs when merging branches that make </a:t>
            </a:r>
            <a:r>
              <a:rPr lang="en-US" i="1" dirty="0"/>
              <a:t>different</a:t>
            </a:r>
            <a:r>
              <a:rPr lang="en-US" dirty="0"/>
              <a:t> changes to the </a:t>
            </a:r>
            <a:r>
              <a:rPr lang="en-US" i="1" dirty="0"/>
              <a:t>same</a:t>
            </a:r>
            <a:r>
              <a:rPr lang="en-US" dirty="0"/>
              <a:t> line in a file.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6ADE9-B85B-471B-9A97-17044AC9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981B24-606A-884A-A0FF-1FABE2CCCD77}"/>
              </a:ext>
            </a:extLst>
          </p:cNvPr>
          <p:cNvSpPr txBox="1">
            <a:spLocks/>
          </p:cNvSpPr>
          <p:nvPr/>
        </p:nvSpPr>
        <p:spPr>
          <a:xfrm>
            <a:off x="5615049" y="3402603"/>
            <a:ext cx="4227615" cy="1448734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Eighty-seven years ago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conceived in liberty, and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all people are similar.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8B520D-33C9-B74C-89F3-CABAEDC19A25}"/>
              </a:ext>
            </a:extLst>
          </p:cNvPr>
          <p:cNvSpPr txBox="1">
            <a:spLocks/>
          </p:cNvSpPr>
          <p:nvPr/>
        </p:nvSpPr>
        <p:spPr>
          <a:xfrm>
            <a:off x="9993292" y="3402602"/>
            <a:ext cx="4227615" cy="1448734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score and seven years ago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everyone loves waffles,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everything is awesome.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A10FF-933A-CA44-8D70-65404369A5A2}"/>
              </a:ext>
            </a:extLst>
          </p:cNvPr>
          <p:cNvSpPr txBox="1"/>
          <p:nvPr/>
        </p:nvSpPr>
        <p:spPr>
          <a:xfrm>
            <a:off x="7075713" y="3002460"/>
            <a:ext cx="13062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Branch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69C38-3DFA-5649-89CF-02B48C82826F}"/>
              </a:ext>
            </a:extLst>
          </p:cNvPr>
          <p:cNvSpPr txBox="1"/>
          <p:nvPr/>
        </p:nvSpPr>
        <p:spPr>
          <a:xfrm>
            <a:off x="11399526" y="2988393"/>
            <a:ext cx="14151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Branch B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09A2ACB-8D0D-374F-82D9-2181920C9A94}"/>
              </a:ext>
            </a:extLst>
          </p:cNvPr>
          <p:cNvSpPr txBox="1">
            <a:spLocks/>
          </p:cNvSpPr>
          <p:nvPr/>
        </p:nvSpPr>
        <p:spPr>
          <a:xfrm>
            <a:off x="7788231" y="6291627"/>
            <a:ext cx="4227615" cy="1448734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Eighty-seven years ago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our fathers brought forth, upon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continent, a new nation,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everyone loves waffles,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dedicated to the proposition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C839B-3233-0A44-9001-7F51A6D2C3E9}"/>
              </a:ext>
            </a:extLst>
          </p:cNvPr>
          <p:cNvSpPr txBox="1"/>
          <p:nvPr/>
        </p:nvSpPr>
        <p:spPr>
          <a:xfrm>
            <a:off x="8980709" y="5809813"/>
            <a:ext cx="184265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196516-27BA-4B4A-8658-A4B72B95681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381999" y="1995055"/>
            <a:ext cx="1520040" cy="14075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472263-0F42-0F4F-8AED-5AC91278D0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902039" y="1995055"/>
            <a:ext cx="1611293" cy="141807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623DE1-7F35-154F-A71C-92692E356D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728857" y="4851337"/>
            <a:ext cx="1461128" cy="1440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A9718-B237-AA4A-9D16-51FB2CBED3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569956" y="4851336"/>
            <a:ext cx="1537144" cy="14402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A9F6-22A5-46A3-A672-8568DC09FCC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97507" y="4373033"/>
            <a:ext cx="4069962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Merge conflicts can be a real challenge to resolve. Avoid them where you can, and follow these steps to resolve them when they occur.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6ADE9-B85B-471B-9A97-17044AC9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9" y="2295525"/>
            <a:ext cx="4572001" cy="1590675"/>
          </a:xfrm>
        </p:spPr>
        <p:txBody>
          <a:bodyPr/>
          <a:lstStyle/>
          <a:p>
            <a:r>
              <a:rPr lang="en-US" dirty="0"/>
              <a:t>Recipe for Resolving a </a:t>
            </a:r>
            <a:br>
              <a:rPr lang="en-US" dirty="0"/>
            </a:br>
            <a:r>
              <a:rPr lang="en-US" dirty="0"/>
              <a:t>Conflict in GitHub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7EE71-1A58-2F42-BE0A-5426B9C0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47" y="713577"/>
            <a:ext cx="5656229" cy="1740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1994D7-DC6B-FC45-A811-06675002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81" y="3768056"/>
            <a:ext cx="5087926" cy="117906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BA5DC4B-C57E-B44A-9CBB-07D04DB7E99D}"/>
              </a:ext>
            </a:extLst>
          </p:cNvPr>
          <p:cNvSpPr/>
          <p:nvPr/>
        </p:nvSpPr>
        <p:spPr>
          <a:xfrm>
            <a:off x="9720776" y="914411"/>
            <a:ext cx="1209825" cy="26998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1BA2A4-C6A8-E241-AF4A-D115946D3A98}"/>
              </a:ext>
            </a:extLst>
          </p:cNvPr>
          <p:cNvCxnSpPr>
            <a:cxnSpLocks/>
            <a:stCxn id="23" idx="1"/>
            <a:endCxn id="20" idx="6"/>
          </p:cNvCxnSpPr>
          <p:nvPr/>
        </p:nvCxnSpPr>
        <p:spPr>
          <a:xfrm flipH="1">
            <a:off x="10930601" y="1049404"/>
            <a:ext cx="1064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A55AC0-8B40-044B-BCAC-91C034147183}"/>
              </a:ext>
            </a:extLst>
          </p:cNvPr>
          <p:cNvSpPr txBox="1"/>
          <p:nvPr/>
        </p:nvSpPr>
        <p:spPr>
          <a:xfrm>
            <a:off x="11995216" y="837038"/>
            <a:ext cx="1777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Click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A2B76-F842-8046-B005-9C1C5445938C}"/>
              </a:ext>
            </a:extLst>
          </p:cNvPr>
          <p:cNvSpPr txBox="1"/>
          <p:nvPr/>
        </p:nvSpPr>
        <p:spPr>
          <a:xfrm>
            <a:off x="5294033" y="2908943"/>
            <a:ext cx="922382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Replace all conflicts with the desired line(s), ideally in conversation with the author(s) of both sides of the conflict.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F43677-1981-7547-AA33-4251838B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44" y="5512523"/>
            <a:ext cx="4072762" cy="32988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7230B-B4B8-8648-A0BA-CB352A427C2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034944" y="4947122"/>
            <a:ext cx="0" cy="614337"/>
          </a:xfrm>
          <a:prstGeom prst="straightConnector1">
            <a:avLst/>
          </a:prstGeom>
          <a:ln w="793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79A8381-D197-E545-AED9-6840CC5D6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272" y="6941328"/>
            <a:ext cx="1854200" cy="5969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5537D00-DFAA-EE43-BDBA-C15ACC6C8AD4}"/>
              </a:ext>
            </a:extLst>
          </p:cNvPr>
          <p:cNvSpPr txBox="1"/>
          <p:nvPr/>
        </p:nvSpPr>
        <p:spPr>
          <a:xfrm>
            <a:off x="6849272" y="6629140"/>
            <a:ext cx="1777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Click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A10D76-638C-8C4B-A07F-C0D9A5F4613F}"/>
              </a:ext>
            </a:extLst>
          </p:cNvPr>
          <p:cNvSpPr/>
          <p:nvPr/>
        </p:nvSpPr>
        <p:spPr>
          <a:xfrm>
            <a:off x="5262890" y="2908943"/>
            <a:ext cx="9311239" cy="3229136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8AF92E-848D-C645-80F8-90FC9A20FAEF}"/>
              </a:ext>
            </a:extLst>
          </p:cNvPr>
          <p:cNvSpPr/>
          <p:nvPr/>
        </p:nvSpPr>
        <p:spPr>
          <a:xfrm>
            <a:off x="5267469" y="346835"/>
            <a:ext cx="9311239" cy="2281163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4C3A45-4640-A44D-9BFC-FD09D966CD59}"/>
              </a:ext>
            </a:extLst>
          </p:cNvPr>
          <p:cNvSpPr/>
          <p:nvPr/>
        </p:nvSpPr>
        <p:spPr>
          <a:xfrm>
            <a:off x="6438303" y="6416646"/>
            <a:ext cx="2772051" cy="1248940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79624F-40A0-384A-A481-37B67C74B410}"/>
              </a:ext>
            </a:extLst>
          </p:cNvPr>
          <p:cNvSpPr/>
          <p:nvPr/>
        </p:nvSpPr>
        <p:spPr>
          <a:xfrm>
            <a:off x="10381188" y="6416646"/>
            <a:ext cx="2772051" cy="1248940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AF984FB-B72D-434E-8188-FE2E7D991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2413" y="6862013"/>
            <a:ext cx="1765300" cy="736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D78CFD9-7E39-3C40-85DC-594D65402AD9}"/>
              </a:ext>
            </a:extLst>
          </p:cNvPr>
          <p:cNvSpPr txBox="1"/>
          <p:nvPr/>
        </p:nvSpPr>
        <p:spPr>
          <a:xfrm>
            <a:off x="10904701" y="6629140"/>
            <a:ext cx="1777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Click here</a:t>
            </a:r>
          </a:p>
        </p:txBody>
      </p:sp>
    </p:spTree>
    <p:extLst>
      <p:ext uri="{BB962C8B-B14F-4D97-AF65-F5344CB8AC3E}">
        <p14:creationId xmlns:p14="http://schemas.microsoft.com/office/powerpoint/2010/main" val="39000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BE0F3-60C4-4D75-B1FC-C0F4D46B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D3E3-131C-4389-8FE3-D7ADC493B90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Put groups of related changes into a single commit, and avoid putting unrelated changes into a commit.</a:t>
            </a:r>
          </a:p>
          <a:p>
            <a:r>
              <a:rPr lang="en-US" dirty="0"/>
              <a:t>Write descriptive commit messages</a:t>
            </a:r>
          </a:p>
          <a:p>
            <a:r>
              <a:rPr lang="en-US" dirty="0"/>
              <a:t>Use branches and pull requests when working collaboratively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A9F6-22A5-46A3-A672-8568DC09FCC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not strictly necessary, these practices can make managing your Git project easier, and make Git a more powerful tool.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6ADE9-B85B-471B-9A97-17044AC9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202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D2FD-1A79-4E55-9458-9294D45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7A4BB3-E848-5A44-82DF-322201952CD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CBF8FB-BAB9-4C4B-87D3-DBAB764EC4F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</p:spPr>
        <p:txBody>
          <a:bodyPr/>
          <a:lstStyle/>
          <a:p>
            <a:r>
              <a:rPr lang="en-US" dirty="0"/>
              <a:t>Software engineer (mostly web) since 2006</a:t>
            </a:r>
          </a:p>
          <a:p>
            <a:r>
              <a:rPr lang="en-US" dirty="0"/>
              <a:t>At PNNL since 2015</a:t>
            </a:r>
          </a:p>
          <a:p>
            <a:pPr lvl="1"/>
            <a:r>
              <a:rPr lang="en-US" dirty="0"/>
              <a:t>Home Energy Score</a:t>
            </a:r>
          </a:p>
          <a:p>
            <a:pPr lvl="1"/>
            <a:r>
              <a:rPr lang="en-US" dirty="0"/>
              <a:t>Atmospheric Radiation Measurement (ARM)</a:t>
            </a:r>
          </a:p>
          <a:p>
            <a:pPr lvl="1"/>
            <a:r>
              <a:rPr lang="en-US" dirty="0" err="1"/>
              <a:t>DataHub</a:t>
            </a:r>
            <a:endParaRPr lang="en-US" dirty="0"/>
          </a:p>
          <a:p>
            <a:pPr lvl="1"/>
            <a:r>
              <a:rPr lang="en-US" dirty="0"/>
              <a:t>Git teacher for PNNL’s Software Carpentry</a:t>
            </a:r>
          </a:p>
          <a:p>
            <a:r>
              <a:rPr lang="en-US" dirty="0"/>
              <a:t>Educator with Office of STEM Education</a:t>
            </a:r>
          </a:p>
          <a:p>
            <a:r>
              <a:rPr lang="en-US" dirty="0"/>
              <a:t>WSU - Computational Thinking for Educators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Fun facts:</a:t>
            </a:r>
          </a:p>
          <a:p>
            <a:r>
              <a:rPr lang="en-US" dirty="0"/>
              <a:t>Three kids! (Josie - 9, Elijah - 7, Jonathan - 2)</a:t>
            </a:r>
          </a:p>
          <a:p>
            <a:r>
              <a:rPr lang="en-US" dirty="0"/>
              <a:t>I do have a Master’s, but it’s in Japan Studies</a:t>
            </a:r>
          </a:p>
          <a:p>
            <a:r>
              <a:rPr lang="en-US" dirty="0"/>
              <a:t>I sing with Mid Columbia Mastersingers and in musicals with community theater groups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D279106-7741-174C-BA3E-32A147BA2AB4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3"/>
          <a:srcRect t="15823" b="9177"/>
          <a:stretch/>
        </p:blipFill>
        <p:spPr>
          <a:xfrm>
            <a:off x="1394459" y="4373033"/>
            <a:ext cx="4572000" cy="34290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5E1129-5FFA-4B82-BEB0-8A26ACA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13692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D2FD-1A79-4E55-9458-9294D45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5E1129-5FFA-4B82-BEB0-8A26ACA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Version Control System?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069E36-43B9-8746-A5FA-E6A937CA1749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7049227" y="-1"/>
            <a:ext cx="6526090" cy="8701453"/>
          </a:xfrm>
        </p:spPr>
      </p:pic>
    </p:spTree>
    <p:extLst>
      <p:ext uri="{BB962C8B-B14F-4D97-AF65-F5344CB8AC3E}">
        <p14:creationId xmlns:p14="http://schemas.microsoft.com/office/powerpoint/2010/main" val="31693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D2FD-1A79-4E55-9458-9294D45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5E1129-5FFA-4B82-BEB0-8A26ACA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628" y="1828800"/>
            <a:ext cx="4572001" cy="620486"/>
          </a:xfrm>
        </p:spPr>
        <p:txBody>
          <a:bodyPr/>
          <a:lstStyle/>
          <a:p>
            <a:r>
              <a:rPr lang="en-US" dirty="0"/>
              <a:t>With Git you can…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D0F76D-AEB2-144E-BCA7-D3355F49011F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194" y="3813793"/>
            <a:ext cx="3657600" cy="3510314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55D99E9-FDB4-FA48-A840-F8EB6F4D7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4072" y="428625"/>
            <a:ext cx="5854700" cy="1866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04DD44E-2410-F14E-AC1E-23277C1C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3600" y="3886200"/>
            <a:ext cx="3657600" cy="3365500"/>
          </a:xfrm>
          <a:prstGeom prst="rect">
            <a:avLst/>
          </a:prstGeom>
        </p:spPr>
      </p:pic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69DA598F-16C1-CB41-A43C-EFA455B485E1}"/>
              </a:ext>
            </a:extLst>
          </p:cNvPr>
          <p:cNvSpPr txBox="1">
            <a:spLocks/>
          </p:cNvSpPr>
          <p:nvPr/>
        </p:nvSpPr>
        <p:spPr>
          <a:xfrm>
            <a:off x="1371600" y="2603665"/>
            <a:ext cx="4572000" cy="342900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 every change made to your files</a:t>
            </a:r>
          </a:p>
          <a:p>
            <a:r>
              <a:rPr lang="en-US" dirty="0"/>
              <a:t>Retrieve any version of your files from the past</a:t>
            </a:r>
          </a:p>
          <a:p>
            <a:r>
              <a:rPr lang="en-US" dirty="0"/>
              <a:t>Create a reference to the exact set of files that created a given result</a:t>
            </a:r>
          </a:p>
          <a:p>
            <a:r>
              <a:rPr lang="en-US" dirty="0"/>
              <a:t>See who made every change, and why</a:t>
            </a:r>
          </a:p>
          <a:p>
            <a:r>
              <a:rPr lang="en-US" dirty="0"/>
              <a:t>Allow multiple people to make changes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Open a terminal in </a:t>
            </a:r>
            <a:r>
              <a:rPr lang="en-US"/>
              <a:t>your environment</a:t>
            </a:r>
            <a:endParaRPr lang="en-US" dirty="0"/>
          </a:p>
          <a:p>
            <a:pPr marL="5486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constance.pnl.gov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If you are using Constance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Navigate to a good place to create your project directory</a:t>
            </a:r>
            <a:endParaRPr lang="en-US" dirty="0"/>
          </a:p>
          <a:p>
            <a:pPr marL="5486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Clone the training project (</a:t>
            </a:r>
            <a:r>
              <a:rPr lang="en-US" dirty="0">
                <a:hlinkClick r:id="rId2"/>
              </a:rPr>
              <a:t>https://github.com/IMMM-SFA/git-training</a:t>
            </a:r>
            <a:r>
              <a:rPr lang="en-US" dirty="0"/>
              <a:t>)</a:t>
            </a:r>
          </a:p>
          <a:p>
            <a:pPr marL="5486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git@github.com:IMMM-SFA/git-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training.git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Now enter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into your terminal; you should see a new directory called “git-training,” which contains the Git project we’ll be working with.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into that directory.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 little bit of Git setup: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 Name&gt;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 E-mail&gt;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(The --global flag means you won’t have to set this configuration again for every Git project you work on on this machine.)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Git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933955"/>
            <a:ext cx="12801600" cy="58384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“Pull” any changes others have made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br>
              <a:rPr lang="en-US" sz="20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 your changes with the tool(s) of your choice</a:t>
            </a:r>
            <a:br>
              <a:rPr lang="en-US" sz="2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Add the changes to your “staging area”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sz="2400" dirty="0"/>
              <a:t> to confirm that your staging area has everything you want in your commit</a:t>
            </a:r>
            <a:br>
              <a:rPr lang="en-US" sz="2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Commit the changes in your staging area – this bundles them all up and moves them into the project’s history in your local repository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“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 useful description of the changes that you made&gt;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“Push” your updated local repository to your GitHub server so everyone else can see your changes</a:t>
            </a:r>
          </a:p>
          <a:p>
            <a:pPr marL="54864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2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>
                <a:solidFill>
                  <a:srgbClr val="C8722F"/>
                </a:solidFill>
              </a:rPr>
              <a:t>here</a:t>
            </a:r>
            <a:r>
              <a:rPr lang="en-US" dirty="0"/>
              <a:t> is my data?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ADE702-4FD2-5C4B-95DB-49326F6088BC}"/>
              </a:ext>
            </a:extLst>
          </p:cNvPr>
          <p:cNvSpPr txBox="1">
            <a:spLocks/>
          </p:cNvSpPr>
          <p:nvPr/>
        </p:nvSpPr>
        <p:spPr>
          <a:xfrm>
            <a:off x="1524000" y="2061142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Unstaged</a:t>
            </a: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 changes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BB13AC-9E87-9C4E-92E6-43EFAFB3EF06}"/>
              </a:ext>
            </a:extLst>
          </p:cNvPr>
          <p:cNvSpPr txBox="1">
            <a:spLocks/>
          </p:cNvSpPr>
          <p:nvPr/>
        </p:nvSpPr>
        <p:spPr>
          <a:xfrm>
            <a:off x="4994031" y="2061141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Staged changes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5628A23-311F-B247-9126-2AF0855D7C31}"/>
              </a:ext>
            </a:extLst>
          </p:cNvPr>
          <p:cNvSpPr txBox="1">
            <a:spLocks/>
          </p:cNvSpPr>
          <p:nvPr/>
        </p:nvSpPr>
        <p:spPr>
          <a:xfrm>
            <a:off x="8464062" y="2086354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Local Repository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02FDD2-55EE-4C44-ABCE-9387C4834EFF}"/>
              </a:ext>
            </a:extLst>
          </p:cNvPr>
          <p:cNvSpPr txBox="1">
            <a:spLocks/>
          </p:cNvSpPr>
          <p:nvPr/>
        </p:nvSpPr>
        <p:spPr>
          <a:xfrm>
            <a:off x="11934093" y="2062202"/>
            <a:ext cx="1676400" cy="583844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Remote Repository</a:t>
            </a:r>
            <a:b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C8722F"/>
                </a:solidFill>
                <a:latin typeface="+mn-lt"/>
                <a:cs typeface="Courier New" panose="02070309020205020404" pitchFamily="49" charset="0"/>
              </a:rPr>
              <a:t>(GitHub)</a:t>
            </a:r>
            <a:endParaRPr lang="en-US" sz="2000" b="1" dirty="0">
              <a:solidFill>
                <a:srgbClr val="C872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03F950-0AA6-994A-ACF9-1D35E5FBA536}"/>
              </a:ext>
            </a:extLst>
          </p:cNvPr>
          <p:cNvCxnSpPr>
            <a:cxnSpLocks/>
          </p:cNvCxnSpPr>
          <p:nvPr/>
        </p:nvCxnSpPr>
        <p:spPr>
          <a:xfrm flipV="1">
            <a:off x="3200400" y="4282942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66157-A518-B04D-A7A3-E60FC8AE8229}"/>
              </a:ext>
            </a:extLst>
          </p:cNvPr>
          <p:cNvCxnSpPr>
            <a:cxnSpLocks/>
          </p:cNvCxnSpPr>
          <p:nvPr/>
        </p:nvCxnSpPr>
        <p:spPr>
          <a:xfrm flipV="1">
            <a:off x="6670431" y="4280814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A70D0-35F0-6E46-B2FF-43A2654281B4}"/>
              </a:ext>
            </a:extLst>
          </p:cNvPr>
          <p:cNvCxnSpPr>
            <a:cxnSpLocks/>
          </p:cNvCxnSpPr>
          <p:nvPr/>
        </p:nvCxnSpPr>
        <p:spPr>
          <a:xfrm flipV="1">
            <a:off x="10140462" y="4282761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5DDF7-8D30-B241-9DF1-0DF55C6D278E}"/>
              </a:ext>
            </a:extLst>
          </p:cNvPr>
          <p:cNvSpPr txBox="1"/>
          <p:nvPr/>
        </p:nvSpPr>
        <p:spPr>
          <a:xfrm>
            <a:off x="3405752" y="3852426"/>
            <a:ext cx="13829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F41F9-E028-5448-8F0E-B3C8CAD35E7F}"/>
              </a:ext>
            </a:extLst>
          </p:cNvPr>
          <p:cNvSpPr txBox="1"/>
          <p:nvPr/>
        </p:nvSpPr>
        <p:spPr>
          <a:xfrm>
            <a:off x="6646736" y="3852426"/>
            <a:ext cx="19582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9E147-C2E3-EC48-ABFE-AD4FD8A648F1}"/>
              </a:ext>
            </a:extLst>
          </p:cNvPr>
          <p:cNvSpPr txBox="1"/>
          <p:nvPr/>
        </p:nvSpPr>
        <p:spPr>
          <a:xfrm>
            <a:off x="10264448" y="3852426"/>
            <a:ext cx="15664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9BB97-4D54-A14D-97D8-D5B6443D59D0}"/>
              </a:ext>
            </a:extLst>
          </p:cNvPr>
          <p:cNvCxnSpPr>
            <a:cxnSpLocks/>
          </p:cNvCxnSpPr>
          <p:nvPr/>
        </p:nvCxnSpPr>
        <p:spPr>
          <a:xfrm flipH="1">
            <a:off x="10140462" y="6480936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395666-01F8-0542-A64D-9322BC2FCEAA}"/>
              </a:ext>
            </a:extLst>
          </p:cNvPr>
          <p:cNvSpPr txBox="1"/>
          <p:nvPr/>
        </p:nvSpPr>
        <p:spPr>
          <a:xfrm>
            <a:off x="10305627" y="6004480"/>
            <a:ext cx="15664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0A92D4-3C97-B04B-9471-B3C2F7AA799E}"/>
              </a:ext>
            </a:extLst>
          </p:cNvPr>
          <p:cNvSpPr txBox="1"/>
          <p:nvPr/>
        </p:nvSpPr>
        <p:spPr>
          <a:xfrm>
            <a:off x="2625522" y="5984733"/>
            <a:ext cx="35024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HEAD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DC0201-115E-9B4F-80D2-B2719104FE08}"/>
              </a:ext>
            </a:extLst>
          </p:cNvPr>
          <p:cNvCxnSpPr>
            <a:cxnSpLocks/>
          </p:cNvCxnSpPr>
          <p:nvPr/>
        </p:nvCxnSpPr>
        <p:spPr>
          <a:xfrm flipH="1">
            <a:off x="3214458" y="6433265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1E2FB8-5028-3E49-956E-4E5E3099B567}"/>
              </a:ext>
            </a:extLst>
          </p:cNvPr>
          <p:cNvSpPr txBox="1"/>
          <p:nvPr/>
        </p:nvSpPr>
        <p:spPr>
          <a:xfrm>
            <a:off x="5997364" y="6428198"/>
            <a:ext cx="37938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--soft HEAD~1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C0AA86-FC7D-F643-920A-B67EE171DC87}"/>
              </a:ext>
            </a:extLst>
          </p:cNvPr>
          <p:cNvCxnSpPr>
            <a:cxnSpLocks/>
          </p:cNvCxnSpPr>
          <p:nvPr/>
        </p:nvCxnSpPr>
        <p:spPr>
          <a:xfrm flipH="1">
            <a:off x="6639434" y="6429212"/>
            <a:ext cx="1793631" cy="1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try - creating a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2057399"/>
            <a:ext cx="13075919" cy="54864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new file (name it after yourself so it doesn’t conflict with others’)</a:t>
            </a:r>
          </a:p>
          <a:p>
            <a:pPr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US" dirty="0"/>
              <a:t>– it should appear under “untracked files”</a:t>
            </a:r>
          </a:p>
          <a:p>
            <a:pPr>
              <a:lnSpc>
                <a:spcPct val="150000"/>
              </a:lnSpc>
            </a:pPr>
            <a:r>
              <a:rPr lang="en-US" dirty="0"/>
              <a:t>Add it to your staging area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Commit it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“&lt;descriptive commit message&gt;”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Push your changes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When everyone is done, pull and see everyone else’s files appear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Plain.potx" id="{0782FAF7-70BE-4A7B-A9AB-04CE0CD8A8DE}" vid="{2CD97732-1318-4B64-80C1-95496D5AB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756</Words>
  <Application>Microsoft Macintosh PowerPoint</Application>
  <PresentationFormat>Custom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PNNL_Option_4</vt:lpstr>
      <vt:lpstr>Intro to Git</vt:lpstr>
      <vt:lpstr>Who am I?</vt:lpstr>
      <vt:lpstr>Why use a Version Control System?</vt:lpstr>
      <vt:lpstr>With Git you can…</vt:lpstr>
      <vt:lpstr>Getting started</vt:lpstr>
      <vt:lpstr>Getting started</vt:lpstr>
      <vt:lpstr>The Basic Git Workflow</vt:lpstr>
      <vt:lpstr>Where is my data?</vt:lpstr>
      <vt:lpstr>Give it a try - creating a file</vt:lpstr>
      <vt:lpstr>Give it a try - changing a file</vt:lpstr>
      <vt:lpstr>Git Status</vt:lpstr>
      <vt:lpstr>Git Log – Read the history of your repository</vt:lpstr>
      <vt:lpstr>GitHub (https://github.com/IMMM-SFA/git-training)</vt:lpstr>
      <vt:lpstr>Branches</vt:lpstr>
      <vt:lpstr>Branches - How to make one</vt:lpstr>
      <vt:lpstr>Branches - Merging using a Pull Request</vt:lpstr>
      <vt:lpstr>Merge Conflicts</vt:lpstr>
      <vt:lpstr>Recipe for Resolving a  Conflict in GitHub</vt:lpstr>
      <vt:lpstr>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Stuermer, Benjamin G</dc:creator>
  <cp:lastModifiedBy>Benjamin GT Stuermer</cp:lastModifiedBy>
  <cp:revision>45</cp:revision>
  <dcterms:created xsi:type="dcterms:W3CDTF">2019-06-07T18:26:52Z</dcterms:created>
  <dcterms:modified xsi:type="dcterms:W3CDTF">2019-08-05T17:15:09Z</dcterms:modified>
</cp:coreProperties>
</file>