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19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1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F6EB-3F0E-C240-833B-E9013D55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D6E0-7620-DA4C-B37D-D4F58593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836D-D929-6444-BFFC-E0AD2885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DA957-5802-3F49-9943-76B780F6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292F-09F3-B444-88E2-3255065C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001-9F01-1B47-AA04-96AD5C6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89AD9-4621-8B45-A627-3A3A560B1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E7C7-2F1E-5F48-B1F1-6BDE39A4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7F5D-1881-FA4F-9950-CA1E173B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B9D7-29C6-1E48-97D7-192B6D2C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57DAD-4CE1-FF4F-BF72-B60CADA73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8EF67-2374-464F-8AE9-29E6F8E9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6B6C6-C6A6-364F-9AA9-09616D9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81AB-2F38-4344-AB93-84FAC32B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97E6-A084-8843-B7E9-AA3D7F2E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C52B-BBEF-1248-A63A-DB411C94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E5F0-6E02-EB42-9393-F31DD748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6274-34EE-2142-8E91-4E8C2FAB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0566-F0C4-3F44-936B-8202AC55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06BF-8066-194C-818E-7486CFAC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4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E693-6DC1-474C-9518-447B4F01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388A4-3C29-A845-B534-942785026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115E-9938-CF47-941E-A7C92069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462C-68E6-4744-8E4B-8E228335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DCD35-6B05-6249-9E8D-1D3621B5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764A-C7CB-BE4A-9331-2F8B4A02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2046-6288-2F40-9E59-FCDD2D38F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4F1B6-91EA-1E45-B997-AE9DD077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96DD-FAD2-5B46-BEB4-6DBAA9CC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C74E5-C3DD-944D-9A61-CD4A83A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80A9C-8221-1444-995B-BDF74740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88E9-4353-A941-B5FD-E7DC079A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8CCB-2478-4D45-8D26-62A4B43E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CDEAE-6716-4E49-AD85-929E51F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D1CB9-518C-D84F-92BB-7967CFDB9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74781-C7CE-B246-9D84-36CA37282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485C9-F2A1-6D4C-B774-472A26B6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6/1/22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40D34-A582-CB4E-BDDB-7364EE90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6737B-CDA7-F242-A58A-3B8C2A69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7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8D61-BAC8-7543-936E-9A6C4603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C1F68-7EFB-CB4C-90A4-797AE218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AFDE4-5753-E84B-94FF-C27B1D2C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B3EDF-3E17-7547-AC73-CFF484DC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2EFD5-32C0-984C-9EC4-480FE3C6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6/1/22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107D-0BB4-AF46-82E1-6813C815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50EEA-F7D2-D547-8C92-B549E78E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F9EC-3A25-154D-8515-6A6FF8B2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6CB0-EB04-A041-81F2-DDFBEAF0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25962-7624-8F48-AF14-43576602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3019-DEE7-BB46-9669-5862AD85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495C2-6CF0-6F4F-9270-29182845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E1E3-3235-9B46-9017-0C1E2D9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9864-677E-404C-992E-4FBD031F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97EF9-B711-4F4C-AB05-3310954F4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F3866-B28E-3949-925F-C3F55312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3B2D-E18E-7743-8C6B-22980F0C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BD7D-4D3E-B945-8955-DA448E8B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76D6A-B243-0346-A68A-D8271070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9EFFD-F24F-5541-984D-F1E085F7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DB9B2-C4B2-8F44-AC60-C38B4003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C161-A75D-0F4B-A588-F99A48071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2EA3-2204-804F-9678-85900D481E2E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355F-8BA2-B945-B0B2-A59FE7949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7381-2630-5E40-9C8F-11FF46999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7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F4CB85D-431B-DA41-A4C4-094279FE6DF0}"/>
              </a:ext>
            </a:extLst>
          </p:cNvPr>
          <p:cNvGrpSpPr/>
          <p:nvPr/>
        </p:nvGrpSpPr>
        <p:grpSpPr>
          <a:xfrm>
            <a:off x="91744" y="-31517"/>
            <a:ext cx="11757612" cy="6407449"/>
            <a:chOff x="91744" y="-31517"/>
            <a:chExt cx="11757612" cy="640744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18804A4-31C7-8448-982E-593E364F5864}"/>
                </a:ext>
              </a:extLst>
            </p:cNvPr>
            <p:cNvSpPr/>
            <p:nvPr/>
          </p:nvSpPr>
          <p:spPr>
            <a:xfrm>
              <a:off x="1935313" y="675818"/>
              <a:ext cx="1393161" cy="1074291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Climate/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missions Scenarios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(RCP4.5, 8.5)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0116956-FCCD-0748-BCB3-ABD6C0D6A895}"/>
                </a:ext>
              </a:extLst>
            </p:cNvPr>
            <p:cNvSpPr/>
            <p:nvPr/>
          </p:nvSpPr>
          <p:spPr>
            <a:xfrm>
              <a:off x="10221601" y="3814394"/>
              <a:ext cx="1427830" cy="82435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Electric Grid Operations UC/ED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(</a:t>
              </a:r>
              <a:r>
                <a:rPr lang="en-US" sz="1400" kern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GO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)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F422638-7BB9-C542-A481-D2E4D0C253EC}"/>
                </a:ext>
              </a:extLst>
            </p:cNvPr>
            <p:cNvSpPr/>
            <p:nvPr/>
          </p:nvSpPr>
          <p:spPr>
            <a:xfrm>
              <a:off x="2706615" y="1839933"/>
              <a:ext cx="1382139" cy="824359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Socio-economic  Scenario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(SSP3, 5)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D075DFC-86C8-F549-9F4F-5BAF7DAC4516}"/>
                </a:ext>
              </a:extLst>
            </p:cNvPr>
            <p:cNvSpPr/>
            <p:nvPr/>
          </p:nvSpPr>
          <p:spPr>
            <a:xfrm>
              <a:off x="5434323" y="5089471"/>
              <a:ext cx="1382139" cy="7442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Energy, Water, Land Markets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(GCAM-USA)</a:t>
              </a:r>
            </a:p>
          </p:txBody>
        </p: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439FDA17-6630-C940-AE12-64A07E0CEDDB}"/>
                </a:ext>
              </a:extLst>
            </p:cNvPr>
            <p:cNvCxnSpPr>
              <a:cxnSpLocks/>
              <a:stCxn id="9" idx="2"/>
              <a:endCxn id="24" idx="1"/>
            </p:cNvCxnSpPr>
            <p:nvPr/>
          </p:nvCxnSpPr>
          <p:spPr>
            <a:xfrm rot="10800000" flipH="1" flipV="1">
              <a:off x="1935313" y="1212963"/>
              <a:ext cx="3499010" cy="4248607"/>
            </a:xfrm>
            <a:prstGeom prst="bentConnector3">
              <a:avLst>
                <a:gd name="adj1" fmla="val -6533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971A11EC-8682-EB4E-A825-3E5E292E8968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rot="10800000" flipH="1" flipV="1">
              <a:off x="2706614" y="2252113"/>
              <a:ext cx="2743459" cy="3424450"/>
            </a:xfrm>
            <a:prstGeom prst="bentConnector4">
              <a:avLst>
                <a:gd name="adj1" fmla="val -10311"/>
                <a:gd name="adj2" fmla="val 100169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3C6463E1-19F2-2D4C-9159-AC78D23CB3CD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rot="16200000" flipH="1">
              <a:off x="4123719" y="3906826"/>
              <a:ext cx="603094" cy="2036640"/>
            </a:xfrm>
            <a:prstGeom prst="bentConnector2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BC28141A-8220-3B48-9D85-19C7DBB3D748}"/>
                </a:ext>
              </a:extLst>
            </p:cNvPr>
            <p:cNvSpPr/>
            <p:nvPr/>
          </p:nvSpPr>
          <p:spPr>
            <a:xfrm>
              <a:off x="8739578" y="5049392"/>
              <a:ext cx="1427831" cy="82435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Total ELectricity Loads (TELL)</a:t>
              </a:r>
            </a:p>
          </p:txBody>
        </p:sp>
        <p:cxnSp>
          <p:nvCxnSpPr>
            <p:cNvPr id="37" name="Straight Arrow Connector 232">
              <a:extLst>
                <a:ext uri="{FF2B5EF4-FFF2-40B4-BE49-F238E27FC236}">
                  <a16:creationId xmlns:a16="http://schemas.microsoft.com/office/drawing/2014/main" id="{897F4E8B-5A67-0844-8D12-CD663D71BDA6}"/>
                </a:ext>
              </a:extLst>
            </p:cNvPr>
            <p:cNvCxnSpPr>
              <a:cxnSpLocks/>
              <a:stCxn id="36" idx="3"/>
              <a:endCxn id="12" idx="2"/>
            </p:cNvCxnSpPr>
            <p:nvPr/>
          </p:nvCxnSpPr>
          <p:spPr>
            <a:xfrm flipV="1">
              <a:off x="10167409" y="4638753"/>
              <a:ext cx="768107" cy="822819"/>
            </a:xfrm>
            <a:prstGeom prst="bentConnector2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miter lim="800000"/>
              <a:tailEnd type="triangle" w="lg" len="lg"/>
            </a:ln>
            <a:effectLst/>
          </p:spPr>
        </p:cxn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CA0D5344-7BE4-EC49-B045-776F70B053F7}"/>
                </a:ext>
              </a:extLst>
            </p:cNvPr>
            <p:cNvCxnSpPr>
              <a:cxnSpLocks/>
              <a:stCxn id="70" idx="0"/>
              <a:endCxn id="12" idx="3"/>
            </p:cNvCxnSpPr>
            <p:nvPr/>
          </p:nvCxnSpPr>
          <p:spPr>
            <a:xfrm rot="16200000" flipH="1">
              <a:off x="6253315" y="-1169541"/>
              <a:ext cx="3439704" cy="7352527"/>
            </a:xfrm>
            <a:prstGeom prst="bentConnector4">
              <a:avLst>
                <a:gd name="adj1" fmla="val -2174"/>
                <a:gd name="adj2" fmla="val 103109"/>
              </a:avLst>
            </a:prstGeom>
            <a:noFill/>
            <a:ln w="25400" cap="flat" cmpd="sng" algn="ctr">
              <a:solidFill>
                <a:schemeClr val="tx1"/>
              </a:solidFill>
              <a:prstDash val="sysDot"/>
              <a:miter lim="800000"/>
              <a:tailEnd type="triangle" w="lg" len="lg"/>
            </a:ln>
            <a:effectLst/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D162DFD-E285-2F4A-B25D-B7A2B3E53FFE}"/>
                </a:ext>
              </a:extLst>
            </p:cNvPr>
            <p:cNvSpPr txBox="1"/>
            <p:nvPr/>
          </p:nvSpPr>
          <p:spPr>
            <a:xfrm>
              <a:off x="3356133" y="4595398"/>
              <a:ext cx="7664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CONUS (1 km</a:t>
              </a:r>
              <a:r>
                <a:rPr lang="en-US" sz="1100" b="1" kern="0" baseline="3000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2</a:t>
              </a: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D658F95-C0BA-F543-9A2C-825FFB26BFF0}"/>
                </a:ext>
              </a:extLst>
            </p:cNvPr>
            <p:cNvSpPr txBox="1"/>
            <p:nvPr/>
          </p:nvSpPr>
          <p:spPr>
            <a:xfrm>
              <a:off x="5286290" y="5779176"/>
              <a:ext cx="16881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Annual </a:t>
              </a:r>
            </a:p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(States/Major Basins)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480488-6CCD-7D4B-8290-D03AC49B180C}"/>
                </a:ext>
              </a:extLst>
            </p:cNvPr>
            <p:cNvSpPr txBox="1"/>
            <p:nvPr/>
          </p:nvSpPr>
          <p:spPr>
            <a:xfrm>
              <a:off x="10980565" y="4601661"/>
              <a:ext cx="7087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Hourly (Nodal) </a:t>
              </a:r>
            </a:p>
          </p:txBody>
        </p: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877BEA82-29F3-8043-96DA-3059B56510EE}"/>
                </a:ext>
              </a:extLst>
            </p:cNvPr>
            <p:cNvCxnSpPr>
              <a:cxnSpLocks/>
              <a:stCxn id="24" idx="3"/>
              <a:endCxn id="36" idx="1"/>
            </p:cNvCxnSpPr>
            <p:nvPr/>
          </p:nvCxnSpPr>
          <p:spPr>
            <a:xfrm>
              <a:off x="6816462" y="5461571"/>
              <a:ext cx="1923116" cy="1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chemeClr val="tx1"/>
              </a:solidFill>
              <a:prstDash val="dash"/>
              <a:miter lim="800000"/>
              <a:tailEnd type="triangle" w="lg" len="lg"/>
            </a:ln>
            <a:effectLst/>
          </p:spPr>
        </p:cxn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2496E921-A9F4-D645-8C0F-4915E0C64BAC}"/>
                </a:ext>
              </a:extLst>
            </p:cNvPr>
            <p:cNvSpPr/>
            <p:nvPr/>
          </p:nvSpPr>
          <p:spPr>
            <a:xfrm>
              <a:off x="8532303" y="2301675"/>
              <a:ext cx="1339059" cy="96855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Power Plant Siting Feasibility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(CERF)</a:t>
              </a:r>
            </a:p>
          </p:txBody>
        </p:sp>
        <p:cxnSp>
          <p:nvCxnSpPr>
            <p:cNvPr id="58" name="Straight Arrow Connector 129">
              <a:extLst>
                <a:ext uri="{FF2B5EF4-FFF2-40B4-BE49-F238E27FC236}">
                  <a16:creationId xmlns:a16="http://schemas.microsoft.com/office/drawing/2014/main" id="{02698802-ACA5-E94B-9B2D-D1C7AA99CA3F}"/>
                </a:ext>
              </a:extLst>
            </p:cNvPr>
            <p:cNvCxnSpPr>
              <a:cxnSpLocks/>
              <a:stCxn id="70" idx="2"/>
              <a:endCxn id="36" idx="2"/>
            </p:cNvCxnSpPr>
            <p:nvPr/>
          </p:nvCxnSpPr>
          <p:spPr>
            <a:xfrm rot="16200000" flipH="1">
              <a:off x="4759887" y="1180144"/>
              <a:ext cx="4230624" cy="5156590"/>
            </a:xfrm>
            <a:prstGeom prst="bentConnector3">
              <a:avLst>
                <a:gd name="adj1" fmla="val 109293"/>
              </a:avLst>
            </a:prstGeom>
            <a:noFill/>
            <a:ln w="25400" cap="flat" cmpd="sng" algn="ctr">
              <a:solidFill>
                <a:schemeClr val="tx1"/>
              </a:solidFill>
              <a:prstDash val="dash"/>
              <a:miter lim="800000"/>
              <a:tailEnd type="triangle" w="lg" len="lg"/>
            </a:ln>
            <a:effectLst/>
          </p:spPr>
        </p:cxnSp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E6CC63D5-8110-684F-8C4A-71B2C6B7835D}"/>
                </a:ext>
              </a:extLst>
            </p:cNvPr>
            <p:cNvSpPr/>
            <p:nvPr/>
          </p:nvSpPr>
          <p:spPr>
            <a:xfrm>
              <a:off x="316699" y="-31517"/>
              <a:ext cx="11160111" cy="432619"/>
            </a:xfrm>
            <a:prstGeom prst="rightArrow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Modeling Sequence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:     Scenarios of Climate, SSP, Pop, Urbanization      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Globa</a:t>
              </a:r>
              <a:r>
                <a:rPr lang="en-US" sz="1200" kern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l/US E-W-L Dynamics                     High-Resolution Electricity Supply/Demand Dynamics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68" name="Straight Arrow Connector 129">
              <a:extLst>
                <a:ext uri="{FF2B5EF4-FFF2-40B4-BE49-F238E27FC236}">
                  <a16:creationId xmlns:a16="http://schemas.microsoft.com/office/drawing/2014/main" id="{5D61C376-75FA-0745-B2D3-1B26C2D5D9FE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816462" y="4226574"/>
              <a:ext cx="3405139" cy="1000119"/>
            </a:xfrm>
            <a:prstGeom prst="bentConnector3">
              <a:avLst>
                <a:gd name="adj1" fmla="val 44629"/>
              </a:avLst>
            </a:prstGeom>
            <a:noFill/>
            <a:ln w="25400" cap="flat" cmpd="sng" algn="ctr">
              <a:solidFill>
                <a:schemeClr val="tx1"/>
              </a:solidFill>
              <a:prstDash val="sysDot"/>
              <a:miter lim="800000"/>
              <a:tailEnd type="triangle" w="lg" len="lg"/>
            </a:ln>
            <a:effectLst/>
          </p:spPr>
        </p:cxnSp>
        <p:cxnSp>
          <p:nvCxnSpPr>
            <p:cNvPr id="185" name="Straight Arrow Connector 129">
              <a:extLst>
                <a:ext uri="{FF2B5EF4-FFF2-40B4-BE49-F238E27FC236}">
                  <a16:creationId xmlns:a16="http://schemas.microsoft.com/office/drawing/2014/main" id="{B58B2C01-150D-F94A-9DF6-9F2C02927DF4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9886492" y="2990007"/>
              <a:ext cx="1049024" cy="824387"/>
            </a:xfrm>
            <a:prstGeom prst="bentConnector2">
              <a:avLst/>
            </a:prstGeom>
            <a:noFill/>
            <a:ln w="25400" cap="flat" cmpd="sng" algn="ctr">
              <a:solidFill>
                <a:schemeClr val="tx1"/>
              </a:solidFill>
              <a:prstDash val="sysDot"/>
              <a:miter lim="800000"/>
              <a:headEnd type="triangle" w="lg" len="lg"/>
              <a:tailEnd type="none" w="lg" len="lg"/>
            </a:ln>
            <a:effectLst/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BD5A84F-08E3-3F47-9B0E-242D8B515EBE}"/>
                </a:ext>
              </a:extLst>
            </p:cNvPr>
            <p:cNvSpPr txBox="1"/>
            <p:nvPr/>
          </p:nvSpPr>
          <p:spPr>
            <a:xfrm>
              <a:off x="8599801" y="4638173"/>
              <a:ext cx="16394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Hourly (County/State/ Balancing Authority)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72D95DD-DC61-D648-9992-BF218E98C908}"/>
                </a:ext>
              </a:extLst>
            </p:cNvPr>
            <p:cNvSpPr txBox="1"/>
            <p:nvPr/>
          </p:nvSpPr>
          <p:spPr>
            <a:xfrm>
              <a:off x="9845234" y="2428854"/>
              <a:ext cx="17892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Power plant locations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40FB5-27B2-CB44-B83F-B97BA5BFF786}"/>
                </a:ext>
              </a:extLst>
            </p:cNvPr>
            <p:cNvSpPr txBox="1"/>
            <p:nvPr/>
          </p:nvSpPr>
          <p:spPr>
            <a:xfrm>
              <a:off x="10161181" y="5462854"/>
              <a:ext cx="16881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Hourly electricity loads by Balancing Authority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707E22F-F80B-9048-B4E2-415E39D454A2}"/>
                </a:ext>
              </a:extLst>
            </p:cNvPr>
            <p:cNvSpPr txBox="1"/>
            <p:nvPr/>
          </p:nvSpPr>
          <p:spPr>
            <a:xfrm>
              <a:off x="6809665" y="5437384"/>
              <a:ext cx="1977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/>
                  </a:solidFill>
                </a:rPr>
                <a:t>State-level annual electricity consumption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E830D7D-98B2-5049-A700-3D0B7C0B1185}"/>
                </a:ext>
              </a:extLst>
            </p:cNvPr>
            <p:cNvSpPr txBox="1"/>
            <p:nvPr/>
          </p:nvSpPr>
          <p:spPr>
            <a:xfrm>
              <a:off x="6123760" y="3604549"/>
              <a:ext cx="3115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/>
                  </a:solidFill>
                </a:rPr>
                <a:t>State-level electricity system expansion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5BDC1D-C801-824E-8697-6244FE33D14D}"/>
                </a:ext>
              </a:extLst>
            </p:cNvPr>
            <p:cNvSpPr txBox="1"/>
            <p:nvPr/>
          </p:nvSpPr>
          <p:spPr>
            <a:xfrm>
              <a:off x="5562514" y="704514"/>
              <a:ext cx="60511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Hourly weather variables needed to derate thermoelectric power plants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7BD10D5-8F86-9441-A6C6-BADB16DB5D03}"/>
                </a:ext>
              </a:extLst>
            </p:cNvPr>
            <p:cNvSpPr txBox="1"/>
            <p:nvPr/>
          </p:nvSpPr>
          <p:spPr>
            <a:xfrm>
              <a:off x="7102899" y="4364044"/>
              <a:ext cx="12541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accent2"/>
                  </a:solidFill>
                </a:rPr>
                <a:t>Fuel prices and generator </a:t>
              </a:r>
            </a:p>
            <a:p>
              <a:pPr algn="r"/>
              <a:r>
                <a:rPr lang="en-US" sz="1200" b="1" dirty="0">
                  <a:solidFill>
                    <a:schemeClr val="accent2"/>
                  </a:solidFill>
                </a:rPr>
                <a:t>variable costs</a:t>
              </a:r>
            </a:p>
          </p:txBody>
        </p:sp>
        <p:cxnSp>
          <p:nvCxnSpPr>
            <p:cNvPr id="64" name="Straight Arrow Connector 129">
              <a:extLst>
                <a:ext uri="{FF2B5EF4-FFF2-40B4-BE49-F238E27FC236}">
                  <a16:creationId xmlns:a16="http://schemas.microsoft.com/office/drawing/2014/main" id="{31D3CE99-F34F-C544-945B-85DA1EF12B3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919822" y="2744687"/>
              <a:ext cx="1310757" cy="1074638"/>
            </a:xfrm>
            <a:prstGeom prst="bentConnector3">
              <a:avLst>
                <a:gd name="adj1" fmla="val -228"/>
              </a:avLst>
            </a:prstGeom>
            <a:noFill/>
            <a:ln w="25400" cap="flat" cmpd="sng" algn="ctr">
              <a:solidFill>
                <a:schemeClr val="tx1"/>
              </a:solidFill>
              <a:prstDash val="sysDot"/>
              <a:miter lim="800000"/>
              <a:headEnd type="triangle" w="lg" len="lg"/>
              <a:tailEnd type="none" w="lg" len="lg"/>
            </a:ln>
            <a:effectLst/>
          </p:spPr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4BA03A6-DE29-AE4B-8989-AF09CDFD8120}"/>
                </a:ext>
              </a:extLst>
            </p:cNvPr>
            <p:cNvSpPr txBox="1"/>
            <p:nvPr/>
          </p:nvSpPr>
          <p:spPr>
            <a:xfrm>
              <a:off x="9975959" y="3007020"/>
              <a:ext cx="959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accent2"/>
                  </a:solidFill>
                </a:rPr>
                <a:t>Locational marginal prices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F15A046-2AE0-CB40-ADB2-93E331DA618F}"/>
                </a:ext>
              </a:extLst>
            </p:cNvPr>
            <p:cNvSpPr txBox="1"/>
            <p:nvPr/>
          </p:nvSpPr>
          <p:spPr>
            <a:xfrm>
              <a:off x="8832229" y="1851352"/>
              <a:ext cx="7392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CONUS (1 km</a:t>
              </a:r>
              <a:r>
                <a:rPr lang="en-US" sz="1100" b="1" kern="0" baseline="3000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2</a:t>
              </a: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)</a:t>
              </a:r>
              <a:endParaRPr lang="en-US" sz="1100" b="1" kern="0" baseline="30000" dirty="0">
                <a:solidFill>
                  <a:srgbClr val="7030A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33144FA7-DB63-E44B-B5F6-03C886F88948}"/>
                </a:ext>
              </a:extLst>
            </p:cNvPr>
            <p:cNvSpPr/>
            <p:nvPr/>
          </p:nvSpPr>
          <p:spPr>
            <a:xfrm>
              <a:off x="3630407" y="786870"/>
              <a:ext cx="1332993" cy="85625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Thermodynamic Global Warming Simulations (WRF)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9548FD6-53F9-AD44-8CE5-D9818ECA1380}"/>
                </a:ext>
              </a:extLst>
            </p:cNvPr>
            <p:cNvCxnSpPr>
              <a:cxnSpLocks/>
              <a:stCxn id="19" idx="4"/>
              <a:endCxn id="18" idx="0"/>
            </p:cNvCxnSpPr>
            <p:nvPr/>
          </p:nvCxnSpPr>
          <p:spPr>
            <a:xfrm>
              <a:off x="3397685" y="2664292"/>
              <a:ext cx="9261" cy="113494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91" name="Elbow Connector 90">
              <a:extLst>
                <a:ext uri="{FF2B5EF4-FFF2-40B4-BE49-F238E27FC236}">
                  <a16:creationId xmlns:a16="http://schemas.microsoft.com/office/drawing/2014/main" id="{89BF4FB9-954A-E14C-AAE4-734AEFCEE5B3}"/>
                </a:ext>
              </a:extLst>
            </p:cNvPr>
            <p:cNvCxnSpPr>
              <a:cxnSpLocks/>
              <a:stCxn id="70" idx="3"/>
              <a:endCxn id="76" idx="0"/>
            </p:cNvCxnSpPr>
            <p:nvPr/>
          </p:nvCxnSpPr>
          <p:spPr>
            <a:xfrm>
              <a:off x="4963400" y="1214999"/>
              <a:ext cx="71371" cy="862223"/>
            </a:xfrm>
            <a:prstGeom prst="bentConnector2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miter lim="800000"/>
              <a:tailEnd type="triangle" w="lg" len="lg"/>
            </a:ln>
            <a:effectLst/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3B9BD94-6408-2543-A519-C1CD9111297A}"/>
                </a:ext>
              </a:extLst>
            </p:cNvPr>
            <p:cNvCxnSpPr>
              <a:cxnSpLocks/>
              <a:stCxn id="9" idx="6"/>
              <a:endCxn id="70" idx="1"/>
            </p:cNvCxnSpPr>
            <p:nvPr/>
          </p:nvCxnSpPr>
          <p:spPr>
            <a:xfrm>
              <a:off x="3328474" y="1212964"/>
              <a:ext cx="301933" cy="203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7ACEC3B-5BD7-7045-8EA6-FA0BACD95F14}"/>
                </a:ext>
              </a:extLst>
            </p:cNvPr>
            <p:cNvSpPr txBox="1"/>
            <p:nvPr/>
          </p:nvSpPr>
          <p:spPr>
            <a:xfrm>
              <a:off x="3448350" y="5729601"/>
              <a:ext cx="848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accent2"/>
                  </a:solidFill>
                </a:rPr>
                <a:t>Hourly weather variables</a:t>
              </a:r>
            </a:p>
          </p:txBody>
        </p:sp>
        <p:cxnSp>
          <p:nvCxnSpPr>
            <p:cNvPr id="66" name="Straight Arrow Connector 129">
              <a:extLst>
                <a:ext uri="{FF2B5EF4-FFF2-40B4-BE49-F238E27FC236}">
                  <a16:creationId xmlns:a16="http://schemas.microsoft.com/office/drawing/2014/main" id="{3901C5BD-7D19-CC44-AD95-69A08C3FA09D}"/>
                </a:ext>
              </a:extLst>
            </p:cNvPr>
            <p:cNvCxnSpPr>
              <a:cxnSpLocks/>
              <a:stCxn id="18" idx="1"/>
              <a:endCxn id="36" idx="2"/>
            </p:cNvCxnSpPr>
            <p:nvPr/>
          </p:nvCxnSpPr>
          <p:spPr>
            <a:xfrm rot="10800000" flipH="1" flipV="1">
              <a:off x="2715876" y="4211419"/>
              <a:ext cx="6737618" cy="1662331"/>
            </a:xfrm>
            <a:prstGeom prst="bentConnector4">
              <a:avLst>
                <a:gd name="adj1" fmla="val 136"/>
                <a:gd name="adj2" fmla="val 146756"/>
              </a:avLst>
            </a:prstGeom>
            <a:noFill/>
            <a:ln w="25400" cap="flat" cmpd="sng" algn="ctr">
              <a:solidFill>
                <a:schemeClr val="tx1"/>
              </a:solidFill>
              <a:prstDash val="dash"/>
              <a:miter lim="800000"/>
              <a:tailEnd type="triangle" w="lg" len="lg"/>
            </a:ln>
            <a:effectLst/>
          </p:spPr>
        </p:cxn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B3773D0-064F-C840-942F-AED3E66D04EE}"/>
                </a:ext>
              </a:extLst>
            </p:cNvPr>
            <p:cNvSpPr/>
            <p:nvPr/>
          </p:nvSpPr>
          <p:spPr>
            <a:xfrm>
              <a:off x="2715876" y="3799240"/>
              <a:ext cx="1382139" cy="82435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>
                <a:buClr>
                  <a:srgbClr val="000000"/>
                </a:buClr>
                <a:defRPr/>
              </a:pPr>
              <a:r>
                <a:rPr lang="en-US" sz="1400" kern="0" dirty="0">
                  <a:solidFill>
                    <a:schemeClr val="bg1"/>
                  </a:solidFill>
                  <a:sym typeface="Arial"/>
                </a:rPr>
                <a:t>Gridded</a:t>
              </a:r>
            </a:p>
            <a:p>
              <a:pPr lvl="0" algn="ctr">
                <a:buClr>
                  <a:srgbClr val="000000"/>
                </a:buClr>
                <a:defRPr/>
              </a:pPr>
              <a:r>
                <a:rPr lang="en-US" sz="1400" kern="0" dirty="0">
                  <a:solidFill>
                    <a:schemeClr val="bg1"/>
                  </a:solidFill>
                  <a:sym typeface="Arial"/>
                </a:rPr>
                <a:t>Population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BE3D55E-57B2-404D-A2F9-0D3653D980EC}"/>
                </a:ext>
              </a:extLst>
            </p:cNvPr>
            <p:cNvSpPr txBox="1"/>
            <p:nvPr/>
          </p:nvSpPr>
          <p:spPr>
            <a:xfrm>
              <a:off x="1625938" y="5890252"/>
              <a:ext cx="10961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accent2"/>
                  </a:solidFill>
                </a:rPr>
                <a:t>County populations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A5AEB2BB-4E50-5D4C-A78A-F7021C22F135}"/>
                </a:ext>
              </a:extLst>
            </p:cNvPr>
            <p:cNvSpPr/>
            <p:nvPr/>
          </p:nvSpPr>
          <p:spPr>
            <a:xfrm>
              <a:off x="4577571" y="2077222"/>
              <a:ext cx="914400" cy="7442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Water Runoff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(Xanthos)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9AB0B74A-828D-9548-B981-A52F96E3244E}"/>
                </a:ext>
              </a:extLst>
            </p:cNvPr>
            <p:cNvSpPr/>
            <p:nvPr/>
          </p:nvSpPr>
          <p:spPr>
            <a:xfrm>
              <a:off x="5539906" y="2077222"/>
              <a:ext cx="914400" cy="7442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HDH/CDH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(Helios)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2213A539-FE75-2E49-97A2-21078ECCB86B}"/>
                </a:ext>
              </a:extLst>
            </p:cNvPr>
            <p:cNvSpPr/>
            <p:nvPr/>
          </p:nvSpPr>
          <p:spPr>
            <a:xfrm>
              <a:off x="6502241" y="2077222"/>
              <a:ext cx="914400" cy="7442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Ag Yield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900" kern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(Osiris)</a:t>
              </a:r>
            </a:p>
          </p:txBody>
        </p:sp>
        <p:cxnSp>
          <p:nvCxnSpPr>
            <p:cNvPr id="82" name="Straight Arrow Connector 129">
              <a:extLst>
                <a:ext uri="{FF2B5EF4-FFF2-40B4-BE49-F238E27FC236}">
                  <a16:creationId xmlns:a16="http://schemas.microsoft.com/office/drawing/2014/main" id="{E7393740-2167-1742-B862-37826BBA8F5F}"/>
                </a:ext>
              </a:extLst>
            </p:cNvPr>
            <p:cNvCxnSpPr>
              <a:cxnSpLocks/>
              <a:stCxn id="24" idx="0"/>
              <a:endCxn id="54" idx="2"/>
            </p:cNvCxnSpPr>
            <p:nvPr/>
          </p:nvCxnSpPr>
          <p:spPr>
            <a:xfrm rot="5400000" flipH="1" flipV="1">
              <a:off x="6753993" y="2641631"/>
              <a:ext cx="1819241" cy="3076440"/>
            </a:xfrm>
            <a:prstGeom prst="bentConnector3">
              <a:avLst>
                <a:gd name="adj1" fmla="val 65358"/>
              </a:avLst>
            </a:prstGeom>
            <a:noFill/>
            <a:ln w="25400" cap="flat" cmpd="sng" algn="ctr">
              <a:solidFill>
                <a:schemeClr val="tx1"/>
              </a:solidFill>
              <a:prstDash val="sysDot"/>
              <a:miter lim="800000"/>
              <a:tailEnd type="triangle" w="lg" len="lg"/>
            </a:ln>
            <a:effectLst/>
          </p:spPr>
        </p:cxn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242EC4CD-2D81-6545-B429-1114C5D150B7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>
              <a:off x="4963400" y="1214999"/>
              <a:ext cx="1288313" cy="862223"/>
            </a:xfrm>
            <a:prstGeom prst="bentConnector3">
              <a:avLst>
                <a:gd name="adj1" fmla="val 100147"/>
              </a:avLst>
            </a:prstGeom>
            <a:noFill/>
            <a:ln w="25400" cap="flat" cmpd="sng" algn="ctr">
              <a:solidFill>
                <a:schemeClr val="tx1"/>
              </a:solidFill>
              <a:prstDash val="dash"/>
              <a:miter lim="800000"/>
              <a:tailEnd type="triangle" w="lg" len="lg"/>
            </a:ln>
            <a:effectLst/>
          </p:spPr>
        </p:cxnSp>
        <p:cxnSp>
          <p:nvCxnSpPr>
            <p:cNvPr id="86" name="Elbow Connector 85">
              <a:extLst>
                <a:ext uri="{FF2B5EF4-FFF2-40B4-BE49-F238E27FC236}">
                  <a16:creationId xmlns:a16="http://schemas.microsoft.com/office/drawing/2014/main" id="{36938572-468B-C14F-931C-08F086B9DF09}"/>
                </a:ext>
              </a:extLst>
            </p:cNvPr>
            <p:cNvCxnSpPr>
              <a:cxnSpLocks/>
              <a:stCxn id="70" idx="3"/>
              <a:endCxn id="78" idx="0"/>
            </p:cNvCxnSpPr>
            <p:nvPr/>
          </p:nvCxnSpPr>
          <p:spPr>
            <a:xfrm>
              <a:off x="4963400" y="1214999"/>
              <a:ext cx="1996041" cy="862223"/>
            </a:xfrm>
            <a:prstGeom prst="bentConnector2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miter lim="800000"/>
              <a:tailEnd type="triangle" w="lg" len="lg"/>
            </a:ln>
            <a:effectLst/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C96A930-84BC-3041-A1C2-0838C211D222}"/>
                </a:ext>
              </a:extLst>
            </p:cNvPr>
            <p:cNvCxnSpPr>
              <a:cxnSpLocks/>
              <a:stCxn id="76" idx="2"/>
              <a:endCxn id="87" idx="2"/>
            </p:cNvCxnSpPr>
            <p:nvPr/>
          </p:nvCxnSpPr>
          <p:spPr>
            <a:xfrm>
              <a:off x="5034771" y="2821422"/>
              <a:ext cx="524611" cy="62993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A6C9072-E18D-5A47-B9D2-B883D90FF5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9382" y="3359915"/>
              <a:ext cx="182880" cy="1828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C935D2A-E3B6-6944-9601-E9768D46D807}"/>
                </a:ext>
              </a:extLst>
            </p:cNvPr>
            <p:cNvCxnSpPr>
              <a:cxnSpLocks/>
              <a:stCxn id="77" idx="2"/>
              <a:endCxn id="87" idx="0"/>
            </p:cNvCxnSpPr>
            <p:nvPr/>
          </p:nvCxnSpPr>
          <p:spPr>
            <a:xfrm flipH="1">
              <a:off x="5650822" y="2821422"/>
              <a:ext cx="346284" cy="53849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61B45BE4-D6DA-8F48-B61A-51C2C4E75204}"/>
                </a:ext>
              </a:extLst>
            </p:cNvPr>
            <p:cNvCxnSpPr>
              <a:cxnSpLocks/>
              <a:stCxn id="78" idx="2"/>
              <a:endCxn id="87" idx="6"/>
            </p:cNvCxnSpPr>
            <p:nvPr/>
          </p:nvCxnSpPr>
          <p:spPr>
            <a:xfrm flipH="1">
              <a:off x="5742262" y="2821422"/>
              <a:ext cx="1217179" cy="62993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84B73658-5FF1-BE4D-A839-5F97D1CADEF1}"/>
                </a:ext>
              </a:extLst>
            </p:cNvPr>
            <p:cNvCxnSpPr>
              <a:cxnSpLocks/>
              <a:stCxn id="87" idx="4"/>
            </p:cNvCxnSpPr>
            <p:nvPr/>
          </p:nvCxnSpPr>
          <p:spPr>
            <a:xfrm>
              <a:off x="5650822" y="3542795"/>
              <a:ext cx="0" cy="152626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49108ED-E2EC-A04F-B805-797F8A2E518B}"/>
                </a:ext>
              </a:extLst>
            </p:cNvPr>
            <p:cNvGrpSpPr/>
            <p:nvPr/>
          </p:nvGrpSpPr>
          <p:grpSpPr>
            <a:xfrm>
              <a:off x="91744" y="1609786"/>
              <a:ext cx="1330005" cy="3865368"/>
              <a:chOff x="74810" y="1956920"/>
              <a:chExt cx="1330005" cy="3865368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56FB104-9D0D-D245-80A2-BC882529750C}"/>
                  </a:ext>
                </a:extLst>
              </p:cNvPr>
              <p:cNvSpPr/>
              <p:nvPr/>
            </p:nvSpPr>
            <p:spPr>
              <a:xfrm>
                <a:off x="104304" y="2338956"/>
                <a:ext cx="1271016" cy="462009"/>
              </a:xfrm>
              <a:prstGeom prst="ellipse">
                <a:avLst/>
              </a:prstGeom>
              <a:solidFill>
                <a:srgbClr val="307F9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Arial"/>
                  </a:rPr>
                  <a:t>Exogenous Scenario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64DE08EC-9A73-5D41-A228-A2A023250EB5}"/>
                  </a:ext>
                </a:extLst>
              </p:cNvPr>
              <p:cNvSpPr/>
              <p:nvPr/>
            </p:nvSpPr>
            <p:spPr>
              <a:xfrm>
                <a:off x="145452" y="2930706"/>
                <a:ext cx="1188720" cy="80275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Arial"/>
                  </a:rPr>
                  <a:t>Model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8794E3-E5B7-084B-B1CC-6DE7E21ED13B}"/>
                  </a:ext>
                </a:extLst>
              </p:cNvPr>
              <p:cNvSpPr txBox="1"/>
              <p:nvPr/>
            </p:nvSpPr>
            <p:spPr>
              <a:xfrm>
                <a:off x="330085" y="1956920"/>
                <a:ext cx="8194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-US" sz="1400" b="1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Legend</a:t>
                </a: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6A06564-2248-3A4A-B71D-C12038F41874}"/>
                  </a:ext>
                </a:extLst>
              </p:cNvPr>
              <p:cNvGrpSpPr/>
              <p:nvPr/>
            </p:nvGrpSpPr>
            <p:grpSpPr>
              <a:xfrm>
                <a:off x="269171" y="3772123"/>
                <a:ext cx="941283" cy="353538"/>
                <a:chOff x="229039" y="3772123"/>
                <a:chExt cx="941283" cy="353538"/>
              </a:xfrm>
            </p:grpSpPr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777C1B20-7A8B-3B43-9896-A5BEAC01CBA9}"/>
                    </a:ext>
                  </a:extLst>
                </p:cNvPr>
                <p:cNvSpPr txBox="1"/>
                <p:nvPr/>
              </p:nvSpPr>
              <p:spPr>
                <a:xfrm>
                  <a:off x="229039" y="3772123"/>
                  <a:ext cx="9412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400" kern="0" dirty="0">
                      <a:solidFill>
                        <a:schemeClr val="bg1">
                          <a:lumMod val="50000"/>
                        </a:schemeClr>
                      </a:solidFill>
                      <a:latin typeface="Arial"/>
                      <a:cs typeface="Arial"/>
                      <a:sym typeface="Arial"/>
                    </a:rPr>
                    <a:t>Coupling </a:t>
                  </a:r>
                </a:p>
              </p:txBody>
            </p:sp>
            <p:cxnSp>
              <p:nvCxnSpPr>
                <p:cNvPr id="204" name="Straight Arrow Connector 203">
                  <a:extLst>
                    <a:ext uri="{FF2B5EF4-FFF2-40B4-BE49-F238E27FC236}">
                      <a16:creationId xmlns:a16="http://schemas.microsoft.com/office/drawing/2014/main" id="{6CCA6508-87D9-8B4D-930D-E1A1CDDB9E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808" y="4125661"/>
                  <a:ext cx="833745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tailEnd type="triangle" w="lg" len="lg"/>
                </a:ln>
                <a:effectLst/>
              </p:spPr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C52BBD8-1A23-014D-A601-48DA43FB3C4C}"/>
                  </a:ext>
                </a:extLst>
              </p:cNvPr>
              <p:cNvGrpSpPr/>
              <p:nvPr/>
            </p:nvGrpSpPr>
            <p:grpSpPr>
              <a:xfrm>
                <a:off x="74810" y="4278616"/>
                <a:ext cx="1330005" cy="633564"/>
                <a:chOff x="293992" y="6102043"/>
                <a:chExt cx="1330005" cy="633564"/>
              </a:xfrm>
            </p:grpSpPr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3848818D-6426-6941-B7C5-B1B59CFCBC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992" y="6225153"/>
                  <a:ext cx="548640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miter lim="800000"/>
                  <a:tailEnd type="triangle" w="lg" len="lg"/>
                </a:ln>
                <a:effectLst/>
              </p:spPr>
            </p:cxn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41A565B-90ED-B648-8687-E708FBAEAEAC}"/>
                    </a:ext>
                  </a:extLst>
                </p:cNvPr>
                <p:cNvSpPr txBox="1"/>
                <p:nvPr/>
              </p:nvSpPr>
              <p:spPr>
                <a:xfrm>
                  <a:off x="805562" y="6102043"/>
                  <a:ext cx="81843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Completed</a:t>
                  </a:r>
                </a:p>
              </p:txBody>
            </p: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7B7C24A9-5999-2F4E-B4ED-06F39EE1C0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992" y="6417151"/>
                  <a:ext cx="548640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dash"/>
                  <a:miter lim="800000"/>
                  <a:tailEnd type="triangle" w="lg" len="lg"/>
                </a:ln>
                <a:effectLst/>
              </p:spPr>
            </p:cxn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2B61D55-0E71-D649-AAEA-6AE9B632C137}"/>
                    </a:ext>
                  </a:extLst>
                </p:cNvPr>
                <p:cNvSpPr txBox="1"/>
                <p:nvPr/>
              </p:nvSpPr>
              <p:spPr>
                <a:xfrm>
                  <a:off x="805563" y="6294041"/>
                  <a:ext cx="74141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Tested</a:t>
                  </a:r>
                </a:p>
              </p:txBody>
            </p: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304CB50A-1E82-A941-B734-3708FEBA8B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992" y="6612496"/>
                  <a:ext cx="548640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ysDot"/>
                  <a:miter lim="800000"/>
                  <a:tailEnd type="triangle" w="lg" len="lg"/>
                </a:ln>
                <a:effectLst/>
              </p:spPr>
            </p:cxn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61F1AFC1-666C-284A-94A7-8CDC2A4EFA17}"/>
                    </a:ext>
                  </a:extLst>
                </p:cNvPr>
                <p:cNvSpPr txBox="1"/>
                <p:nvPr/>
              </p:nvSpPr>
              <p:spPr>
                <a:xfrm>
                  <a:off x="805563" y="6489386"/>
                  <a:ext cx="74141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Planned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2808AF-5952-8843-AF70-52BA5B85ABA7}"/>
                  </a:ext>
                </a:extLst>
              </p:cNvPr>
              <p:cNvSpPr txBox="1"/>
              <p:nvPr/>
            </p:nvSpPr>
            <p:spPr>
              <a:xfrm>
                <a:off x="129156" y="4976401"/>
                <a:ext cx="12213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</a:p>
              <a:p>
                <a:pPr algn="ctr"/>
                <a:r>
                  <a:rPr lang="en-US" sz="1400" b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(Resolution)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37691AA-0AEF-B34E-991D-DFE44F2A79A5}"/>
                  </a:ext>
                </a:extLst>
              </p:cNvPr>
              <p:cNvSpPr txBox="1"/>
              <p:nvPr/>
            </p:nvSpPr>
            <p:spPr>
              <a:xfrm>
                <a:off x="129156" y="5514511"/>
                <a:ext cx="12213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Variable</a:t>
                </a:r>
              </a:p>
            </p:txBody>
          </p:sp>
        </p:grpSp>
        <p:cxnSp>
          <p:nvCxnSpPr>
            <p:cNvPr id="80" name="Elbow Connector 79">
              <a:extLst>
                <a:ext uri="{FF2B5EF4-FFF2-40B4-BE49-F238E27FC236}">
                  <a16:creationId xmlns:a16="http://schemas.microsoft.com/office/drawing/2014/main" id="{A5929F4B-2616-494E-86D9-881DB79A44A4}"/>
                </a:ext>
              </a:extLst>
            </p:cNvPr>
            <p:cNvCxnSpPr>
              <a:cxnSpLocks/>
              <a:stCxn id="18" idx="3"/>
              <a:endCxn id="77" idx="0"/>
            </p:cNvCxnSpPr>
            <p:nvPr/>
          </p:nvCxnSpPr>
          <p:spPr>
            <a:xfrm flipV="1">
              <a:off x="4098015" y="2077222"/>
              <a:ext cx="1899091" cy="2134198"/>
            </a:xfrm>
            <a:prstGeom prst="bentConnector4">
              <a:avLst>
                <a:gd name="adj1" fmla="val 19645"/>
                <a:gd name="adj2" fmla="val 11304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2337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20375</TotalTime>
  <Words>178</Words>
  <Application>Microsoft Macintosh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Rice, Jennie S</dc:creator>
  <cp:lastModifiedBy>Rice, Jennie S</cp:lastModifiedBy>
  <cp:revision>53</cp:revision>
  <dcterms:created xsi:type="dcterms:W3CDTF">2020-07-23T04:14:42Z</dcterms:created>
  <dcterms:modified xsi:type="dcterms:W3CDTF">2022-06-01T17:30:30Z</dcterms:modified>
</cp:coreProperties>
</file>