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A8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93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40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F6EB-3F0E-C240-833B-E9013D55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D6E0-7620-DA4C-B37D-D4F58593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836D-D929-6444-BFFC-E0AD2885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DA957-5802-3F49-9943-76B780F6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292F-09F3-B444-88E2-3255065C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001-9F01-1B47-AA04-96AD5C6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89AD9-4621-8B45-A627-3A3A560B1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E7C7-2F1E-5F48-B1F1-6BDE39A4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7F5D-1881-FA4F-9950-CA1E173B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B9D7-29C6-1E48-97D7-192B6D2C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57DAD-4CE1-FF4F-BF72-B60CADA73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8EF67-2374-464F-8AE9-29E6F8E9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6B6C6-C6A6-364F-9AA9-09616D9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81AB-2F38-4344-AB93-84FAC32B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97E6-A084-8843-B7E9-AA3D7F2E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C52B-BBEF-1248-A63A-DB411C94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E5F0-6E02-EB42-9393-F31DD748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6274-34EE-2142-8E91-4E8C2FAB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0566-F0C4-3F44-936B-8202AC55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06BF-8066-194C-818E-7486CFAC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4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E693-6DC1-474C-9518-447B4F01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388A4-3C29-A845-B534-942785026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115E-9938-CF47-941E-A7C92069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462C-68E6-4744-8E4B-8E228335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DCD35-6B05-6249-9E8D-1D3621B5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764A-C7CB-BE4A-9331-2F8B4A02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2046-6288-2F40-9E59-FCDD2D38F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4F1B6-91EA-1E45-B997-AE9DD077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96DD-FAD2-5B46-BEB4-6DBAA9CC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C74E5-C3DD-944D-9A61-CD4A83A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80A9C-8221-1444-995B-BDF74740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88E9-4353-A941-B5FD-E7DC079A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8CCB-2478-4D45-8D26-62A4B43E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CDEAE-6716-4E49-AD85-929E51F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D1CB9-518C-D84F-92BB-7967CFDB9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74781-C7CE-B246-9D84-36CA37282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485C9-F2A1-6D4C-B774-472A26B6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40D34-A582-CB4E-BDDB-7364EE90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6737B-CDA7-F242-A58A-3B8C2A69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7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8D61-BAC8-7543-936E-9A6C4603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C1F68-7EFB-CB4C-90A4-797AE218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AFDE4-5753-E84B-94FF-C27B1D2C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B3EDF-3E17-7547-AC73-CFF484DC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2EFD5-32C0-984C-9EC4-480FE3C6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107D-0BB4-AF46-82E1-6813C815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50EEA-F7D2-D547-8C92-B549E78E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F9EC-3A25-154D-8515-6A6FF8B2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6CB0-EB04-A041-81F2-DDFBEAF0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25962-7624-8F48-AF14-43576602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3019-DEE7-BB46-9669-5862AD85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495C2-6CF0-6F4F-9270-29182845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E1E3-3235-9B46-9017-0C1E2D9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9864-677E-404C-992E-4FBD031F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97EF9-B711-4F4C-AB05-3310954F4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F3866-B28E-3949-925F-C3F55312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3B2D-E18E-7743-8C6B-22980F0C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BD7D-4D3E-B945-8955-DA448E8B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76D6A-B243-0346-A68A-D8271070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9EFFD-F24F-5541-984D-F1E085F7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DB9B2-C4B2-8F44-AC60-C38B4003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C161-A75D-0F4B-A588-F99A48071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2EA3-2204-804F-9678-85900D481E2E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355F-8BA2-B945-B0B2-A59FE7949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7381-2630-5E40-9C8F-11FF46999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7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06B848B-8EF8-2142-A3C6-D313EC2A3B89}"/>
              </a:ext>
            </a:extLst>
          </p:cNvPr>
          <p:cNvSpPr txBox="1">
            <a:spLocks/>
          </p:cNvSpPr>
          <p:nvPr/>
        </p:nvSpPr>
        <p:spPr>
          <a:xfrm>
            <a:off x="10923588" y="6484938"/>
            <a:ext cx="1139825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E385B4-E747-BA46-BE3D-D0AA78C853E0}"/>
              </a:ext>
            </a:extLst>
          </p:cNvPr>
          <p:cNvGrpSpPr/>
          <p:nvPr/>
        </p:nvGrpSpPr>
        <p:grpSpPr>
          <a:xfrm>
            <a:off x="194831" y="15544"/>
            <a:ext cx="11802337" cy="6862053"/>
            <a:chOff x="220308" y="-48944"/>
            <a:chExt cx="11802337" cy="68620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18804A4-31C7-8448-982E-593E364F5864}"/>
                </a:ext>
              </a:extLst>
            </p:cNvPr>
            <p:cNvSpPr/>
            <p:nvPr/>
          </p:nvSpPr>
          <p:spPr>
            <a:xfrm>
              <a:off x="2707690" y="563379"/>
              <a:ext cx="1109856" cy="824359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Climate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(RCP)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911464B-4877-DB46-8B65-DC0C5F09D572}"/>
                </a:ext>
              </a:extLst>
            </p:cNvPr>
            <p:cNvSpPr/>
            <p:nvPr/>
          </p:nvSpPr>
          <p:spPr>
            <a:xfrm>
              <a:off x="5108199" y="2235241"/>
              <a:ext cx="1118114" cy="758954"/>
            </a:xfrm>
            <a:prstGeom prst="roundRect">
              <a:avLst/>
            </a:prstGeom>
            <a:solidFill>
              <a:srgbClr val="A44F2A">
                <a:lumMod val="60000"/>
                <a:lumOff val="40000"/>
              </a:srgbClr>
            </a:solidFill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Land Use and Land Cover Downscaling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(Demeter*)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CCEAD49-351C-7C4C-A717-96EDF68DBA97}"/>
                </a:ext>
              </a:extLst>
            </p:cNvPr>
            <p:cNvCxnSpPr>
              <a:cxnSpLocks/>
              <a:stCxn id="9" idx="6"/>
              <a:endCxn id="133" idx="0"/>
            </p:cNvCxnSpPr>
            <p:nvPr/>
          </p:nvCxnSpPr>
          <p:spPr>
            <a:xfrm>
              <a:off x="3817546" y="975559"/>
              <a:ext cx="5518501" cy="2075491"/>
            </a:xfrm>
            <a:prstGeom prst="bentConnector2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B3773D0-064F-C840-942F-AED3E66D04EE}"/>
                </a:ext>
              </a:extLst>
            </p:cNvPr>
            <p:cNvSpPr/>
            <p:nvPr/>
          </p:nvSpPr>
          <p:spPr>
            <a:xfrm>
              <a:off x="2606148" y="4175005"/>
              <a:ext cx="1382139" cy="824359"/>
            </a:xfrm>
            <a:prstGeom prst="roundRect">
              <a:avLst/>
            </a:prstGeom>
            <a:solidFill>
              <a:srgbClr val="A44F2A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>
                <a:buClr>
                  <a:srgbClr val="000000"/>
                </a:buClr>
                <a:defRPr/>
              </a:pPr>
              <a:r>
                <a:rPr lang="en-US" sz="1400" kern="0" dirty="0">
                  <a:solidFill>
                    <a:srgbClr val="FFFFFF"/>
                  </a:solidFill>
                  <a:sym typeface="Arial"/>
                </a:rPr>
                <a:t>Urban-Rural Population Distribution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F422638-7BB9-C542-A481-D2E4D0C253EC}"/>
                </a:ext>
              </a:extLst>
            </p:cNvPr>
            <p:cNvSpPr/>
            <p:nvPr/>
          </p:nvSpPr>
          <p:spPr>
            <a:xfrm>
              <a:off x="2596887" y="1667058"/>
              <a:ext cx="1382139" cy="824359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Socio-economics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(SSP)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846B315-AE6B-A648-BD3D-F15ABEF630B9}"/>
                </a:ext>
              </a:extLst>
            </p:cNvPr>
            <p:cNvSpPr/>
            <p:nvPr/>
          </p:nvSpPr>
          <p:spPr>
            <a:xfrm>
              <a:off x="2606148" y="3082961"/>
              <a:ext cx="1382139" cy="824359"/>
            </a:xfrm>
            <a:prstGeom prst="roundRect">
              <a:avLst/>
            </a:prstGeom>
            <a:solidFill>
              <a:srgbClr val="A44F2A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Urban Extent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(SELECT)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6AAA4DC-BC0C-A643-A4D8-19E231711E74}"/>
                </a:ext>
              </a:extLst>
            </p:cNvPr>
            <p:cNvCxnSpPr>
              <a:cxnSpLocks/>
              <a:stCxn id="18" idx="0"/>
              <a:endCxn id="20" idx="2"/>
            </p:cNvCxnSpPr>
            <p:nvPr/>
          </p:nvCxnSpPr>
          <p:spPr>
            <a:xfrm flipV="1">
              <a:off x="3297218" y="3907320"/>
              <a:ext cx="0" cy="267685"/>
            </a:xfrm>
            <a:prstGeom prst="straightConnector1">
              <a:avLst/>
            </a:prstGeom>
            <a:noFill/>
            <a:ln w="28575" cap="flat" cmpd="sng" algn="ctr">
              <a:solidFill>
                <a:srgbClr val="A44F2A">
                  <a:lumMod val="60000"/>
                  <a:lumOff val="40000"/>
                </a:srgb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7151D5C-D66C-2340-A392-057B69898A0B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287957" y="2491417"/>
              <a:ext cx="9261" cy="591544"/>
            </a:xfrm>
            <a:prstGeom prst="straightConnector1">
              <a:avLst/>
            </a:prstGeom>
            <a:noFill/>
            <a:ln w="28575" cap="flat" cmpd="sng" algn="ctr">
              <a:solidFill>
                <a:srgbClr val="A44F2A">
                  <a:lumMod val="60000"/>
                  <a:lumOff val="40000"/>
                </a:srgb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3" name="Straight Arrow Connector 129">
              <a:extLst>
                <a:ext uri="{FF2B5EF4-FFF2-40B4-BE49-F238E27FC236}">
                  <a16:creationId xmlns:a16="http://schemas.microsoft.com/office/drawing/2014/main" id="{23804A7C-425D-DA46-B512-82491A530FF6}"/>
                </a:ext>
              </a:extLst>
            </p:cNvPr>
            <p:cNvCxnSpPr>
              <a:cxnSpLocks/>
              <a:stCxn id="20" idx="3"/>
              <a:endCxn id="10" idx="1"/>
            </p:cNvCxnSpPr>
            <p:nvPr/>
          </p:nvCxnSpPr>
          <p:spPr>
            <a:xfrm flipV="1">
              <a:off x="3988287" y="2614718"/>
              <a:ext cx="1119912" cy="880423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D075DFC-86C8-F549-9F4F-5BAF7DAC4516}"/>
                </a:ext>
              </a:extLst>
            </p:cNvPr>
            <p:cNvSpPr/>
            <p:nvPr/>
          </p:nvSpPr>
          <p:spPr>
            <a:xfrm>
              <a:off x="4959811" y="5498379"/>
              <a:ext cx="1382139" cy="744200"/>
            </a:xfrm>
            <a:prstGeom prst="roundRect">
              <a:avLst/>
            </a:prstGeom>
            <a:solidFill>
              <a:srgbClr val="FFFFFF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Energy, Water, Land Markets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(GCAM-USA)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B72A040-ADB2-A946-9193-4113E16624BF}"/>
                </a:ext>
              </a:extLst>
            </p:cNvPr>
            <p:cNvCxnSpPr>
              <a:cxnSpLocks/>
              <a:stCxn id="24" idx="0"/>
              <a:endCxn id="10" idx="2"/>
            </p:cNvCxnSpPr>
            <p:nvPr/>
          </p:nvCxnSpPr>
          <p:spPr>
            <a:xfrm flipV="1">
              <a:off x="5650881" y="2994195"/>
              <a:ext cx="16375" cy="2504184"/>
            </a:xfrm>
            <a:prstGeom prst="straightConnector1">
              <a:avLst/>
            </a:prstGeom>
            <a:noFill/>
            <a:ln w="28575" cap="flat" cmpd="sng" algn="ctr">
              <a:solidFill>
                <a:srgbClr val="DA8F6E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333C8E1D-E922-6943-8F62-FF23E8B09971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rot="5400000">
              <a:off x="1429156" y="3379682"/>
              <a:ext cx="2384496" cy="30511"/>
            </a:xfrm>
            <a:prstGeom prst="bentConnector4">
              <a:avLst>
                <a:gd name="adj1" fmla="val 6461"/>
                <a:gd name="adj2" fmla="val 849238"/>
              </a:avLst>
            </a:prstGeom>
            <a:noFill/>
            <a:ln w="28575" cap="flat" cmpd="sng" algn="ctr">
              <a:solidFill>
                <a:srgbClr val="A44F2A">
                  <a:lumMod val="60000"/>
                  <a:lumOff val="40000"/>
                </a:srgb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09C6A9D7-514D-6B4F-9423-B24311DF9B02}"/>
                </a:ext>
              </a:extLst>
            </p:cNvPr>
            <p:cNvCxnSpPr>
              <a:cxnSpLocks/>
              <a:stCxn id="9" idx="4"/>
              <a:endCxn id="18" idx="3"/>
            </p:cNvCxnSpPr>
            <p:nvPr/>
          </p:nvCxnSpPr>
          <p:spPr>
            <a:xfrm rot="16200000" flipH="1">
              <a:off x="2025729" y="2624626"/>
              <a:ext cx="3199447" cy="725669"/>
            </a:xfrm>
            <a:prstGeom prst="bentConnector4">
              <a:avLst>
                <a:gd name="adj1" fmla="val 3916"/>
                <a:gd name="adj2" fmla="val 131502"/>
              </a:avLst>
            </a:prstGeom>
            <a:noFill/>
            <a:ln w="28575" cap="flat" cmpd="sng" algn="ctr">
              <a:solidFill>
                <a:srgbClr val="A44F2A">
                  <a:lumMod val="60000"/>
                  <a:lumOff val="40000"/>
                </a:srgb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439FDA17-6630-C940-AE12-64A07E0CEDDB}"/>
                </a:ext>
              </a:extLst>
            </p:cNvPr>
            <p:cNvCxnSpPr>
              <a:cxnSpLocks/>
              <a:stCxn id="9" idx="2"/>
              <a:endCxn id="24" idx="2"/>
            </p:cNvCxnSpPr>
            <p:nvPr/>
          </p:nvCxnSpPr>
          <p:spPr>
            <a:xfrm rot="10800000" flipH="1" flipV="1">
              <a:off x="2707689" y="975559"/>
              <a:ext cx="2943191" cy="5267020"/>
            </a:xfrm>
            <a:prstGeom prst="bentConnector4">
              <a:avLst>
                <a:gd name="adj1" fmla="val -22778"/>
                <a:gd name="adj2" fmla="val 103365"/>
              </a:avLst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971A11EC-8682-EB4E-A825-3E5E292E8968}"/>
                </a:ext>
              </a:extLst>
            </p:cNvPr>
            <p:cNvCxnSpPr>
              <a:cxnSpLocks/>
              <a:stCxn id="19" idx="2"/>
              <a:endCxn id="24" idx="1"/>
            </p:cNvCxnSpPr>
            <p:nvPr/>
          </p:nvCxnSpPr>
          <p:spPr>
            <a:xfrm rot="10800000" flipH="1" flipV="1">
              <a:off x="2596887" y="2079237"/>
              <a:ext cx="2362924" cy="3791241"/>
            </a:xfrm>
            <a:prstGeom prst="bentConnector3">
              <a:avLst>
                <a:gd name="adj1" fmla="val -14892"/>
              </a:avLst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3C6463E1-19F2-2D4C-9159-AC78D23CB3CD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rot="16200000" flipH="1">
              <a:off x="3800438" y="4496144"/>
              <a:ext cx="655096" cy="1661536"/>
            </a:xfrm>
            <a:prstGeom prst="bentConnector2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40" name="Straight Arrow Connector 312">
              <a:extLst>
                <a:ext uri="{FF2B5EF4-FFF2-40B4-BE49-F238E27FC236}">
                  <a16:creationId xmlns:a16="http://schemas.microsoft.com/office/drawing/2014/main" id="{44416A1E-C155-FA47-9F8C-1C9AF6320489}"/>
                </a:ext>
              </a:extLst>
            </p:cNvPr>
            <p:cNvCxnSpPr>
              <a:cxnSpLocks/>
              <a:endCxn id="91" idx="2"/>
            </p:cNvCxnSpPr>
            <p:nvPr/>
          </p:nvCxnSpPr>
          <p:spPr>
            <a:xfrm>
              <a:off x="3953626" y="4851702"/>
              <a:ext cx="3673773" cy="266407"/>
            </a:xfrm>
            <a:prstGeom prst="bentConnector4">
              <a:avLst>
                <a:gd name="adj1" fmla="val 42322"/>
                <a:gd name="adj2" fmla="val 189666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D162DFD-E285-2F4A-B25D-B7A2B3E53FFE}"/>
                </a:ext>
              </a:extLst>
            </p:cNvPr>
            <p:cNvSpPr txBox="1"/>
            <p:nvPr/>
          </p:nvSpPr>
          <p:spPr>
            <a:xfrm>
              <a:off x="2683902" y="6382222"/>
              <a:ext cx="113364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Annual, </a:t>
              </a:r>
            </a:p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CONUS 1 km2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3B470B-A732-7245-9E8B-31D42218684E}"/>
                </a:ext>
              </a:extLst>
            </p:cNvPr>
            <p:cNvSpPr txBox="1"/>
            <p:nvPr/>
          </p:nvSpPr>
          <p:spPr>
            <a:xfrm>
              <a:off x="5061223" y="1807989"/>
              <a:ext cx="11308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Annual,</a:t>
              </a:r>
            </a:p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0.05 degree</a:t>
              </a:r>
            </a:p>
          </p:txBody>
        </p:sp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E6CC63D5-8110-684F-8C4A-71B2C6B7835D}"/>
                </a:ext>
              </a:extLst>
            </p:cNvPr>
            <p:cNvSpPr/>
            <p:nvPr/>
          </p:nvSpPr>
          <p:spPr>
            <a:xfrm>
              <a:off x="316699" y="-48944"/>
              <a:ext cx="11160111" cy="432619"/>
            </a:xfrm>
            <a:prstGeom prst="rightArrow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Modeling Sequence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:            Climate, SSP, Pop, Urbanization      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Globa</a:t>
              </a:r>
              <a:r>
                <a:rPr lang="en-US" sz="1200" kern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l/US E-W-L Dynamics                                Urban-Scale Microclimate and Building Energy Demand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7276EF7B-19DB-4E45-8611-9FB6F99E3542}"/>
                </a:ext>
              </a:extLst>
            </p:cNvPr>
            <p:cNvSpPr/>
            <p:nvPr/>
          </p:nvSpPr>
          <p:spPr>
            <a:xfrm>
              <a:off x="7044212" y="3238404"/>
              <a:ext cx="1166375" cy="802758"/>
            </a:xfrm>
            <a:prstGeom prst="round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>
                <a:buClr>
                  <a:srgbClr val="000000"/>
                </a:buClr>
                <a:defRPr/>
              </a:pPr>
              <a:r>
                <a:rPr lang="en-US" sz="1350" kern="0" dirty="0">
                  <a:solidFill>
                    <a:srgbClr val="FFFFFF"/>
                  </a:solidFill>
                  <a:sym typeface="Arial"/>
                </a:rPr>
                <a:t>Urban Morphology</a:t>
              </a:r>
            </a:p>
            <a:p>
              <a:pPr lvl="0" algn="ctr">
                <a:buClr>
                  <a:srgbClr val="000000"/>
                </a:buClr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(NATURF)</a:t>
              </a:r>
            </a:p>
          </p:txBody>
        </p:sp>
        <p:cxnSp>
          <p:nvCxnSpPr>
            <p:cNvPr id="85" name="Straight Arrow Connector 129">
              <a:extLst>
                <a:ext uri="{FF2B5EF4-FFF2-40B4-BE49-F238E27FC236}">
                  <a16:creationId xmlns:a16="http://schemas.microsoft.com/office/drawing/2014/main" id="{FD419B26-096C-ED48-BDC4-1F14E817927F}"/>
                </a:ext>
              </a:extLst>
            </p:cNvPr>
            <p:cNvCxnSpPr>
              <a:cxnSpLocks/>
              <a:stCxn id="63" idx="2"/>
              <a:endCxn id="84" idx="0"/>
            </p:cNvCxnSpPr>
            <p:nvPr/>
          </p:nvCxnSpPr>
          <p:spPr>
            <a:xfrm rot="5400000">
              <a:off x="7265416" y="2876418"/>
              <a:ext cx="723971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084145F-EC5D-DC44-8D91-F628772BD207}"/>
                </a:ext>
              </a:extLst>
            </p:cNvPr>
            <p:cNvSpPr/>
            <p:nvPr/>
          </p:nvSpPr>
          <p:spPr>
            <a:xfrm>
              <a:off x="7063287" y="4315351"/>
              <a:ext cx="1128224" cy="802758"/>
            </a:xfrm>
            <a:prstGeom prst="round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>
                <a:buClr>
                  <a:srgbClr val="000000"/>
                </a:buClr>
                <a:defRPr/>
              </a:pPr>
              <a:r>
                <a:rPr lang="en-US" sz="1400" kern="0" dirty="0">
                  <a:solidFill>
                    <a:srgbClr val="FFFFFF"/>
                  </a:solidFill>
                  <a:sym typeface="Arial"/>
                </a:rPr>
                <a:t>Urban Attributes</a:t>
              </a:r>
            </a:p>
            <a:p>
              <a:pPr lvl="0" algn="ctr">
                <a:buClr>
                  <a:srgbClr val="000000"/>
                </a:buClr>
                <a:defRPr/>
              </a:pPr>
              <a:r>
                <a:rPr lang="en-US" sz="1400" kern="0" dirty="0">
                  <a:solidFill>
                    <a:srgbClr val="FFFFFF"/>
                  </a:solidFill>
                  <a:sym typeface="Arial"/>
                </a:rPr>
                <a:t>(PMA)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56800E6B-E071-8D49-8FF0-CEE7A660DE40}"/>
                </a:ext>
              </a:extLst>
            </p:cNvPr>
            <p:cNvCxnSpPr>
              <a:cxnSpLocks/>
              <a:stCxn id="91" idx="0"/>
              <a:endCxn id="84" idx="2"/>
            </p:cNvCxnSpPr>
            <p:nvPr/>
          </p:nvCxnSpPr>
          <p:spPr>
            <a:xfrm flipV="1">
              <a:off x="7627399" y="4041162"/>
              <a:ext cx="1" cy="274189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28E34306-91F5-ED44-800D-2BA1FE6EEE20}"/>
                </a:ext>
              </a:extLst>
            </p:cNvPr>
            <p:cNvSpPr/>
            <p:nvPr/>
          </p:nvSpPr>
          <p:spPr>
            <a:xfrm>
              <a:off x="8669506" y="3051050"/>
              <a:ext cx="1333081" cy="1188101"/>
            </a:xfrm>
            <a:prstGeom prst="roundRect">
              <a:avLst/>
            </a:prstGeom>
            <a:solidFill>
              <a:srgbClr val="7F7F7F"/>
            </a:solidFill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Urban Microclimate, Urban Irrigation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(WRF-UCM)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B7F348FE-D59A-814B-BE04-240DDD108BC9}"/>
                </a:ext>
              </a:extLst>
            </p:cNvPr>
            <p:cNvCxnSpPr>
              <a:cxnSpLocks/>
              <a:stCxn id="84" idx="3"/>
              <a:endCxn id="133" idx="1"/>
            </p:cNvCxnSpPr>
            <p:nvPr/>
          </p:nvCxnSpPr>
          <p:spPr>
            <a:xfrm>
              <a:off x="8210587" y="3639783"/>
              <a:ext cx="458919" cy="5318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77EF911-514E-6A4B-BCE4-347B9C6EFA93}"/>
                </a:ext>
              </a:extLst>
            </p:cNvPr>
            <p:cNvSpPr txBox="1"/>
            <p:nvPr/>
          </p:nvSpPr>
          <p:spPr>
            <a:xfrm>
              <a:off x="8627197" y="6382222"/>
              <a:ext cx="17475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Microclimate Modeling:</a:t>
              </a:r>
            </a:p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500m, Seconds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918E278-BB7D-0243-BCC1-B8A7BDF80781}"/>
                </a:ext>
              </a:extLst>
            </p:cNvPr>
            <p:cNvSpPr txBox="1"/>
            <p:nvPr/>
          </p:nvSpPr>
          <p:spPr>
            <a:xfrm>
              <a:off x="6936394" y="6551499"/>
              <a:ext cx="12442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Resolution TBD</a:t>
              </a:r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83E378F9-A986-004D-8A18-9AF633532B8C}"/>
                </a:ext>
              </a:extLst>
            </p:cNvPr>
            <p:cNvSpPr/>
            <p:nvPr/>
          </p:nvSpPr>
          <p:spPr>
            <a:xfrm>
              <a:off x="10546285" y="4412116"/>
              <a:ext cx="1476360" cy="744200"/>
            </a:xfrm>
            <a:prstGeom prst="roundRect">
              <a:avLst/>
            </a:prstGeom>
            <a:solidFill>
              <a:srgbClr val="FFFFFF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Building Energy Demand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(Energy Plus)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E5D6A6C9-E056-7641-B631-8957A04B1BA4}"/>
                </a:ext>
              </a:extLst>
            </p:cNvPr>
            <p:cNvSpPr/>
            <p:nvPr/>
          </p:nvSpPr>
          <p:spPr>
            <a:xfrm>
              <a:off x="8597866" y="4412116"/>
              <a:ext cx="1476360" cy="744200"/>
            </a:xfrm>
            <a:prstGeom prst="roundRect">
              <a:avLst/>
            </a:prstGeom>
            <a:solidFill>
              <a:srgbClr val="7F7F7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Building Characterization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(</a:t>
              </a:r>
              <a:r>
                <a:rPr lang="en-US" sz="1400" kern="0" dirty="0" err="1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AutoBEM</a:t>
              </a:r>
              <a:r>
                <a:rPr lang="en-US" sz="1400" kern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)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53" name="Straight Arrow Connector 129">
              <a:extLst>
                <a:ext uri="{FF2B5EF4-FFF2-40B4-BE49-F238E27FC236}">
                  <a16:creationId xmlns:a16="http://schemas.microsoft.com/office/drawing/2014/main" id="{EE5AD392-1FF8-B743-AFAC-5EEAAF7A9BFA}"/>
                </a:ext>
              </a:extLst>
            </p:cNvPr>
            <p:cNvCxnSpPr>
              <a:cxnSpLocks/>
              <a:stCxn id="133" idx="3"/>
              <a:endCxn id="151" idx="0"/>
            </p:cNvCxnSpPr>
            <p:nvPr/>
          </p:nvCxnSpPr>
          <p:spPr>
            <a:xfrm>
              <a:off x="10002587" y="3645101"/>
              <a:ext cx="1281878" cy="767015"/>
            </a:xfrm>
            <a:prstGeom prst="bentConnector2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triangle" w="lg" len="lg"/>
              <a:tailEnd type="triangle" w="lg" len="lg"/>
            </a:ln>
            <a:effectLst/>
          </p:spPr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1DB0A1DA-97F7-5245-BE22-66F3F63021CA}"/>
                </a:ext>
              </a:extLst>
            </p:cNvPr>
            <p:cNvCxnSpPr>
              <a:cxnSpLocks/>
            </p:cNvCxnSpPr>
            <p:nvPr/>
          </p:nvCxnSpPr>
          <p:spPr>
            <a:xfrm>
              <a:off x="8180645" y="4015313"/>
              <a:ext cx="444987" cy="452961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3115B4EB-B61A-1541-B950-DC7EA05CCEC6}"/>
                </a:ext>
              </a:extLst>
            </p:cNvPr>
            <p:cNvCxnSpPr>
              <a:cxnSpLocks/>
              <a:stCxn id="152" idx="3"/>
              <a:endCxn id="151" idx="1"/>
            </p:cNvCxnSpPr>
            <p:nvPr/>
          </p:nvCxnSpPr>
          <p:spPr>
            <a:xfrm>
              <a:off x="10074226" y="4784216"/>
              <a:ext cx="472059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67D9D90-F61B-EE47-BC7A-9BB379C49ABF}"/>
                </a:ext>
              </a:extLst>
            </p:cNvPr>
            <p:cNvSpPr/>
            <p:nvPr/>
          </p:nvSpPr>
          <p:spPr>
            <a:xfrm>
              <a:off x="288837" y="728824"/>
              <a:ext cx="1267494" cy="462009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Exogenous Scenario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0462482C-2C22-D348-A1A1-F3586A9501C4}"/>
                </a:ext>
              </a:extLst>
            </p:cNvPr>
            <p:cNvSpPr/>
            <p:nvPr/>
          </p:nvSpPr>
          <p:spPr>
            <a:xfrm>
              <a:off x="324704" y="3149021"/>
              <a:ext cx="1163714" cy="755612"/>
            </a:xfrm>
            <a:prstGeom prst="roundRect">
              <a:avLst/>
            </a:prstGeom>
            <a:solidFill>
              <a:srgbClr val="A44F2A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Capability developed in Phase 1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100" kern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(* = w/ GCIMS)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32690CE7-8B40-594D-9F4B-59F23603EBE3}"/>
                </a:ext>
              </a:extLst>
            </p:cNvPr>
            <p:cNvSpPr/>
            <p:nvPr/>
          </p:nvSpPr>
          <p:spPr>
            <a:xfrm>
              <a:off x="414352" y="5452458"/>
              <a:ext cx="1016464" cy="802758"/>
            </a:xfrm>
            <a:prstGeom prst="round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Capability developed in Phase 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D74057B-85A4-3E44-AF80-EF2D6AEFF8A0}"/>
                </a:ext>
              </a:extLst>
            </p:cNvPr>
            <p:cNvSpPr txBox="1"/>
            <p:nvPr/>
          </p:nvSpPr>
          <p:spPr>
            <a:xfrm>
              <a:off x="485545" y="306304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Legend</a:t>
              </a: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A849871E-5E27-7D4D-9C47-4E366802EE1C}"/>
                </a:ext>
              </a:extLst>
            </p:cNvPr>
            <p:cNvSpPr/>
            <p:nvPr/>
          </p:nvSpPr>
          <p:spPr>
            <a:xfrm>
              <a:off x="411228" y="1359073"/>
              <a:ext cx="1022712" cy="557349"/>
            </a:xfrm>
            <a:prstGeom prst="roundRect">
              <a:avLst/>
            </a:prstGeom>
            <a:solidFill>
              <a:srgbClr val="7F7F7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Pre-existing capability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3358188-09A0-EB46-AACF-4C2568FA8801}"/>
                </a:ext>
              </a:extLst>
            </p:cNvPr>
            <p:cNvGrpSpPr/>
            <p:nvPr/>
          </p:nvGrpSpPr>
          <p:grpSpPr>
            <a:xfrm>
              <a:off x="220308" y="1900713"/>
              <a:ext cx="1404552" cy="273653"/>
              <a:chOff x="231606" y="4728203"/>
              <a:chExt cx="1404552" cy="273653"/>
            </a:xfrm>
          </p:grpSpPr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88DED81E-F5C4-4048-919C-38C718C74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290" y="5001856"/>
                <a:ext cx="780983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01FA13-0798-4E45-9F1A-C6769EF1B669}"/>
                  </a:ext>
                </a:extLst>
              </p:cNvPr>
              <p:cNvSpPr txBox="1"/>
              <p:nvPr/>
            </p:nvSpPr>
            <p:spPr>
              <a:xfrm>
                <a:off x="231606" y="4728203"/>
                <a:ext cx="14045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000" kern="0" dirty="0">
                    <a:solidFill>
                      <a:schemeClr val="bg1">
                        <a:lumMod val="50000"/>
                      </a:schemeClr>
                    </a:solidFill>
                    <a:latin typeface="Arial"/>
                    <a:cs typeface="Arial"/>
                    <a:sym typeface="Arial"/>
                  </a:rPr>
                  <a:t>Pre-existing coupling 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6E17867-7C96-A347-8BBC-8400F5D17667}"/>
                </a:ext>
              </a:extLst>
            </p:cNvPr>
            <p:cNvGrpSpPr/>
            <p:nvPr/>
          </p:nvGrpSpPr>
          <p:grpSpPr>
            <a:xfrm>
              <a:off x="292444" y="3906521"/>
              <a:ext cx="1260281" cy="470937"/>
              <a:chOff x="257134" y="3606801"/>
              <a:chExt cx="1260281" cy="470937"/>
            </a:xfrm>
          </p:grpSpPr>
          <p:cxnSp>
            <p:nvCxnSpPr>
              <p:cNvPr id="86" name="Straight Arrow Connector 385">
                <a:extLst>
                  <a:ext uri="{FF2B5EF4-FFF2-40B4-BE49-F238E27FC236}">
                    <a16:creationId xmlns:a16="http://schemas.microsoft.com/office/drawing/2014/main" id="{11DA4BD8-462D-6841-9E3F-5AC15A021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167" y="4077738"/>
                <a:ext cx="898808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DA8F6E"/>
                </a:solidFill>
                <a:prstDash val="solid"/>
                <a:miter lim="800000"/>
                <a:headEnd type="triangle" w="lg" len="lg"/>
                <a:tailEnd type="triangle" w="lg" len="lg"/>
              </a:ln>
              <a:effectLst/>
            </p:spPr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C65CB4B-1E8C-CE4D-8157-587C9F2AD6A6}"/>
                  </a:ext>
                </a:extLst>
              </p:cNvPr>
              <p:cNvSpPr txBox="1"/>
              <p:nvPr/>
            </p:nvSpPr>
            <p:spPr>
              <a:xfrm>
                <a:off x="257134" y="3606801"/>
                <a:ext cx="12602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000" kern="0" dirty="0">
                    <a:solidFill>
                      <a:srgbClr val="DA8F6E"/>
                    </a:solidFill>
                    <a:latin typeface="Arial"/>
                    <a:cs typeface="Arial"/>
                    <a:sym typeface="Arial"/>
                  </a:rPr>
                  <a:t>Phase 1 couplings </a:t>
                </a:r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0BA6E2FA-8450-4741-A20A-996A84B69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230" y="3884136"/>
                <a:ext cx="83374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DA8F6E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D0FFDAE-FE67-C343-89DA-74904E0C4B72}"/>
                </a:ext>
              </a:extLst>
            </p:cNvPr>
            <p:cNvGrpSpPr/>
            <p:nvPr/>
          </p:nvGrpSpPr>
          <p:grpSpPr>
            <a:xfrm>
              <a:off x="292444" y="6242610"/>
              <a:ext cx="1260281" cy="470937"/>
              <a:chOff x="257134" y="3606801"/>
              <a:chExt cx="1260281" cy="470937"/>
            </a:xfrm>
          </p:grpSpPr>
          <p:cxnSp>
            <p:nvCxnSpPr>
              <p:cNvPr id="90" name="Straight Arrow Connector 385">
                <a:extLst>
                  <a:ext uri="{FF2B5EF4-FFF2-40B4-BE49-F238E27FC236}">
                    <a16:creationId xmlns:a16="http://schemas.microsoft.com/office/drawing/2014/main" id="{D1879659-58BA-CA4B-B9AE-5004E23BC2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167" y="4077738"/>
                <a:ext cx="898808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miter lim="800000"/>
                <a:headEnd type="triangle" w="lg" len="lg"/>
                <a:tailEnd type="triangle" w="lg" len="lg"/>
              </a:ln>
              <a:effectLst/>
            </p:spPr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C29C475-2EC6-BC4A-B6E3-93113F02F7D3}"/>
                  </a:ext>
                </a:extLst>
              </p:cNvPr>
              <p:cNvSpPr txBox="1"/>
              <p:nvPr/>
            </p:nvSpPr>
            <p:spPr>
              <a:xfrm>
                <a:off x="257134" y="3606801"/>
                <a:ext cx="12602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000" kern="0" dirty="0">
                    <a:solidFill>
                      <a:srgbClr val="00B050"/>
                    </a:solidFill>
                    <a:latin typeface="Arial"/>
                    <a:cs typeface="Arial"/>
                    <a:sym typeface="Arial"/>
                  </a:rPr>
                  <a:t>Phase 2 couplings </a:t>
                </a:r>
              </a:p>
            </p:txBody>
          </p: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57136F5F-1E45-C148-8F40-6F58E998F5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230" y="3884136"/>
                <a:ext cx="83374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</p:grp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B16E8B98-FEB9-344F-A7F0-DCCB901FE6E9}"/>
                </a:ext>
              </a:extLst>
            </p:cNvPr>
            <p:cNvSpPr/>
            <p:nvPr/>
          </p:nvSpPr>
          <p:spPr>
            <a:xfrm>
              <a:off x="402898" y="4596203"/>
              <a:ext cx="1016464" cy="755612"/>
            </a:xfrm>
            <a:prstGeom prst="roundRect">
              <a:avLst/>
            </a:prstGeom>
            <a:solidFill>
              <a:srgbClr val="A44F2A">
                <a:lumMod val="60000"/>
                <a:lumOff val="40000"/>
              </a:srgbClr>
            </a:solidFill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Phase 1 Capability Enhanced in Phase 2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E918BD73-AD27-274F-987E-11A48FB13CDE}"/>
                </a:ext>
              </a:extLst>
            </p:cNvPr>
            <p:cNvSpPr/>
            <p:nvPr/>
          </p:nvSpPr>
          <p:spPr>
            <a:xfrm>
              <a:off x="377282" y="2284360"/>
              <a:ext cx="1022712" cy="735235"/>
            </a:xfrm>
            <a:prstGeom prst="roundRect">
              <a:avLst/>
            </a:prstGeom>
            <a:solidFill>
              <a:srgbClr val="7F7F7F"/>
            </a:solidFill>
            <a:ln w="190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Pre-existing capability enhanced in Phase 1</a:t>
              </a:r>
            </a:p>
          </p:txBody>
        </p: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1DE28D6-8E9C-1D43-A462-A19F9AFB8CAB}"/>
              </a:ext>
            </a:extLst>
          </p:cNvPr>
          <p:cNvSpPr/>
          <p:nvPr/>
        </p:nvSpPr>
        <p:spPr>
          <a:xfrm>
            <a:off x="7037812" y="1776163"/>
            <a:ext cx="1128224" cy="802758"/>
          </a:xfrm>
          <a:prstGeom prst="round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buClr>
                <a:srgbClr val="000000"/>
              </a:buClr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URBN-LMC</a:t>
            </a:r>
          </a:p>
        </p:txBody>
      </p:sp>
      <p:cxnSp>
        <p:nvCxnSpPr>
          <p:cNvPr id="64" name="Straight Arrow Connector 129">
            <a:extLst>
              <a:ext uri="{FF2B5EF4-FFF2-40B4-BE49-F238E27FC236}">
                <a16:creationId xmlns:a16="http://schemas.microsoft.com/office/drawing/2014/main" id="{20DBCB5C-2A88-3143-8F90-7EDC0D86A6A3}"/>
              </a:ext>
            </a:extLst>
          </p:cNvPr>
          <p:cNvCxnSpPr>
            <a:cxnSpLocks/>
            <a:endCxn id="63" idx="0"/>
          </p:cNvCxnSpPr>
          <p:nvPr/>
        </p:nvCxnSpPr>
        <p:spPr>
          <a:xfrm flipV="1">
            <a:off x="6230404" y="1776163"/>
            <a:ext cx="1371520" cy="937740"/>
          </a:xfrm>
          <a:prstGeom prst="bentConnector4">
            <a:avLst>
              <a:gd name="adj1" fmla="val 29435"/>
              <a:gd name="adj2" fmla="val 124378"/>
            </a:avLst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43" name="Straight Arrow Connector 129">
            <a:extLst>
              <a:ext uri="{FF2B5EF4-FFF2-40B4-BE49-F238E27FC236}">
                <a16:creationId xmlns:a16="http://schemas.microsoft.com/office/drawing/2014/main" id="{18CD104C-D026-424F-9CA2-3FD33D1BAC60}"/>
              </a:ext>
            </a:extLst>
          </p:cNvPr>
          <p:cNvCxnSpPr>
            <a:cxnSpLocks/>
            <a:stCxn id="63" idx="1"/>
            <a:endCxn id="91" idx="1"/>
          </p:cNvCxnSpPr>
          <p:nvPr/>
        </p:nvCxnSpPr>
        <p:spPr>
          <a:xfrm rot="10800000" flipV="1">
            <a:off x="7037810" y="2177542"/>
            <a:ext cx="2" cy="2603676"/>
          </a:xfrm>
          <a:prstGeom prst="bentConnector3">
            <a:avLst>
              <a:gd name="adj1" fmla="val 11430100000"/>
            </a:avLst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BC18CAD4-93A7-3E46-9C8F-418DC8D3F3F9}"/>
              </a:ext>
            </a:extLst>
          </p:cNvPr>
          <p:cNvCxnSpPr>
            <a:cxnSpLocks/>
            <a:stCxn id="24" idx="3"/>
            <a:endCxn id="152" idx="2"/>
          </p:cNvCxnSpPr>
          <p:nvPr/>
        </p:nvCxnSpPr>
        <p:spPr>
          <a:xfrm flipV="1">
            <a:off x="6316473" y="5220804"/>
            <a:ext cx="2994096" cy="714163"/>
          </a:xfrm>
          <a:prstGeom prst="bentConnector2">
            <a:avLst/>
          </a:prstGeom>
          <a:noFill/>
          <a:ln w="28575" cap="flat" cmpd="sng" algn="ctr">
            <a:solidFill>
              <a:srgbClr val="FFFFFF">
                <a:lumMod val="50000"/>
              </a:srgbClr>
            </a:solidFill>
            <a:prstDash val="solid"/>
            <a:miter lim="800000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80923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5786</TotalTime>
  <Words>146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Rice, Jennie S</dc:creator>
  <cp:lastModifiedBy>Chris Vernon</cp:lastModifiedBy>
  <cp:revision>45</cp:revision>
  <dcterms:created xsi:type="dcterms:W3CDTF">2020-07-23T04:14:42Z</dcterms:created>
  <dcterms:modified xsi:type="dcterms:W3CDTF">2021-05-04T16:05:10Z</dcterms:modified>
</cp:coreProperties>
</file>