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8F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3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F6EB-3F0E-C240-833B-E9013D55A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BD6E0-7620-DA4C-B37D-D4F585933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E836D-D929-6444-BFFC-E0AD2885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8/9/20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DA957-5802-3F49-9943-76B780F6B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5292F-09F3-B444-88E2-3255065C6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0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64001-9F01-1B47-AA04-96AD5C63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89AD9-4621-8B45-A627-3A3A560B1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EE7C7-2F1E-5F48-B1F1-6BDE39A4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8/9/20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07F5D-1881-FA4F-9950-CA1E173BC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BB9D7-29C6-1E48-97D7-192B6D2C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1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57DAD-4CE1-FF4F-BF72-B60CADA73A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E8EF67-2374-464F-8AE9-29E6F8E9E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6B6C6-C6A6-364F-9AA9-09616D92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8/9/20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381AB-2F38-4344-AB93-84FAC32B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897E6-A084-8843-B7E9-AA3D7F2E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3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5C52B-BBEF-1248-A63A-DB411C947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AE5F0-6E02-EB42-9393-F31DD748D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96274-34EE-2142-8E91-4E8C2FAB8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8/9/20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10566-F0C4-3F44-936B-8202AC55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606BF-8066-194C-818E-7486CFAC8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4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E693-6DC1-474C-9518-447B4F01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388A4-3C29-A845-B534-942785026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5115E-9938-CF47-941E-A7C92069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8/9/20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7462C-68E6-4744-8E4B-8E228335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DCD35-6B05-6249-9E8D-1D3621B5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73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E764A-C7CB-BE4A-9331-2F8B4A021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62046-6288-2F40-9E59-FCDD2D38F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4F1B6-91EA-1E45-B997-AE9DD077D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C96DD-FAD2-5B46-BEB4-6DBAA9CC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8/9/20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C74E5-C3DD-944D-9A61-CD4A83AB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80A9C-8221-1444-995B-BDF74740D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4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88E9-4353-A941-B5FD-E7DC079AD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38CCB-2478-4D45-8D26-62A4B43EF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CDEAE-6716-4E49-AD85-929E51F76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3D1CB9-518C-D84F-92BB-7967CFDB9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B74781-C7CE-B246-9D84-36CA37282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2485C9-F2A1-6D4C-B774-472A26B69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8/9/20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B40D34-A582-CB4E-BDDB-7364EE907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56737B-CDA7-F242-A58A-3B8C2A692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7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A8D61-BAC8-7543-936E-9A6C46036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FC1F68-7EFB-CB4C-90A4-797AE218A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8/9/20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AFDE4-5753-E84B-94FF-C27B1D2C4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B3EDF-3E17-7547-AC73-CFF484DC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8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42EFD5-32C0-984C-9EC4-480FE3C62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8/9/20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23107D-0BB4-AF46-82E1-6813C8153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50EEA-F7D2-D547-8C92-B549E78EF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1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AF9EC-3A25-154D-8515-6A6FF8B2E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F6CB0-EB04-A041-81F2-DDFBEAF07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25962-7624-8F48-AF14-43576602B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73019-DEE7-BB46-9669-5862AD85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8/9/20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495C2-6CF0-6F4F-9270-29182845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0E1E3-3235-9B46-9017-0C1E2D96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4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9864-677E-404C-992E-4FBD031FE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D97EF9-B711-4F4C-AB05-3310954F4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F3866-B28E-3949-925F-C3F553128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73B2D-E18E-7743-8C6B-22980F0C9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8/9/20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8BD7D-4D3E-B945-8955-DA448E8B4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76D6A-B243-0346-A68A-D8271070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8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49EFFD-F24F-5541-984D-F1E085F79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DB9B2-C4B2-8F44-AC60-C38B40032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5C161-A75D-0F4B-A588-F99A48071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52EA3-2204-804F-9678-85900D481E2E}" type="datetimeFigureOut">
              <a:rPr lang="en-US" smtClean="0"/>
              <a:t>8/9/20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0355F-8BA2-B945-B0B2-A59FE79494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47381-2630-5E40-9C8F-11FF46999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72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B06B848B-8EF8-2142-A3C6-D313EC2A3B89}"/>
              </a:ext>
            </a:extLst>
          </p:cNvPr>
          <p:cNvSpPr txBox="1">
            <a:spLocks/>
          </p:cNvSpPr>
          <p:nvPr/>
        </p:nvSpPr>
        <p:spPr>
          <a:xfrm>
            <a:off x="10923588" y="6484938"/>
            <a:ext cx="1139825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F6D2790-FE79-904B-991F-0C8D128B124C}"/>
              </a:ext>
            </a:extLst>
          </p:cNvPr>
          <p:cNvGrpSpPr/>
          <p:nvPr/>
        </p:nvGrpSpPr>
        <p:grpSpPr>
          <a:xfrm>
            <a:off x="220308" y="-48944"/>
            <a:ext cx="8645396" cy="6820957"/>
            <a:chOff x="220308" y="-48944"/>
            <a:chExt cx="8645396" cy="682095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18804A4-31C7-8448-982E-593E364F5864}"/>
                </a:ext>
              </a:extLst>
            </p:cNvPr>
            <p:cNvSpPr/>
            <p:nvPr/>
          </p:nvSpPr>
          <p:spPr>
            <a:xfrm>
              <a:off x="2707690" y="563379"/>
              <a:ext cx="1109856" cy="824359"/>
            </a:xfrm>
            <a:prstGeom prst="ellipse">
              <a:avLst/>
            </a:prstGeom>
            <a:solidFill>
              <a:srgbClr val="307F9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Climate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(RCP)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CB3773D0-064F-C840-942F-AED3E66D04EE}"/>
                </a:ext>
              </a:extLst>
            </p:cNvPr>
            <p:cNvSpPr/>
            <p:nvPr/>
          </p:nvSpPr>
          <p:spPr>
            <a:xfrm>
              <a:off x="2595531" y="3663434"/>
              <a:ext cx="1382139" cy="824359"/>
            </a:xfrm>
            <a:prstGeom prst="roundRect">
              <a:avLst/>
            </a:prstGeom>
            <a:solidFill>
              <a:srgbClr val="A44F2A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lvl="0" algn="ctr">
                <a:buClr>
                  <a:srgbClr val="000000"/>
                </a:buClr>
                <a:defRPr/>
              </a:pPr>
              <a:r>
                <a:rPr lang="en-US" sz="1400" kern="0" dirty="0">
                  <a:solidFill>
                    <a:srgbClr val="FFFFFF"/>
                  </a:solidFill>
                  <a:sym typeface="Arial"/>
                </a:rPr>
                <a:t>Urban-Rural Population Distribution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F422638-7BB9-C542-A481-D2E4D0C253EC}"/>
                </a:ext>
              </a:extLst>
            </p:cNvPr>
            <p:cNvSpPr/>
            <p:nvPr/>
          </p:nvSpPr>
          <p:spPr>
            <a:xfrm>
              <a:off x="2586145" y="2166172"/>
              <a:ext cx="1382139" cy="824359"/>
            </a:xfrm>
            <a:prstGeom prst="ellipse">
              <a:avLst/>
            </a:prstGeom>
            <a:solidFill>
              <a:srgbClr val="307F9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Socio-economics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(SSP)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1D075DFC-86C8-F549-9F4F-5BAF7DAC4516}"/>
                </a:ext>
              </a:extLst>
            </p:cNvPr>
            <p:cNvSpPr/>
            <p:nvPr/>
          </p:nvSpPr>
          <p:spPr>
            <a:xfrm>
              <a:off x="5324595" y="5325230"/>
              <a:ext cx="1382139" cy="744200"/>
            </a:xfrm>
            <a:prstGeom prst="roundRect">
              <a:avLst/>
            </a:prstGeom>
            <a:solidFill>
              <a:srgbClr val="FFFFFF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Energy, Water, Land Markets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(GCAM-USA)</a:t>
              </a:r>
            </a:p>
          </p:txBody>
        </p: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333C8E1D-E922-6943-8F62-FF23E8B09971}"/>
                </a:ext>
              </a:extLst>
            </p:cNvPr>
            <p:cNvCxnSpPr>
              <a:cxnSpLocks/>
              <a:stCxn id="19" idx="4"/>
              <a:endCxn id="18" idx="0"/>
            </p:cNvCxnSpPr>
            <p:nvPr/>
          </p:nvCxnSpPr>
          <p:spPr>
            <a:xfrm>
              <a:off x="3277215" y="2990531"/>
              <a:ext cx="9386" cy="672903"/>
            </a:xfrm>
            <a:prstGeom prst="straightConnector1">
              <a:avLst/>
            </a:prstGeom>
            <a:noFill/>
            <a:ln w="28575" cap="flat" cmpd="sng" algn="ctr">
              <a:solidFill>
                <a:srgbClr val="A44F2A">
                  <a:lumMod val="60000"/>
                  <a:lumOff val="40000"/>
                </a:srgbClr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09C6A9D7-514D-6B4F-9423-B24311DF9B02}"/>
                </a:ext>
              </a:extLst>
            </p:cNvPr>
            <p:cNvCxnSpPr>
              <a:cxnSpLocks/>
              <a:stCxn id="9" idx="4"/>
              <a:endCxn id="18" idx="3"/>
            </p:cNvCxnSpPr>
            <p:nvPr/>
          </p:nvCxnSpPr>
          <p:spPr>
            <a:xfrm rot="16200000" flipH="1">
              <a:off x="2276206" y="2374150"/>
              <a:ext cx="2687876" cy="715052"/>
            </a:xfrm>
            <a:prstGeom prst="bentConnector4">
              <a:avLst>
                <a:gd name="adj1" fmla="val 17558"/>
                <a:gd name="adj2" fmla="val 131970"/>
              </a:avLst>
            </a:prstGeom>
            <a:noFill/>
            <a:ln w="28575" cap="flat" cmpd="sng" algn="ctr">
              <a:solidFill>
                <a:srgbClr val="A44F2A">
                  <a:lumMod val="60000"/>
                  <a:lumOff val="40000"/>
                </a:srgbClr>
              </a:solidFill>
              <a:prstDash val="solid"/>
              <a:miter lim="800000"/>
              <a:tailEnd type="triangle" w="lg" len="lg"/>
            </a:ln>
            <a:effectLst/>
          </p:spPr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56FB104-9D0D-D245-80A2-BC882529750C}"/>
                </a:ext>
              </a:extLst>
            </p:cNvPr>
            <p:cNvSpPr/>
            <p:nvPr/>
          </p:nvSpPr>
          <p:spPr>
            <a:xfrm>
              <a:off x="288837" y="1249524"/>
              <a:ext cx="1267494" cy="462009"/>
            </a:xfrm>
            <a:prstGeom prst="ellipse">
              <a:avLst/>
            </a:prstGeom>
            <a:solidFill>
              <a:srgbClr val="307F9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Exogenous Scenario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1B0B6E02-C7EB-6740-BB61-7222D35DD413}"/>
                </a:ext>
              </a:extLst>
            </p:cNvPr>
            <p:cNvSpPr/>
            <p:nvPr/>
          </p:nvSpPr>
          <p:spPr>
            <a:xfrm>
              <a:off x="324704" y="2895021"/>
              <a:ext cx="1163714" cy="755612"/>
            </a:xfrm>
            <a:prstGeom prst="roundRect">
              <a:avLst/>
            </a:prstGeom>
            <a:solidFill>
              <a:srgbClr val="A44F2A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Capability developed in Phase 1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en-US" sz="1100" kern="0" dirty="0">
                  <a:solidFill>
                    <a:srgbClr val="FFFFFF"/>
                  </a:solidFill>
                  <a:latin typeface="Calibri" panose="020F0502020204030204"/>
                  <a:sym typeface="Arial"/>
                </a:rPr>
                <a:t>(* = w/ GCIMS)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64DE08EC-9A73-5D41-A228-A2A023250EB5}"/>
                </a:ext>
              </a:extLst>
            </p:cNvPr>
            <p:cNvSpPr/>
            <p:nvPr/>
          </p:nvSpPr>
          <p:spPr>
            <a:xfrm>
              <a:off x="414352" y="5198458"/>
              <a:ext cx="1016464" cy="802758"/>
            </a:xfrm>
            <a:prstGeom prst="roundRect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Capability developed in Phase 2</a:t>
              </a:r>
            </a:p>
          </p:txBody>
        </p:sp>
        <p:cxnSp>
          <p:nvCxnSpPr>
            <p:cNvPr id="32" name="Elbow Connector 31">
              <a:extLst>
                <a:ext uri="{FF2B5EF4-FFF2-40B4-BE49-F238E27FC236}">
                  <a16:creationId xmlns:a16="http://schemas.microsoft.com/office/drawing/2014/main" id="{439FDA17-6630-C940-AE12-64A07E0CEDDB}"/>
                </a:ext>
              </a:extLst>
            </p:cNvPr>
            <p:cNvCxnSpPr>
              <a:cxnSpLocks/>
              <a:stCxn id="9" idx="2"/>
              <a:endCxn id="24" idx="1"/>
            </p:cNvCxnSpPr>
            <p:nvPr/>
          </p:nvCxnSpPr>
          <p:spPr>
            <a:xfrm rot="10800000" flipH="1" flipV="1">
              <a:off x="2707689" y="975558"/>
              <a:ext cx="2616905" cy="4721771"/>
            </a:xfrm>
            <a:prstGeom prst="bentConnector3">
              <a:avLst>
                <a:gd name="adj1" fmla="val -21315"/>
              </a:avLst>
            </a:prstGeom>
            <a:noFill/>
            <a:ln w="28575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971A11EC-8682-EB4E-A825-3E5E292E8968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 rot="10800000" flipH="1" flipV="1">
              <a:off x="2586145" y="2578352"/>
              <a:ext cx="2726996" cy="2989820"/>
            </a:xfrm>
            <a:prstGeom prst="bentConnector4">
              <a:avLst>
                <a:gd name="adj1" fmla="val -8383"/>
                <a:gd name="adj2" fmla="val 99444"/>
              </a:avLst>
            </a:prstGeom>
            <a:noFill/>
            <a:ln w="28575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34" name="Elbow Connector 33">
              <a:extLst>
                <a:ext uri="{FF2B5EF4-FFF2-40B4-BE49-F238E27FC236}">
                  <a16:creationId xmlns:a16="http://schemas.microsoft.com/office/drawing/2014/main" id="{3C6463E1-19F2-2D4C-9159-AC78D23CB3CD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 rot="16200000" flipH="1">
              <a:off x="3839420" y="3934973"/>
              <a:ext cx="930288" cy="2035927"/>
            </a:xfrm>
            <a:prstGeom prst="bentConnector2">
              <a:avLst/>
            </a:prstGeom>
            <a:noFill/>
            <a:ln w="28575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  <a:tailEnd type="triangle" w="lg" len="lg"/>
            </a:ln>
            <a:effectLst/>
          </p:spPr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18794E3-E5B7-084B-B1CC-6DE7E21ED13B}"/>
                </a:ext>
              </a:extLst>
            </p:cNvPr>
            <p:cNvSpPr txBox="1"/>
            <p:nvPr/>
          </p:nvSpPr>
          <p:spPr>
            <a:xfrm>
              <a:off x="485545" y="827004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r>
                <a:rPr lang="en-US" sz="14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Legend</a:t>
              </a:r>
            </a:p>
          </p:txBody>
        </p:sp>
        <p:cxnSp>
          <p:nvCxnSpPr>
            <p:cNvPr id="39" name="Elbow Connector 38">
              <a:extLst>
                <a:ext uri="{FF2B5EF4-FFF2-40B4-BE49-F238E27FC236}">
                  <a16:creationId xmlns:a16="http://schemas.microsoft.com/office/drawing/2014/main" id="{710A7F09-71AD-254D-9879-2638BAF63836}"/>
                </a:ext>
              </a:extLst>
            </p:cNvPr>
            <p:cNvCxnSpPr>
              <a:cxnSpLocks/>
              <a:stCxn id="9" idx="6"/>
              <a:endCxn id="57" idx="0"/>
            </p:cNvCxnSpPr>
            <p:nvPr/>
          </p:nvCxnSpPr>
          <p:spPr>
            <a:xfrm>
              <a:off x="3817546" y="975559"/>
              <a:ext cx="4094672" cy="2618638"/>
            </a:xfrm>
            <a:prstGeom prst="bentConnector2">
              <a:avLst/>
            </a:prstGeom>
            <a:noFill/>
            <a:ln w="28575" cap="flat" cmpd="sng" algn="ctr">
              <a:solidFill>
                <a:srgbClr val="DA8F6E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40" name="Straight Arrow Connector 312">
              <a:extLst>
                <a:ext uri="{FF2B5EF4-FFF2-40B4-BE49-F238E27FC236}">
                  <a16:creationId xmlns:a16="http://schemas.microsoft.com/office/drawing/2014/main" id="{44416A1E-C155-FA47-9F8C-1C9AF6320489}"/>
                </a:ext>
              </a:extLst>
            </p:cNvPr>
            <p:cNvCxnSpPr>
              <a:cxnSpLocks/>
              <a:endCxn id="57" idx="2"/>
            </p:cNvCxnSpPr>
            <p:nvPr/>
          </p:nvCxnSpPr>
          <p:spPr>
            <a:xfrm>
              <a:off x="3987057" y="4342203"/>
              <a:ext cx="3925161" cy="94101"/>
            </a:xfrm>
            <a:prstGeom prst="bentConnector4">
              <a:avLst>
                <a:gd name="adj1" fmla="val 42594"/>
                <a:gd name="adj2" fmla="val 342930"/>
              </a:avLst>
            </a:prstGeom>
            <a:noFill/>
            <a:ln w="28575" cap="flat" cmpd="sng" algn="ctr">
              <a:solidFill>
                <a:srgbClr val="A44F2A">
                  <a:lumMod val="60000"/>
                  <a:lumOff val="40000"/>
                </a:srgbClr>
              </a:solidFill>
              <a:prstDash val="solid"/>
              <a:miter lim="800000"/>
              <a:tailEnd type="triangle" w="lg" len="lg"/>
            </a:ln>
            <a:effectLst/>
          </p:spPr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D162DFD-E285-2F4A-B25D-B7A2B3E53FFE}"/>
                </a:ext>
              </a:extLst>
            </p:cNvPr>
            <p:cNvSpPr txBox="1"/>
            <p:nvPr/>
          </p:nvSpPr>
          <p:spPr>
            <a:xfrm>
              <a:off x="2683902" y="6341126"/>
              <a:ext cx="113364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-US" sz="1100" b="1" kern="0" dirty="0">
                  <a:solidFill>
                    <a:srgbClr val="7030A0"/>
                  </a:solidFill>
                  <a:latin typeface="Arial"/>
                  <a:cs typeface="Arial"/>
                  <a:sym typeface="Arial"/>
                </a:rPr>
                <a:t>Annual, </a:t>
              </a:r>
            </a:p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-US" sz="1100" b="1" kern="0" dirty="0">
                  <a:solidFill>
                    <a:srgbClr val="7030A0"/>
                  </a:solidFill>
                  <a:latin typeface="Arial"/>
                  <a:cs typeface="Arial"/>
                  <a:sym typeface="Arial"/>
                </a:rPr>
                <a:t>CONUS 1 km2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D658F95-C0BA-F543-9A2C-825FFB26BFF0}"/>
                </a:ext>
              </a:extLst>
            </p:cNvPr>
            <p:cNvSpPr txBox="1"/>
            <p:nvPr/>
          </p:nvSpPr>
          <p:spPr>
            <a:xfrm>
              <a:off x="5257611" y="6510402"/>
              <a:ext cx="147508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-US" sz="1100" b="1" kern="0" dirty="0">
                  <a:solidFill>
                    <a:srgbClr val="7030A0"/>
                  </a:solidFill>
                  <a:latin typeface="Arial"/>
                  <a:cs typeface="Arial"/>
                  <a:sym typeface="Arial"/>
                </a:rPr>
                <a:t>Annual, U.S. State </a:t>
              </a: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162E347A-AFA7-FD4B-BE36-BD8D6AF07312}"/>
                </a:ext>
              </a:extLst>
            </p:cNvPr>
            <p:cNvSpPr/>
            <p:nvPr/>
          </p:nvSpPr>
          <p:spPr>
            <a:xfrm>
              <a:off x="411228" y="1879773"/>
              <a:ext cx="1022712" cy="557349"/>
            </a:xfrm>
            <a:prstGeom prst="roundRect">
              <a:avLst/>
            </a:prstGeom>
            <a:solidFill>
              <a:srgbClr val="FFFFFF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Pre-existing capability</a:t>
              </a: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5536DC94-945C-EB47-806F-D6D650667ED1}"/>
                </a:ext>
              </a:extLst>
            </p:cNvPr>
            <p:cNvSpPr/>
            <p:nvPr/>
          </p:nvSpPr>
          <p:spPr>
            <a:xfrm>
              <a:off x="7330813" y="3594197"/>
              <a:ext cx="1162810" cy="842107"/>
            </a:xfrm>
            <a:prstGeom prst="roundRect">
              <a:avLst/>
            </a:prstGeom>
            <a:solidFill>
              <a:srgbClr val="A44F2A">
                <a:lumMod val="60000"/>
                <a:lumOff val="40000"/>
              </a:srgbClr>
            </a:solidFill>
            <a:ln w="28575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Building Energy Demand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(BEND)</a:t>
              </a:r>
            </a:p>
          </p:txBody>
        </p:sp>
        <p:sp>
          <p:nvSpPr>
            <p:cNvPr id="67" name="Right Arrow 66">
              <a:extLst>
                <a:ext uri="{FF2B5EF4-FFF2-40B4-BE49-F238E27FC236}">
                  <a16:creationId xmlns:a16="http://schemas.microsoft.com/office/drawing/2014/main" id="{E6CC63D5-8110-684F-8C4A-71B2C6B7835D}"/>
                </a:ext>
              </a:extLst>
            </p:cNvPr>
            <p:cNvSpPr/>
            <p:nvPr/>
          </p:nvSpPr>
          <p:spPr>
            <a:xfrm>
              <a:off x="316699" y="-48944"/>
              <a:ext cx="8549005" cy="432619"/>
            </a:xfrm>
            <a:prstGeom prst="rightArrow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Modeling Sequence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:            Climate, SSP, Pop, Urbanization                 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Globa</a:t>
              </a:r>
              <a:r>
                <a:rPr lang="en-US" sz="1200" kern="0" dirty="0">
                  <a:solidFill>
                    <a:srgbClr val="FFFFFF"/>
                  </a:solidFill>
                  <a:latin typeface="Calibri" panose="020F0502020204030204"/>
                  <a:sym typeface="Arial"/>
                </a:rPr>
                <a:t>l/US E-W-L Dynamics               </a:t>
              </a:r>
              <a:r>
                <a:rPr lang="en-US" sz="1200" kern="0">
                  <a:solidFill>
                    <a:srgbClr val="FFFFFF"/>
                  </a:solidFill>
                  <a:latin typeface="Calibri" panose="020F0502020204030204"/>
                  <a:sym typeface="Arial"/>
                </a:rPr>
                <a:t>Regional Electric Grids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BD5A84F-08E3-3F47-9B0E-242D8B515EBE}"/>
                </a:ext>
              </a:extLst>
            </p:cNvPr>
            <p:cNvSpPr txBox="1"/>
            <p:nvPr/>
          </p:nvSpPr>
          <p:spPr>
            <a:xfrm>
              <a:off x="7330813" y="6510402"/>
              <a:ext cx="12346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buClr>
                  <a:srgbClr val="000000"/>
                </a:buClr>
              </a:pPr>
              <a:r>
                <a:rPr lang="en-US" sz="1100" b="1" kern="0" dirty="0">
                  <a:solidFill>
                    <a:srgbClr val="7030A0"/>
                  </a:solidFill>
                  <a:latin typeface="Arial"/>
                  <a:cs typeface="Arial"/>
                  <a:sym typeface="Arial"/>
                </a:rPr>
                <a:t>County, Hourly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98F66DC2-D6E7-4447-96EA-82619906486A}"/>
                </a:ext>
              </a:extLst>
            </p:cNvPr>
            <p:cNvGrpSpPr/>
            <p:nvPr/>
          </p:nvGrpSpPr>
          <p:grpSpPr>
            <a:xfrm>
              <a:off x="220308" y="2421413"/>
              <a:ext cx="1404552" cy="273653"/>
              <a:chOff x="231606" y="4728203"/>
              <a:chExt cx="1404552" cy="273653"/>
            </a:xfrm>
          </p:grpSpPr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19C13C44-542F-1144-82B1-2F719F2B32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1290" y="5001856"/>
                <a:ext cx="780983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bg1">
                    <a:lumMod val="50000"/>
                  </a:schemeClr>
                </a:solidFill>
                <a:prstDash val="solid"/>
                <a:miter lim="800000"/>
                <a:tailEnd type="triangle" w="lg" len="lg"/>
              </a:ln>
              <a:effectLst/>
            </p:spPr>
          </p:cxn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A35E0840-8235-B846-BD36-417BC1BD0790}"/>
                  </a:ext>
                </a:extLst>
              </p:cNvPr>
              <p:cNvSpPr txBox="1"/>
              <p:nvPr/>
            </p:nvSpPr>
            <p:spPr>
              <a:xfrm>
                <a:off x="231606" y="4728203"/>
                <a:ext cx="140455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r>
                  <a:rPr lang="en-US" sz="1000" kern="0" dirty="0">
                    <a:solidFill>
                      <a:schemeClr val="bg1">
                        <a:lumMod val="50000"/>
                      </a:schemeClr>
                    </a:solidFill>
                    <a:latin typeface="Arial"/>
                    <a:cs typeface="Arial"/>
                    <a:sym typeface="Arial"/>
                  </a:rPr>
                  <a:t>Pre-existing coupling </a:t>
                </a:r>
              </a:p>
            </p:txBody>
          </p:sp>
        </p:grp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7CF0757D-627E-D242-B3A9-BB84457764A5}"/>
                </a:ext>
              </a:extLst>
            </p:cNvPr>
            <p:cNvGrpSpPr/>
            <p:nvPr/>
          </p:nvGrpSpPr>
          <p:grpSpPr>
            <a:xfrm>
              <a:off x="292444" y="3652521"/>
              <a:ext cx="1260281" cy="470937"/>
              <a:chOff x="257134" y="3606801"/>
              <a:chExt cx="1260281" cy="470937"/>
            </a:xfrm>
          </p:grpSpPr>
          <p:cxnSp>
            <p:nvCxnSpPr>
              <p:cNvPr id="194" name="Straight Arrow Connector 385">
                <a:extLst>
                  <a:ext uri="{FF2B5EF4-FFF2-40B4-BE49-F238E27FC236}">
                    <a16:creationId xmlns:a16="http://schemas.microsoft.com/office/drawing/2014/main" id="{96DFD282-8763-C042-BA41-F6FF24488A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167" y="4077738"/>
                <a:ext cx="898808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DA8F6E"/>
                </a:solidFill>
                <a:prstDash val="solid"/>
                <a:miter lim="800000"/>
                <a:headEnd type="triangle" w="lg" len="lg"/>
                <a:tailEnd type="triangle" w="lg" len="lg"/>
              </a:ln>
              <a:effectLst/>
            </p:spPr>
          </p:cxn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7EB8F5E0-BFAF-F74F-8987-B44BE5C9D1F7}"/>
                  </a:ext>
                </a:extLst>
              </p:cNvPr>
              <p:cNvSpPr txBox="1"/>
              <p:nvPr/>
            </p:nvSpPr>
            <p:spPr>
              <a:xfrm>
                <a:off x="257134" y="3606801"/>
                <a:ext cx="126028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r>
                  <a:rPr lang="en-US" sz="1000" kern="0" dirty="0">
                    <a:solidFill>
                      <a:srgbClr val="DA8F6E"/>
                    </a:solidFill>
                    <a:latin typeface="Arial"/>
                    <a:cs typeface="Arial"/>
                    <a:sym typeface="Arial"/>
                  </a:rPr>
                  <a:t>Phase 1 couplings </a:t>
                </a:r>
              </a:p>
            </p:txBody>
          </p: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97BDA7EB-329B-4444-B4BE-C3AD86B968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230" y="3884136"/>
                <a:ext cx="833745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DA8F6E"/>
                </a:solidFill>
                <a:prstDash val="solid"/>
                <a:miter lim="800000"/>
                <a:tailEnd type="triangle" w="lg" len="lg"/>
              </a:ln>
              <a:effectLst/>
            </p:spPr>
          </p:cxnSp>
        </p:grp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69A204E1-6539-AB43-9FA3-4E01862A3250}"/>
                </a:ext>
              </a:extLst>
            </p:cNvPr>
            <p:cNvGrpSpPr/>
            <p:nvPr/>
          </p:nvGrpSpPr>
          <p:grpSpPr>
            <a:xfrm>
              <a:off x="292444" y="5988610"/>
              <a:ext cx="1260281" cy="470937"/>
              <a:chOff x="257134" y="3606801"/>
              <a:chExt cx="1260281" cy="470937"/>
            </a:xfrm>
          </p:grpSpPr>
          <p:cxnSp>
            <p:nvCxnSpPr>
              <p:cNvPr id="202" name="Straight Arrow Connector 385">
                <a:extLst>
                  <a:ext uri="{FF2B5EF4-FFF2-40B4-BE49-F238E27FC236}">
                    <a16:creationId xmlns:a16="http://schemas.microsoft.com/office/drawing/2014/main" id="{168EF117-E4E5-C841-9E47-CA596DDDAD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167" y="4077738"/>
                <a:ext cx="898808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B050"/>
                </a:solidFill>
                <a:prstDash val="solid"/>
                <a:miter lim="800000"/>
                <a:headEnd type="triangle" w="lg" len="lg"/>
                <a:tailEnd type="triangle" w="lg" len="lg"/>
              </a:ln>
              <a:effectLst/>
            </p:spPr>
          </p:cxn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777C1B20-7A8B-3B43-9896-A5BEAC01CBA9}"/>
                  </a:ext>
                </a:extLst>
              </p:cNvPr>
              <p:cNvSpPr txBox="1"/>
              <p:nvPr/>
            </p:nvSpPr>
            <p:spPr>
              <a:xfrm>
                <a:off x="257134" y="3606801"/>
                <a:ext cx="126028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r>
                  <a:rPr lang="en-US" sz="1000" kern="0" dirty="0">
                    <a:solidFill>
                      <a:srgbClr val="00B050"/>
                    </a:solidFill>
                    <a:latin typeface="Arial"/>
                    <a:cs typeface="Arial"/>
                    <a:sym typeface="Arial"/>
                  </a:rPr>
                  <a:t>Phase 2 couplings </a:t>
                </a:r>
              </a:p>
            </p:txBody>
          </p: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CCA6508-87D9-8B4D-930D-E1A1CDDB9E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230" y="3884136"/>
                <a:ext cx="833745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B050"/>
                </a:solidFill>
                <a:prstDash val="solid"/>
                <a:miter lim="800000"/>
                <a:tailEnd type="triangle" w="lg" len="lg"/>
              </a:ln>
              <a:effectLst/>
            </p:spPr>
          </p:cxnSp>
        </p:grpSp>
        <p:sp>
          <p:nvSpPr>
            <p:cNvPr id="206" name="Rounded Rectangle 205">
              <a:extLst>
                <a:ext uri="{FF2B5EF4-FFF2-40B4-BE49-F238E27FC236}">
                  <a16:creationId xmlns:a16="http://schemas.microsoft.com/office/drawing/2014/main" id="{2649FDA2-4F8C-D945-B853-CF0E3754B8A7}"/>
                </a:ext>
              </a:extLst>
            </p:cNvPr>
            <p:cNvSpPr/>
            <p:nvPr/>
          </p:nvSpPr>
          <p:spPr>
            <a:xfrm>
              <a:off x="402898" y="4342203"/>
              <a:ext cx="1016464" cy="755612"/>
            </a:xfrm>
            <a:prstGeom prst="roundRect">
              <a:avLst/>
            </a:prstGeom>
            <a:solidFill>
              <a:srgbClr val="A44F2A">
                <a:lumMod val="60000"/>
                <a:lumOff val="40000"/>
              </a:srgbClr>
            </a:solidFill>
            <a:ln w="28575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Phase 1 Capability Enhanced in Phase 2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63" name="Elbow Connector 62">
              <a:extLst>
                <a:ext uri="{FF2B5EF4-FFF2-40B4-BE49-F238E27FC236}">
                  <a16:creationId xmlns:a16="http://schemas.microsoft.com/office/drawing/2014/main" id="{4E94D82C-AA22-6F48-BF07-949C7A9FDBA5}"/>
                </a:ext>
              </a:extLst>
            </p:cNvPr>
            <p:cNvCxnSpPr>
              <a:cxnSpLocks/>
              <a:stCxn id="24" idx="3"/>
              <a:endCxn id="57" idx="3"/>
            </p:cNvCxnSpPr>
            <p:nvPr/>
          </p:nvCxnSpPr>
          <p:spPr>
            <a:xfrm flipV="1">
              <a:off x="6706734" y="4015251"/>
              <a:ext cx="1786889" cy="1682079"/>
            </a:xfrm>
            <a:prstGeom prst="bentConnector3">
              <a:avLst>
                <a:gd name="adj1" fmla="val 112793"/>
              </a:avLst>
            </a:prstGeom>
            <a:noFill/>
            <a:ln w="28575" cap="flat" cmpd="sng" algn="ctr">
              <a:solidFill>
                <a:srgbClr val="00B050"/>
              </a:solidFill>
              <a:prstDash val="solid"/>
              <a:miter lim="800000"/>
              <a:tailEnd type="triangl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09239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20226</TotalTime>
  <Words>96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Rice, Jennie S</dc:creator>
  <cp:lastModifiedBy>Rice, Jennie S</cp:lastModifiedBy>
  <cp:revision>37</cp:revision>
  <dcterms:created xsi:type="dcterms:W3CDTF">2020-07-23T04:14:42Z</dcterms:created>
  <dcterms:modified xsi:type="dcterms:W3CDTF">2020-08-09T17:58:21Z</dcterms:modified>
</cp:coreProperties>
</file>