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06B848B-8EF8-2142-A3C6-D313EC2A3B89}"/>
              </a:ext>
            </a:extLst>
          </p:cNvPr>
          <p:cNvSpPr txBox="1">
            <a:spLocks/>
          </p:cNvSpPr>
          <p:nvPr/>
        </p:nvSpPr>
        <p:spPr>
          <a:xfrm>
            <a:off x="10923588" y="6484938"/>
            <a:ext cx="1139825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3DD384-90B2-C44E-AE8B-16B808750574}"/>
              </a:ext>
            </a:extLst>
          </p:cNvPr>
          <p:cNvGrpSpPr/>
          <p:nvPr/>
        </p:nvGrpSpPr>
        <p:grpSpPr>
          <a:xfrm>
            <a:off x="220308" y="-48944"/>
            <a:ext cx="11256502" cy="6820957"/>
            <a:chOff x="220308" y="-48944"/>
            <a:chExt cx="11256502" cy="682095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10352CF-96C1-4C46-B04A-DEBA642BD29E}"/>
                </a:ext>
              </a:extLst>
            </p:cNvPr>
            <p:cNvSpPr/>
            <p:nvPr/>
          </p:nvSpPr>
          <p:spPr>
            <a:xfrm>
              <a:off x="6781717" y="2969899"/>
              <a:ext cx="1565485" cy="82435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Historical Average Water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Availability, Temperature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8804A4-31C7-8448-982E-593E364F5864}"/>
                </a:ext>
              </a:extLst>
            </p:cNvPr>
            <p:cNvSpPr/>
            <p:nvPr/>
          </p:nvSpPr>
          <p:spPr>
            <a:xfrm>
              <a:off x="2707690" y="563379"/>
              <a:ext cx="1109856" cy="82435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Climate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(RCP)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0116956-FCCD-0748-BCB3-ABD6C0D6A895}"/>
                </a:ext>
              </a:extLst>
            </p:cNvPr>
            <p:cNvSpPr/>
            <p:nvPr/>
          </p:nvSpPr>
          <p:spPr>
            <a:xfrm>
              <a:off x="10047865" y="4107863"/>
              <a:ext cx="1427830" cy="824359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Electric Grid Operations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(Model TBD)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B3773D0-064F-C840-942F-AED3E66D04EE}"/>
                </a:ext>
              </a:extLst>
            </p:cNvPr>
            <p:cNvSpPr/>
            <p:nvPr/>
          </p:nvSpPr>
          <p:spPr>
            <a:xfrm>
              <a:off x="2606148" y="4175005"/>
              <a:ext cx="1382139" cy="824359"/>
            </a:xfrm>
            <a:prstGeom prst="roundRect">
              <a:avLst/>
            </a:prstGeom>
            <a:solidFill>
              <a:srgbClr val="A44F2A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FFFFFF"/>
                  </a:solidFill>
                  <a:sym typeface="Arial"/>
                </a:rPr>
                <a:t>Urban-Rural Population Distribution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422638-7BB9-C542-A481-D2E4D0C253EC}"/>
                </a:ext>
              </a:extLst>
            </p:cNvPr>
            <p:cNvSpPr/>
            <p:nvPr/>
          </p:nvSpPr>
          <p:spPr>
            <a:xfrm>
              <a:off x="2596887" y="1667058"/>
              <a:ext cx="1382139" cy="82435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Socio-economics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(SSP)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D075DFC-86C8-F549-9F4F-5BAF7DAC4516}"/>
                </a:ext>
              </a:extLst>
            </p:cNvPr>
            <p:cNvSpPr/>
            <p:nvPr/>
          </p:nvSpPr>
          <p:spPr>
            <a:xfrm>
              <a:off x="5324595" y="5325230"/>
              <a:ext cx="1382139" cy="744200"/>
            </a:xfrm>
            <a:prstGeom prst="round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Energy, Water, Land Markets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(GCAM-USA)</a:t>
              </a: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333C8E1D-E922-6943-8F62-FF23E8B09971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rot="5400000">
              <a:off x="1429156" y="3379682"/>
              <a:ext cx="2384496" cy="30511"/>
            </a:xfrm>
            <a:prstGeom prst="bentConnector4">
              <a:avLst>
                <a:gd name="adj1" fmla="val 6461"/>
                <a:gd name="adj2" fmla="val 849238"/>
              </a:avLst>
            </a:prstGeom>
            <a:noFill/>
            <a:ln w="28575" cap="flat" cmpd="sng" algn="ctr">
              <a:solidFill>
                <a:srgbClr val="A44F2A">
                  <a:lumMod val="60000"/>
                  <a:lumOff val="4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09C6A9D7-514D-6B4F-9423-B24311DF9B02}"/>
                </a:ext>
              </a:extLst>
            </p:cNvPr>
            <p:cNvCxnSpPr>
              <a:cxnSpLocks/>
              <a:stCxn id="9" idx="4"/>
              <a:endCxn id="18" idx="3"/>
            </p:cNvCxnSpPr>
            <p:nvPr/>
          </p:nvCxnSpPr>
          <p:spPr>
            <a:xfrm rot="16200000" flipH="1">
              <a:off x="2025729" y="2624626"/>
              <a:ext cx="3199447" cy="725669"/>
            </a:xfrm>
            <a:prstGeom prst="bentConnector4">
              <a:avLst>
                <a:gd name="adj1" fmla="val 3916"/>
                <a:gd name="adj2" fmla="val 131502"/>
              </a:avLst>
            </a:prstGeom>
            <a:noFill/>
            <a:ln w="28575" cap="flat" cmpd="sng" algn="ctr">
              <a:solidFill>
                <a:srgbClr val="A44F2A">
                  <a:lumMod val="60000"/>
                  <a:lumOff val="4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288837" y="1249524"/>
              <a:ext cx="1267494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B0B6E02-C7EB-6740-BB61-7222D35DD413}"/>
                </a:ext>
              </a:extLst>
            </p:cNvPr>
            <p:cNvSpPr/>
            <p:nvPr/>
          </p:nvSpPr>
          <p:spPr>
            <a:xfrm>
              <a:off x="324704" y="2895021"/>
              <a:ext cx="1163714" cy="755612"/>
            </a:xfrm>
            <a:prstGeom prst="roundRect">
              <a:avLst/>
            </a:prstGeom>
            <a:solidFill>
              <a:srgbClr val="A44F2A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Capability developed in Phase 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1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(* = w/ GCIMS)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414352" y="5198458"/>
              <a:ext cx="1016464" cy="802758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Capability developed in Phase 2</a:t>
              </a: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439FDA17-6630-C940-AE12-64A07E0CEDDB}"/>
                </a:ext>
              </a:extLst>
            </p:cNvPr>
            <p:cNvCxnSpPr>
              <a:cxnSpLocks/>
              <a:stCxn id="9" idx="2"/>
              <a:endCxn id="24" idx="1"/>
            </p:cNvCxnSpPr>
            <p:nvPr/>
          </p:nvCxnSpPr>
          <p:spPr>
            <a:xfrm rot="10800000" flipH="1" flipV="1">
              <a:off x="2707689" y="975558"/>
              <a:ext cx="2616905" cy="4721771"/>
            </a:xfrm>
            <a:prstGeom prst="bentConnector3">
              <a:avLst>
                <a:gd name="adj1" fmla="val -21315"/>
              </a:avLst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971A11EC-8682-EB4E-A825-3E5E292E896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10800000" flipH="1" flipV="1">
              <a:off x="2596886" y="2079238"/>
              <a:ext cx="2743459" cy="3424450"/>
            </a:xfrm>
            <a:prstGeom prst="bentConnector4">
              <a:avLst>
                <a:gd name="adj1" fmla="val -11963"/>
                <a:gd name="adj2" fmla="val 100169"/>
              </a:avLst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3C6463E1-19F2-2D4C-9159-AC78D23CB3CD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16200000" flipH="1">
              <a:off x="4139017" y="4157565"/>
              <a:ext cx="353530" cy="2037128"/>
            </a:xfrm>
            <a:prstGeom prst="bentConnector2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485545" y="827004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BC28141A-8220-3B48-9D85-19C7DBB3D748}"/>
                </a:ext>
              </a:extLst>
            </p:cNvPr>
            <p:cNvSpPr/>
            <p:nvPr/>
          </p:nvSpPr>
          <p:spPr>
            <a:xfrm>
              <a:off x="8629850" y="5038314"/>
              <a:ext cx="1066333" cy="824359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 of Electricity Demand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(MELD)</a:t>
              </a:r>
            </a:p>
          </p:txBody>
        </p:sp>
        <p:cxnSp>
          <p:nvCxnSpPr>
            <p:cNvPr id="37" name="Straight Arrow Connector 232">
              <a:extLst>
                <a:ext uri="{FF2B5EF4-FFF2-40B4-BE49-F238E27FC236}">
                  <a16:creationId xmlns:a16="http://schemas.microsoft.com/office/drawing/2014/main" id="{897F4E8B-5A67-0844-8D12-CD663D71BDA6}"/>
                </a:ext>
              </a:extLst>
            </p:cNvPr>
            <p:cNvCxnSpPr>
              <a:cxnSpLocks/>
              <a:stCxn id="36" idx="3"/>
              <a:endCxn id="12" idx="2"/>
            </p:cNvCxnSpPr>
            <p:nvPr/>
          </p:nvCxnSpPr>
          <p:spPr>
            <a:xfrm flipV="1">
              <a:off x="9696183" y="4932222"/>
              <a:ext cx="1065597" cy="518272"/>
            </a:xfrm>
            <a:prstGeom prst="bentConnector2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CA0D5344-7BE4-EC49-B045-776F70B053F7}"/>
                </a:ext>
              </a:extLst>
            </p:cNvPr>
            <p:cNvCxnSpPr>
              <a:cxnSpLocks/>
              <a:stCxn id="9" idx="0"/>
              <a:endCxn id="12" idx="3"/>
            </p:cNvCxnSpPr>
            <p:nvPr/>
          </p:nvCxnSpPr>
          <p:spPr>
            <a:xfrm rot="16200000" flipH="1">
              <a:off x="5390824" y="-1564827"/>
              <a:ext cx="3956664" cy="8213077"/>
            </a:xfrm>
            <a:prstGeom prst="bentConnector4">
              <a:avLst>
                <a:gd name="adj1" fmla="val -2176"/>
                <a:gd name="adj2" fmla="val 102783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710A7F09-71AD-254D-9879-2638BAF63836}"/>
                </a:ext>
              </a:extLst>
            </p:cNvPr>
            <p:cNvCxnSpPr>
              <a:cxnSpLocks/>
              <a:stCxn id="9" idx="6"/>
              <a:endCxn id="57" idx="0"/>
            </p:cNvCxnSpPr>
            <p:nvPr/>
          </p:nvCxnSpPr>
          <p:spPr>
            <a:xfrm>
              <a:off x="3817546" y="975559"/>
              <a:ext cx="934398" cy="2705623"/>
            </a:xfrm>
            <a:prstGeom prst="bentConnector2">
              <a:avLst/>
            </a:prstGeom>
            <a:noFill/>
            <a:ln w="28575" cap="flat" cmpd="sng" algn="ctr">
              <a:solidFill>
                <a:srgbClr val="DA8F6E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40" name="Straight Arrow Connector 312">
              <a:extLst>
                <a:ext uri="{FF2B5EF4-FFF2-40B4-BE49-F238E27FC236}">
                  <a16:creationId xmlns:a16="http://schemas.microsoft.com/office/drawing/2014/main" id="{44416A1E-C155-FA47-9F8C-1C9AF6320489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3988287" y="4505541"/>
              <a:ext cx="763657" cy="403984"/>
            </a:xfrm>
            <a:prstGeom prst="bentConnector2">
              <a:avLst/>
            </a:prstGeom>
            <a:noFill/>
            <a:ln w="28575" cap="flat" cmpd="sng" algn="ctr">
              <a:solidFill>
                <a:srgbClr val="A44F2A">
                  <a:lumMod val="60000"/>
                  <a:lumOff val="4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162DFD-E285-2F4A-B25D-B7A2B3E53FFE}"/>
                </a:ext>
              </a:extLst>
            </p:cNvPr>
            <p:cNvSpPr txBox="1"/>
            <p:nvPr/>
          </p:nvSpPr>
          <p:spPr>
            <a:xfrm>
              <a:off x="2683902" y="6341126"/>
              <a:ext cx="113364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Annual, 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CONUS 1 km2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658F95-C0BA-F543-9A2C-825FFB26BFF0}"/>
                </a:ext>
              </a:extLst>
            </p:cNvPr>
            <p:cNvSpPr txBox="1"/>
            <p:nvPr/>
          </p:nvSpPr>
          <p:spPr>
            <a:xfrm>
              <a:off x="5254934" y="6341126"/>
              <a:ext cx="1475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Annual, U.S. State, 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Major Basin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480488-6CCD-7D4B-8290-D03AC49B180C}"/>
                </a:ext>
              </a:extLst>
            </p:cNvPr>
            <p:cNvSpPr txBox="1"/>
            <p:nvPr/>
          </p:nvSpPr>
          <p:spPr>
            <a:xfrm>
              <a:off x="9506712" y="6341126"/>
              <a:ext cx="15840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Electricity modeling: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Hourly, zonal, 1 km2 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62E347A-AFA7-FD4B-BE36-BD8D6AF07312}"/>
                </a:ext>
              </a:extLst>
            </p:cNvPr>
            <p:cNvSpPr/>
            <p:nvPr/>
          </p:nvSpPr>
          <p:spPr>
            <a:xfrm>
              <a:off x="411228" y="1879773"/>
              <a:ext cx="1022712" cy="557349"/>
            </a:xfrm>
            <a:prstGeom prst="round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Pre-existing capability</a:t>
              </a:r>
            </a:p>
          </p:txBody>
        </p: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877BEA82-29F3-8043-96DA-3059B56510EE}"/>
                </a:ext>
              </a:extLst>
            </p:cNvPr>
            <p:cNvCxnSpPr>
              <a:cxnSpLocks/>
              <a:stCxn id="24" idx="3"/>
              <a:endCxn id="36" idx="1"/>
            </p:cNvCxnSpPr>
            <p:nvPr/>
          </p:nvCxnSpPr>
          <p:spPr>
            <a:xfrm flipV="1">
              <a:off x="6706734" y="5450494"/>
              <a:ext cx="1923116" cy="246836"/>
            </a:xfrm>
            <a:prstGeom prst="bentConnector3">
              <a:avLst>
                <a:gd name="adj1" fmla="val 8954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496E921-A9F4-D645-8C0F-4915E0C64BAC}"/>
                </a:ext>
              </a:extLst>
            </p:cNvPr>
            <p:cNvSpPr/>
            <p:nvPr/>
          </p:nvSpPr>
          <p:spPr>
            <a:xfrm>
              <a:off x="9246708" y="2974473"/>
              <a:ext cx="1194207" cy="824359"/>
            </a:xfrm>
            <a:prstGeom prst="roundRect">
              <a:avLst/>
            </a:prstGeom>
            <a:solidFill>
              <a:srgbClr val="A44F2A">
                <a:lumMod val="60000"/>
                <a:lumOff val="40000"/>
              </a:srgbClr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Power Plant Siting Feasibility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(CERF)</a:t>
              </a:r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CEA84BEF-15C4-B648-8F64-0B66F85AD5B1}"/>
                </a:ext>
              </a:extLst>
            </p:cNvPr>
            <p:cNvCxnSpPr>
              <a:cxnSpLocks/>
              <a:stCxn id="24" idx="0"/>
              <a:endCxn id="54" idx="2"/>
            </p:cNvCxnSpPr>
            <p:nvPr/>
          </p:nvCxnSpPr>
          <p:spPr>
            <a:xfrm rot="5400000" flipH="1" flipV="1">
              <a:off x="7166539" y="2647958"/>
              <a:ext cx="1526398" cy="3828147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A44F2A">
                  <a:lumMod val="60000"/>
                  <a:lumOff val="4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5536DC94-945C-EB47-806F-D6D650667ED1}"/>
                </a:ext>
              </a:extLst>
            </p:cNvPr>
            <p:cNvSpPr/>
            <p:nvPr/>
          </p:nvSpPr>
          <p:spPr>
            <a:xfrm>
              <a:off x="4306244" y="3681182"/>
              <a:ext cx="891400" cy="824359"/>
            </a:xfrm>
            <a:prstGeom prst="roundRect">
              <a:avLst/>
            </a:prstGeom>
            <a:solidFill>
              <a:srgbClr val="A44F2A">
                <a:lumMod val="60000"/>
                <a:lumOff val="40000"/>
              </a:srgbClr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Building Energy Demand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(BEND)</a:t>
              </a:r>
            </a:p>
          </p:txBody>
        </p:sp>
        <p:cxnSp>
          <p:nvCxnSpPr>
            <p:cNvPr id="58" name="Straight Arrow Connector 129">
              <a:extLst>
                <a:ext uri="{FF2B5EF4-FFF2-40B4-BE49-F238E27FC236}">
                  <a16:creationId xmlns:a16="http://schemas.microsoft.com/office/drawing/2014/main" id="{02698802-ACA5-E94B-9B2D-D1C7AA99CA3F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4920240" y="4505204"/>
              <a:ext cx="4242777" cy="1357469"/>
            </a:xfrm>
            <a:prstGeom prst="bentConnector4">
              <a:avLst>
                <a:gd name="adj1" fmla="val -249"/>
                <a:gd name="adj2" fmla="val 123509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DD5F247-9FFF-5941-A25B-7433844F6BA1}"/>
                </a:ext>
              </a:extLst>
            </p:cNvPr>
            <p:cNvSpPr txBox="1"/>
            <p:nvPr/>
          </p:nvSpPr>
          <p:spPr>
            <a:xfrm>
              <a:off x="6682829" y="6341126"/>
              <a:ext cx="23711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Water availability: 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Hourly-Daily, CONUS 1/8</a:t>
              </a:r>
              <a:r>
                <a:rPr lang="en-US" sz="1100" b="1" kern="0" baseline="3000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th</a:t>
              </a: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 deg.   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E6CC63D5-8110-684F-8C4A-71B2C6B7835D}"/>
                </a:ext>
              </a:extLst>
            </p:cNvPr>
            <p:cNvSpPr/>
            <p:nvPr/>
          </p:nvSpPr>
          <p:spPr>
            <a:xfrm>
              <a:off x="316699" y="-48944"/>
              <a:ext cx="11160111" cy="432619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Modeling Sequence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:            Climate, SSP, Pop, Urbanization      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Globa</a:t>
              </a:r>
              <a:r>
                <a:rPr lang="en-US" sz="12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l/US E-W-L Dynamics         High-Resolution Water and Electricity Supply/Demand Dynamics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68" name="Straight Arrow Connector 129">
              <a:extLst>
                <a:ext uri="{FF2B5EF4-FFF2-40B4-BE49-F238E27FC236}">
                  <a16:creationId xmlns:a16="http://schemas.microsoft.com/office/drawing/2014/main" id="{5D61C376-75FA-0745-B2D3-1B26C2D5D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6734" y="4740612"/>
              <a:ext cx="3341131" cy="779550"/>
            </a:xfrm>
            <a:prstGeom prst="bentConnector3">
              <a:avLst>
                <a:gd name="adj1" fmla="val 38626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079FFC2-0ABB-3A42-885F-3D2A6F8EC47F}"/>
                </a:ext>
              </a:extLst>
            </p:cNvPr>
            <p:cNvCxnSpPr>
              <a:cxnSpLocks/>
              <a:stCxn id="54" idx="1"/>
              <a:endCxn id="7" idx="3"/>
            </p:cNvCxnSpPr>
            <p:nvPr/>
          </p:nvCxnSpPr>
          <p:spPr>
            <a:xfrm flipH="1" flipV="1">
              <a:off x="8347202" y="3382079"/>
              <a:ext cx="899506" cy="4574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none" w="lg" len="lg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BD5A84F-08E3-3F47-9B0E-242D8B515EBE}"/>
                </a:ext>
              </a:extLst>
            </p:cNvPr>
            <p:cNvSpPr txBox="1"/>
            <p:nvPr/>
          </p:nvSpPr>
          <p:spPr>
            <a:xfrm>
              <a:off x="4318527" y="6341126"/>
              <a:ext cx="6719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Hourly,</a:t>
              </a:r>
            </a:p>
            <a:p>
              <a:pPr algn="ctr">
                <a:buClr>
                  <a:srgbClr val="000000"/>
                </a:buClr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County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8F66DC2-D6E7-4447-96EA-82619906486A}"/>
                </a:ext>
              </a:extLst>
            </p:cNvPr>
            <p:cNvGrpSpPr/>
            <p:nvPr/>
          </p:nvGrpSpPr>
          <p:grpSpPr>
            <a:xfrm>
              <a:off x="220308" y="2421413"/>
              <a:ext cx="1404552" cy="273653"/>
              <a:chOff x="231606" y="4728203"/>
              <a:chExt cx="1404552" cy="273653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9C13C44-542F-1144-82B1-2F719F2B3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290" y="5001856"/>
                <a:ext cx="780983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35E0840-8235-B846-BD36-417BC1BD0790}"/>
                  </a:ext>
                </a:extLst>
              </p:cNvPr>
              <p:cNvSpPr txBox="1"/>
              <p:nvPr/>
            </p:nvSpPr>
            <p:spPr>
              <a:xfrm>
                <a:off x="231606" y="4728203"/>
                <a:ext cx="14045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0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Pre-existing coupling </a:t>
                </a:r>
              </a:p>
            </p:txBody>
          </p:sp>
        </p:grpSp>
        <p:cxnSp>
          <p:nvCxnSpPr>
            <p:cNvPr id="185" name="Straight Arrow Connector 129">
              <a:extLst>
                <a:ext uri="{FF2B5EF4-FFF2-40B4-BE49-F238E27FC236}">
                  <a16:creationId xmlns:a16="http://schemas.microsoft.com/office/drawing/2014/main" id="{B58B2C01-150D-F94A-9DF6-9F2C02927DF4}"/>
                </a:ext>
              </a:extLst>
            </p:cNvPr>
            <p:cNvCxnSpPr>
              <a:cxnSpLocks/>
              <a:stCxn id="54" idx="3"/>
              <a:endCxn id="12" idx="0"/>
            </p:cNvCxnSpPr>
            <p:nvPr/>
          </p:nvCxnSpPr>
          <p:spPr>
            <a:xfrm>
              <a:off x="10440915" y="3386653"/>
              <a:ext cx="320865" cy="721210"/>
            </a:xfrm>
            <a:prstGeom prst="bentConnector2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7CF0757D-627E-D242-B3A9-BB84457764A5}"/>
                </a:ext>
              </a:extLst>
            </p:cNvPr>
            <p:cNvGrpSpPr/>
            <p:nvPr/>
          </p:nvGrpSpPr>
          <p:grpSpPr>
            <a:xfrm>
              <a:off x="292444" y="3652521"/>
              <a:ext cx="1260281" cy="470937"/>
              <a:chOff x="257134" y="3606801"/>
              <a:chExt cx="1260281" cy="470937"/>
            </a:xfrm>
          </p:grpSpPr>
          <p:cxnSp>
            <p:nvCxnSpPr>
              <p:cNvPr id="194" name="Straight Arrow Connector 385">
                <a:extLst>
                  <a:ext uri="{FF2B5EF4-FFF2-40B4-BE49-F238E27FC236}">
                    <a16:creationId xmlns:a16="http://schemas.microsoft.com/office/drawing/2014/main" id="{96DFD282-8763-C042-BA41-F6FF24488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7" y="4077738"/>
                <a:ext cx="898808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DA8F6E"/>
                </a:solidFill>
                <a:prstDash val="solid"/>
                <a:miter lim="800000"/>
                <a:headEnd type="triangle" w="lg" len="lg"/>
                <a:tailEnd type="triangle" w="lg" len="lg"/>
              </a:ln>
              <a:effectLst/>
            </p:spPr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EB8F5E0-BFAF-F74F-8987-B44BE5C9D1F7}"/>
                  </a:ext>
                </a:extLst>
              </p:cNvPr>
              <p:cNvSpPr txBox="1"/>
              <p:nvPr/>
            </p:nvSpPr>
            <p:spPr>
              <a:xfrm>
                <a:off x="257134" y="3606801"/>
                <a:ext cx="12602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000" kern="0" dirty="0">
                    <a:solidFill>
                      <a:srgbClr val="DA8F6E"/>
                    </a:solidFill>
                    <a:latin typeface="Arial"/>
                    <a:cs typeface="Arial"/>
                    <a:sym typeface="Arial"/>
                  </a:rPr>
                  <a:t>Phase 1 couplings </a:t>
                </a:r>
              </a:p>
            </p:txBody>
          </p: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97BDA7EB-329B-4444-B4BE-C3AD86B96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230" y="3884136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DA8F6E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69A204E1-6539-AB43-9FA3-4E01862A3250}"/>
                </a:ext>
              </a:extLst>
            </p:cNvPr>
            <p:cNvGrpSpPr/>
            <p:nvPr/>
          </p:nvGrpSpPr>
          <p:grpSpPr>
            <a:xfrm>
              <a:off x="292444" y="5988610"/>
              <a:ext cx="1260281" cy="470937"/>
              <a:chOff x="257134" y="3606801"/>
              <a:chExt cx="1260281" cy="470937"/>
            </a:xfrm>
          </p:grpSpPr>
          <p:cxnSp>
            <p:nvCxnSpPr>
              <p:cNvPr id="202" name="Straight Arrow Connector 385">
                <a:extLst>
                  <a:ext uri="{FF2B5EF4-FFF2-40B4-BE49-F238E27FC236}">
                    <a16:creationId xmlns:a16="http://schemas.microsoft.com/office/drawing/2014/main" id="{168EF117-E4E5-C841-9E47-CA596DDDA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7" y="4077738"/>
                <a:ext cx="898808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miter lim="800000"/>
                <a:headEnd type="triangle" w="lg" len="lg"/>
                <a:tailEnd type="triangle" w="lg" len="lg"/>
              </a:ln>
              <a:effectLst/>
            </p:spPr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57134" y="3606801"/>
                <a:ext cx="12602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000" kern="0" dirty="0">
                    <a:solidFill>
                      <a:srgbClr val="00B050"/>
                    </a:solidFill>
                    <a:latin typeface="Arial"/>
                    <a:cs typeface="Arial"/>
                    <a:sym typeface="Arial"/>
                  </a:rPr>
                  <a:t>Phase 2 couplings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230" y="3884136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2649FDA2-4F8C-D945-B853-CF0E3754B8A7}"/>
                </a:ext>
              </a:extLst>
            </p:cNvPr>
            <p:cNvSpPr/>
            <p:nvPr/>
          </p:nvSpPr>
          <p:spPr>
            <a:xfrm>
              <a:off x="402898" y="4342203"/>
              <a:ext cx="1016464" cy="755612"/>
            </a:xfrm>
            <a:prstGeom prst="roundRect">
              <a:avLst/>
            </a:prstGeom>
            <a:solidFill>
              <a:srgbClr val="A44F2A">
                <a:lumMod val="60000"/>
                <a:lumOff val="40000"/>
              </a:srgbClr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Phase 1 Capability Enhanced in Phase 2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23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20181</TotalTime>
  <Words>149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Rice, Jennie S</cp:lastModifiedBy>
  <cp:revision>32</cp:revision>
  <dcterms:created xsi:type="dcterms:W3CDTF">2020-07-23T04:14:42Z</dcterms:created>
  <dcterms:modified xsi:type="dcterms:W3CDTF">2020-08-09T18:01:56Z</dcterms:modified>
</cp:coreProperties>
</file>