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F6E"/>
    <a:srgbClr val="7F7F7F"/>
    <a:srgbClr val="00B050"/>
    <a:srgbClr val="ECF8F0"/>
    <a:srgbClr val="60C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1D2AD0-DB8B-E34F-88A0-777BAE198BF1}"/>
              </a:ext>
            </a:extLst>
          </p:cNvPr>
          <p:cNvGrpSpPr/>
          <p:nvPr/>
        </p:nvGrpSpPr>
        <p:grpSpPr>
          <a:xfrm>
            <a:off x="297743" y="-39688"/>
            <a:ext cx="11765670" cy="6830041"/>
            <a:chOff x="297743" y="-39688"/>
            <a:chExt cx="11765670" cy="683004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99F4396-001F-49AA-8792-B4DDAC10F157}"/>
                </a:ext>
              </a:extLst>
            </p:cNvPr>
            <p:cNvSpPr/>
            <p:nvPr/>
          </p:nvSpPr>
          <p:spPr>
            <a:xfrm>
              <a:off x="2116854" y="559710"/>
              <a:ext cx="1865009" cy="4792282"/>
            </a:xfrm>
            <a:prstGeom prst="rect">
              <a:avLst/>
            </a:prstGeom>
            <a:solidFill>
              <a:srgbClr val="00B050">
                <a:alpha val="10196"/>
              </a:srgbClr>
            </a:solidFill>
            <a:ln w="28575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B90060D-8643-4593-94D3-64FCCC1D4762}"/>
                </a:ext>
              </a:extLst>
            </p:cNvPr>
            <p:cNvSpPr/>
            <p:nvPr/>
          </p:nvSpPr>
          <p:spPr>
            <a:xfrm>
              <a:off x="4278689" y="559710"/>
              <a:ext cx="7784724" cy="5654204"/>
            </a:xfrm>
            <a:prstGeom prst="rect">
              <a:avLst/>
            </a:prstGeom>
            <a:solidFill>
              <a:srgbClr val="00B050">
                <a:alpha val="9804"/>
              </a:srgbClr>
            </a:solidFill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76">
              <a:extLst>
                <a:ext uri="{FF2B5EF4-FFF2-40B4-BE49-F238E27FC236}">
                  <a16:creationId xmlns:a16="http://schemas.microsoft.com/office/drawing/2014/main" id="{5E7D1F5C-186E-E24A-957A-4E9C37E36767}"/>
                </a:ext>
              </a:extLst>
            </p:cNvPr>
            <p:cNvCxnSpPr>
              <a:cxnSpLocks/>
              <a:stCxn id="9" idx="7"/>
              <a:endCxn id="7" idx="0"/>
            </p:cNvCxnSpPr>
            <p:nvPr/>
          </p:nvCxnSpPr>
          <p:spPr>
            <a:xfrm rot="5400000" flipH="1" flipV="1">
              <a:off x="6060502" y="-1407940"/>
              <a:ext cx="124035" cy="5157894"/>
            </a:xfrm>
            <a:prstGeom prst="bentConnector3">
              <a:avLst>
                <a:gd name="adj1" fmla="val 284303"/>
              </a:avLst>
            </a:prstGeom>
            <a:noFill/>
            <a:ln w="28575" cap="flat" cmpd="sng" algn="ctr">
              <a:solidFill>
                <a:srgbClr val="7F7F7F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10352CF-96C1-4C46-B04A-DEBA642BD29E}"/>
                </a:ext>
              </a:extLst>
            </p:cNvPr>
            <p:cNvSpPr/>
            <p:nvPr/>
          </p:nvSpPr>
          <p:spPr>
            <a:xfrm>
              <a:off x="8065958" y="1108989"/>
              <a:ext cx="1271016" cy="83816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Water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Temperature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603762C-7506-4841-B23F-DBD8A2C993BC}"/>
                </a:ext>
              </a:extLst>
            </p:cNvPr>
            <p:cNvSpPr/>
            <p:nvPr/>
          </p:nvSpPr>
          <p:spPr>
            <a:xfrm>
              <a:off x="5432455" y="2270515"/>
              <a:ext cx="1493574" cy="50084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Surface Water Management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8804A4-31C7-8448-982E-593E364F5864}"/>
                </a:ext>
              </a:extLst>
            </p:cNvPr>
            <p:cNvSpPr/>
            <p:nvPr/>
          </p:nvSpPr>
          <p:spPr>
            <a:xfrm>
              <a:off x="2359950" y="1125895"/>
              <a:ext cx="1386700" cy="731520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Climate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911464B-4877-DB46-8B65-DC0C5F09D572}"/>
                </a:ext>
              </a:extLst>
            </p:cNvPr>
            <p:cNvSpPr/>
            <p:nvPr/>
          </p:nvSpPr>
          <p:spPr>
            <a:xfrm>
              <a:off x="4450762" y="1011546"/>
              <a:ext cx="1284256" cy="656642"/>
            </a:xfrm>
            <a:prstGeom prst="roundRect">
              <a:avLst/>
            </a:prstGeom>
            <a:solidFill>
              <a:srgbClr val="DA8F6E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High-Res LULCC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(Demeter)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901352-DE9F-6C44-A5CF-79A7CA02AF13}"/>
                </a:ext>
              </a:extLst>
            </p:cNvPr>
            <p:cNvSpPr/>
            <p:nvPr/>
          </p:nvSpPr>
          <p:spPr>
            <a:xfrm>
              <a:off x="5834434" y="993049"/>
              <a:ext cx="1847088" cy="6918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Surface and Subsurface Hydrology</a:t>
              </a:r>
            </a:p>
          </p:txBody>
        </p:sp>
        <p:cxnSp>
          <p:nvCxnSpPr>
            <p:cNvPr id="15" name="Straight Arrow Connector 90">
              <a:extLst>
                <a:ext uri="{FF2B5EF4-FFF2-40B4-BE49-F238E27FC236}">
                  <a16:creationId xmlns:a16="http://schemas.microsoft.com/office/drawing/2014/main" id="{F1245EEF-9BE4-D743-A73A-F92BF24AD77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5513" y="852365"/>
              <a:ext cx="16721" cy="1665088"/>
            </a:xfrm>
            <a:prstGeom prst="bentConnector3">
              <a:avLst>
                <a:gd name="adj1" fmla="val 1467143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6" name="Straight Arrow Connector 91">
              <a:extLst>
                <a:ext uri="{FF2B5EF4-FFF2-40B4-BE49-F238E27FC236}">
                  <a16:creationId xmlns:a16="http://schemas.microsoft.com/office/drawing/2014/main" id="{A4B74B7F-175E-E840-BFB2-CE795C14AA07}"/>
                </a:ext>
              </a:extLst>
            </p:cNvPr>
            <p:cNvCxnSpPr>
              <a:cxnSpLocks/>
              <a:stCxn id="6" idx="1"/>
              <a:endCxn id="53" idx="1"/>
            </p:cNvCxnSpPr>
            <p:nvPr/>
          </p:nvCxnSpPr>
          <p:spPr>
            <a:xfrm rot="10800000">
              <a:off x="5244736" y="3304652"/>
              <a:ext cx="60915" cy="2051550"/>
            </a:xfrm>
            <a:prstGeom prst="bentConnector3">
              <a:avLst>
                <a:gd name="adj1" fmla="val 475277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22638-7BB9-C542-A481-D2E4D0C253EC}"/>
                </a:ext>
              </a:extLst>
            </p:cNvPr>
            <p:cNvSpPr/>
            <p:nvPr/>
          </p:nvSpPr>
          <p:spPr>
            <a:xfrm>
              <a:off x="2359950" y="2152635"/>
              <a:ext cx="1386700" cy="731520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LULCC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367344" y="4714949"/>
              <a:ext cx="1457221" cy="802758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Capability developed in Phase 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662423" y="61622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658F95-C0BA-F543-9A2C-825FFB26BFF0}"/>
                </a:ext>
              </a:extLst>
            </p:cNvPr>
            <p:cNvSpPr txBox="1"/>
            <p:nvPr/>
          </p:nvSpPr>
          <p:spPr>
            <a:xfrm>
              <a:off x="2359626" y="6213272"/>
              <a:ext cx="1337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Annual, U.S. State,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20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Major Basin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62E347A-AFA7-FD4B-BE36-BD8D6AF07312}"/>
                </a:ext>
              </a:extLst>
            </p:cNvPr>
            <p:cNvSpPr/>
            <p:nvPr/>
          </p:nvSpPr>
          <p:spPr>
            <a:xfrm>
              <a:off x="387190" y="2048137"/>
              <a:ext cx="1452870" cy="557349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Pre-existing capability in subdomain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3A88884-16F2-6B42-9B7C-C8C3CCA28807}"/>
                </a:ext>
              </a:extLst>
            </p:cNvPr>
            <p:cNvSpPr/>
            <p:nvPr/>
          </p:nvSpPr>
          <p:spPr>
            <a:xfrm>
              <a:off x="5410153" y="3888961"/>
              <a:ext cx="1493574" cy="4594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Groundwater Management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D9169B0-BA16-954A-8E30-8B6F29F09845}"/>
                </a:ext>
              </a:extLst>
            </p:cNvPr>
            <p:cNvSpPr/>
            <p:nvPr/>
          </p:nvSpPr>
          <p:spPr>
            <a:xfrm>
              <a:off x="5244735" y="2207300"/>
              <a:ext cx="1848526" cy="2194704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DD5F247-9FFF-5941-A25B-7433844F6BA1}"/>
                </a:ext>
              </a:extLst>
            </p:cNvPr>
            <p:cNvSpPr txBox="1"/>
            <p:nvPr/>
          </p:nvSpPr>
          <p:spPr>
            <a:xfrm>
              <a:off x="4120362" y="6213272"/>
              <a:ext cx="394559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5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Hydrology, Water Management and Temperature Modeling: 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5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Hourly-Daily, 100s meters for structured grid, HUC 8 or finer for catchment scale modeling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E6CC63D5-8110-684F-8C4A-71B2C6B7835D}"/>
                </a:ext>
              </a:extLst>
            </p:cNvPr>
            <p:cNvSpPr/>
            <p:nvPr/>
          </p:nvSpPr>
          <p:spPr>
            <a:xfrm>
              <a:off x="462540" y="-39688"/>
              <a:ext cx="11261831" cy="432619"/>
            </a:xfrm>
            <a:prstGeom prst="right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Modeling Sequence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:        CONU Boundary 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Conditions                                               </a:t>
              </a:r>
              <a:r>
                <a:rPr lang="en-US" sz="1200" kern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High-Resolution 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Energy, Land, and Water Supply/Demand Dynamics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8F66DC2-D6E7-4447-96EA-82619906486A}"/>
                </a:ext>
              </a:extLst>
            </p:cNvPr>
            <p:cNvGrpSpPr/>
            <p:nvPr/>
          </p:nvGrpSpPr>
          <p:grpSpPr>
            <a:xfrm>
              <a:off x="511000" y="2589777"/>
              <a:ext cx="1176924" cy="273653"/>
              <a:chOff x="345420" y="4728203"/>
              <a:chExt cx="1176924" cy="273653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9C13C44-542F-1144-82B1-2F719F2B3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290" y="5001856"/>
                <a:ext cx="780983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35E0840-8235-B846-BD36-417BC1BD0790}"/>
                  </a:ext>
                </a:extLst>
              </p:cNvPr>
              <p:cNvSpPr txBox="1"/>
              <p:nvPr/>
            </p:nvSpPr>
            <p:spPr>
              <a:xfrm>
                <a:off x="345420" y="4728203"/>
                <a:ext cx="11769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Existing coupling 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9A204E1-6539-AB43-9FA3-4E01862A3250}"/>
                </a:ext>
              </a:extLst>
            </p:cNvPr>
            <p:cNvGrpSpPr/>
            <p:nvPr/>
          </p:nvGrpSpPr>
          <p:grpSpPr>
            <a:xfrm>
              <a:off x="449477" y="5505101"/>
              <a:ext cx="1260281" cy="470937"/>
              <a:chOff x="257134" y="3606801"/>
              <a:chExt cx="1260281" cy="470937"/>
            </a:xfrm>
          </p:grpSpPr>
          <p:cxnSp>
            <p:nvCxnSpPr>
              <p:cNvPr id="202" name="Straight Arrow Connector 385">
                <a:extLst>
                  <a:ext uri="{FF2B5EF4-FFF2-40B4-BE49-F238E27FC236}">
                    <a16:creationId xmlns:a16="http://schemas.microsoft.com/office/drawing/2014/main" id="{168EF117-E4E5-C841-9E47-CA596DDDA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7" y="4077738"/>
                <a:ext cx="89880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headEnd type="triangle" w="lg" len="lg"/>
                <a:tailEnd type="triangle" w="lg" len="lg"/>
              </a:ln>
              <a:effectLst/>
            </p:spPr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57134" y="3606801"/>
                <a:ext cx="12602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000" kern="0" dirty="0">
                    <a:solidFill>
                      <a:srgbClr val="00B050"/>
                    </a:solidFill>
                    <a:latin typeface="Arial"/>
                    <a:cs typeface="Arial"/>
                    <a:sym typeface="Arial"/>
                  </a:rPr>
                  <a:t>Phase 2 couplings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0" y="3884136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sp>
          <p:nvSpPr>
            <p:cNvPr id="65" name="Rounded Rectangle 6">
              <a:extLst>
                <a:ext uri="{FF2B5EF4-FFF2-40B4-BE49-F238E27FC236}">
                  <a16:creationId xmlns:a16="http://schemas.microsoft.com/office/drawing/2014/main" id="{5EDEB8E0-9BCA-4D0A-BC51-826E5293D913}"/>
                </a:ext>
              </a:extLst>
            </p:cNvPr>
            <p:cNvSpPr/>
            <p:nvPr/>
          </p:nvSpPr>
          <p:spPr>
            <a:xfrm>
              <a:off x="8721176" y="4954529"/>
              <a:ext cx="1271016" cy="824359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Water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Infrastructure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Expansion</a:t>
              </a:r>
            </a:p>
          </p:txBody>
        </p:sp>
        <p:sp>
          <p:nvSpPr>
            <p:cNvPr id="189" name="Rounded Rectangle 6">
              <a:extLst>
                <a:ext uri="{FF2B5EF4-FFF2-40B4-BE49-F238E27FC236}">
                  <a16:creationId xmlns:a16="http://schemas.microsoft.com/office/drawing/2014/main" id="{7CFB4D1A-0C7D-4738-AB64-2794A19AF6C6}"/>
                </a:ext>
              </a:extLst>
            </p:cNvPr>
            <p:cNvSpPr/>
            <p:nvPr/>
          </p:nvSpPr>
          <p:spPr>
            <a:xfrm>
              <a:off x="8721209" y="4276031"/>
              <a:ext cx="1271016" cy="412180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Financial Risk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0ECAF51-04A0-4899-B4E2-079818A233A1}"/>
                </a:ext>
              </a:extLst>
            </p:cNvPr>
            <p:cNvGrpSpPr/>
            <p:nvPr/>
          </p:nvGrpSpPr>
          <p:grpSpPr>
            <a:xfrm>
              <a:off x="5305650" y="4845695"/>
              <a:ext cx="3041970" cy="1021014"/>
              <a:chOff x="6844627" y="4770141"/>
              <a:chExt cx="3100673" cy="1231075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CDB067F-5001-2B4F-964A-1D0504B95B72}"/>
                  </a:ext>
                </a:extLst>
              </p:cNvPr>
              <p:cNvSpPr/>
              <p:nvPr/>
            </p:nvSpPr>
            <p:spPr>
              <a:xfrm>
                <a:off x="6844627" y="4770141"/>
                <a:ext cx="3100673" cy="1231075"/>
              </a:xfrm>
              <a:prstGeom prst="roundRect">
                <a:avLst/>
              </a:prstGeom>
              <a:solidFill>
                <a:srgbClr val="ECF8F0"/>
              </a:solidFill>
              <a:ln w="28575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rPr>
                  <a:t>Multisector Water Demand (ABM)</a:t>
                </a:r>
              </a:p>
            </p:txBody>
          </p:sp>
          <p:sp>
            <p:nvSpPr>
              <p:cNvPr id="198" name="Rounded Rectangle 7">
                <a:extLst>
                  <a:ext uri="{FF2B5EF4-FFF2-40B4-BE49-F238E27FC236}">
                    <a16:creationId xmlns:a16="http://schemas.microsoft.com/office/drawing/2014/main" id="{2B02800A-093F-4527-BCF4-77C16114A773}"/>
                  </a:ext>
                </a:extLst>
              </p:cNvPr>
              <p:cNvSpPr/>
              <p:nvPr/>
            </p:nvSpPr>
            <p:spPr>
              <a:xfrm>
                <a:off x="6974293" y="5198951"/>
                <a:ext cx="1141350" cy="648151"/>
              </a:xfrm>
              <a:prstGeom prst="roundRect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buClr>
                    <a:srgbClr val="000000"/>
                  </a:buClr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sym typeface="Arial"/>
                  </a:rPr>
                  <a:t>Urban Agents</a:t>
                </a:r>
              </a:p>
            </p:txBody>
          </p:sp>
          <p:sp>
            <p:nvSpPr>
              <p:cNvPr id="199" name="Rounded Rectangle 7">
                <a:extLst>
                  <a:ext uri="{FF2B5EF4-FFF2-40B4-BE49-F238E27FC236}">
                    <a16:creationId xmlns:a16="http://schemas.microsoft.com/office/drawing/2014/main" id="{943E9CD1-7303-46FC-9621-E7919E88B957}"/>
                  </a:ext>
                </a:extLst>
              </p:cNvPr>
              <p:cNvSpPr/>
              <p:nvPr/>
            </p:nvSpPr>
            <p:spPr>
              <a:xfrm>
                <a:off x="8728556" y="5198951"/>
                <a:ext cx="1123921" cy="648458"/>
              </a:xfrm>
              <a:prstGeom prst="roundRect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rPr>
                  <a:t>Agricultural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Arial"/>
                  </a:rPr>
                  <a:t>Agents</a:t>
                </a:r>
              </a:p>
            </p:txBody>
          </p:sp>
        </p:grpSp>
        <p:cxnSp>
          <p:nvCxnSpPr>
            <p:cNvPr id="205" name="Straight Arrow Connector 91">
              <a:extLst>
                <a:ext uri="{FF2B5EF4-FFF2-40B4-BE49-F238E27FC236}">
                  <a16:creationId xmlns:a16="http://schemas.microsoft.com/office/drawing/2014/main" id="{67C1E7F5-EE43-441A-9FC0-624B1C04F0FE}"/>
                </a:ext>
              </a:extLst>
            </p:cNvPr>
            <p:cNvCxnSpPr>
              <a:cxnSpLocks/>
              <a:stCxn id="199" idx="1"/>
              <a:endCxn id="198" idx="3"/>
            </p:cNvCxnSpPr>
            <p:nvPr/>
          </p:nvCxnSpPr>
          <p:spPr>
            <a:xfrm flipH="1" flipV="1">
              <a:off x="6552603" y="5470114"/>
              <a:ext cx="601309" cy="127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8CE7995-B3E1-4D4B-80BF-2C72FE3FE930}"/>
                </a:ext>
              </a:extLst>
            </p:cNvPr>
            <p:cNvSpPr txBox="1"/>
            <p:nvPr/>
          </p:nvSpPr>
          <p:spPr>
            <a:xfrm>
              <a:off x="10482072" y="555845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Subdomain</a:t>
              </a:r>
            </a:p>
          </p:txBody>
        </p:sp>
        <p:cxnSp>
          <p:nvCxnSpPr>
            <p:cNvPr id="72" name="Straight Arrow Connector 91">
              <a:extLst>
                <a:ext uri="{FF2B5EF4-FFF2-40B4-BE49-F238E27FC236}">
                  <a16:creationId xmlns:a16="http://schemas.microsoft.com/office/drawing/2014/main" id="{66BFD3A1-9C6C-4640-9574-0D6F6A066D16}"/>
                </a:ext>
              </a:extLst>
            </p:cNvPr>
            <p:cNvCxnSpPr>
              <a:cxnSpLocks/>
              <a:stCxn id="65" idx="1"/>
              <a:endCxn id="6" idx="3"/>
            </p:cNvCxnSpPr>
            <p:nvPr/>
          </p:nvCxnSpPr>
          <p:spPr>
            <a:xfrm flipH="1" flipV="1">
              <a:off x="8347620" y="5356202"/>
              <a:ext cx="373556" cy="10507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76" name="Straight Arrow Connector 91">
              <a:extLst>
                <a:ext uri="{FF2B5EF4-FFF2-40B4-BE49-F238E27FC236}">
                  <a16:creationId xmlns:a16="http://schemas.microsoft.com/office/drawing/2014/main" id="{5EE9E241-9A63-4680-B98D-E66EC399DD31}"/>
                </a:ext>
              </a:extLst>
            </p:cNvPr>
            <p:cNvCxnSpPr>
              <a:cxnSpLocks/>
              <a:stCxn id="198" idx="3"/>
              <a:endCxn id="199" idx="1"/>
            </p:cNvCxnSpPr>
            <p:nvPr/>
          </p:nvCxnSpPr>
          <p:spPr>
            <a:xfrm>
              <a:off x="6552603" y="5470114"/>
              <a:ext cx="601309" cy="127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110" name="Rounded Rectangle 6">
              <a:extLst>
                <a:ext uri="{FF2B5EF4-FFF2-40B4-BE49-F238E27FC236}">
                  <a16:creationId xmlns:a16="http://schemas.microsoft.com/office/drawing/2014/main" id="{B74C2065-98D6-4CF7-A17E-060E18709B40}"/>
                </a:ext>
              </a:extLst>
            </p:cNvPr>
            <p:cNvSpPr/>
            <p:nvPr/>
          </p:nvSpPr>
          <p:spPr>
            <a:xfrm>
              <a:off x="7450160" y="3402597"/>
              <a:ext cx="1271016" cy="824359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Multisector Water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Availability</a:t>
              </a:r>
            </a:p>
          </p:txBody>
        </p:sp>
        <p:cxnSp>
          <p:nvCxnSpPr>
            <p:cNvPr id="114" name="Straight Arrow Connector 90">
              <a:extLst>
                <a:ext uri="{FF2B5EF4-FFF2-40B4-BE49-F238E27FC236}">
                  <a16:creationId xmlns:a16="http://schemas.microsoft.com/office/drawing/2014/main" id="{D8542DE6-63BD-452A-BE4F-CD733390483E}"/>
                </a:ext>
              </a:extLst>
            </p:cNvPr>
            <p:cNvCxnSpPr>
              <a:cxnSpLocks/>
              <a:stCxn id="53" idx="3"/>
              <a:endCxn id="110" idx="1"/>
            </p:cNvCxnSpPr>
            <p:nvPr/>
          </p:nvCxnSpPr>
          <p:spPr>
            <a:xfrm>
              <a:off x="7093261" y="3304652"/>
              <a:ext cx="356899" cy="510125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9" name="Straight Arrow Connector 91">
              <a:extLst>
                <a:ext uri="{FF2B5EF4-FFF2-40B4-BE49-F238E27FC236}">
                  <a16:creationId xmlns:a16="http://schemas.microsoft.com/office/drawing/2014/main" id="{37FACB06-3619-479B-8346-75C4D448637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6757978" y="1684909"/>
              <a:ext cx="6502" cy="500006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37" name="Straight Arrow Connector 90">
              <a:extLst>
                <a:ext uri="{FF2B5EF4-FFF2-40B4-BE49-F238E27FC236}">
                  <a16:creationId xmlns:a16="http://schemas.microsoft.com/office/drawing/2014/main" id="{7925CACC-19A1-468D-A419-DAFAAA438915}"/>
                </a:ext>
              </a:extLst>
            </p:cNvPr>
            <p:cNvCxnSpPr>
              <a:cxnSpLocks/>
              <a:stCxn id="189" idx="1"/>
              <a:endCxn id="6" idx="0"/>
            </p:cNvCxnSpPr>
            <p:nvPr/>
          </p:nvCxnSpPr>
          <p:spPr>
            <a:xfrm rot="10800000" flipV="1">
              <a:off x="6826635" y="4482121"/>
              <a:ext cx="1894574" cy="363574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49" name="Straight Arrow Connector 90">
              <a:extLst>
                <a:ext uri="{FF2B5EF4-FFF2-40B4-BE49-F238E27FC236}">
                  <a16:creationId xmlns:a16="http://schemas.microsoft.com/office/drawing/2014/main" id="{D29AFE10-1042-481E-BBB9-2BDBFBC15182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7681522" y="1338979"/>
              <a:ext cx="384436" cy="18909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7F7F7F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52" name="Straight Arrow Connector 91">
              <a:extLst>
                <a:ext uri="{FF2B5EF4-FFF2-40B4-BE49-F238E27FC236}">
                  <a16:creationId xmlns:a16="http://schemas.microsoft.com/office/drawing/2014/main" id="{774D71F1-1716-4D39-A97F-33B9738C3D3B}"/>
                </a:ext>
              </a:extLst>
            </p:cNvPr>
            <p:cNvCxnSpPr>
              <a:cxnSpLocks/>
              <a:stCxn id="65" idx="3"/>
              <a:endCxn id="110" idx="3"/>
            </p:cNvCxnSpPr>
            <p:nvPr/>
          </p:nvCxnSpPr>
          <p:spPr>
            <a:xfrm flipH="1" flipV="1">
              <a:off x="8721176" y="3814777"/>
              <a:ext cx="1271016" cy="1551932"/>
            </a:xfrm>
            <a:prstGeom prst="bentConnector3">
              <a:avLst>
                <a:gd name="adj1" fmla="val -28514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58" name="Straight Arrow Connector 90">
              <a:extLst>
                <a:ext uri="{FF2B5EF4-FFF2-40B4-BE49-F238E27FC236}">
                  <a16:creationId xmlns:a16="http://schemas.microsoft.com/office/drawing/2014/main" id="{2C4871B1-8B92-462C-9A83-ECB029CBFB0F}"/>
                </a:ext>
              </a:extLst>
            </p:cNvPr>
            <p:cNvCxnSpPr>
              <a:cxnSpLocks/>
              <a:stCxn id="189" idx="2"/>
              <a:endCxn id="65" idx="0"/>
            </p:cNvCxnSpPr>
            <p:nvPr/>
          </p:nvCxnSpPr>
          <p:spPr>
            <a:xfrm flipH="1">
              <a:off x="9356684" y="4688211"/>
              <a:ext cx="33" cy="266318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1" name="Straight Arrow Connector 90">
              <a:extLst>
                <a:ext uri="{FF2B5EF4-FFF2-40B4-BE49-F238E27FC236}">
                  <a16:creationId xmlns:a16="http://schemas.microsoft.com/office/drawing/2014/main" id="{9B67A145-A038-D94C-9221-469C90D5DFE6}"/>
                </a:ext>
              </a:extLst>
            </p:cNvPr>
            <p:cNvCxnSpPr>
              <a:cxnSpLocks/>
              <a:stCxn id="110" idx="0"/>
              <a:endCxn id="189" idx="0"/>
            </p:cNvCxnSpPr>
            <p:nvPr/>
          </p:nvCxnSpPr>
          <p:spPr>
            <a:xfrm rot="16200000" flipH="1">
              <a:off x="8284475" y="3203790"/>
              <a:ext cx="873434" cy="1271049"/>
            </a:xfrm>
            <a:prstGeom prst="bentConnector3">
              <a:avLst>
                <a:gd name="adj1" fmla="val -26173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7" name="Straight Arrow Connector 91">
              <a:extLst>
                <a:ext uri="{FF2B5EF4-FFF2-40B4-BE49-F238E27FC236}">
                  <a16:creationId xmlns:a16="http://schemas.microsoft.com/office/drawing/2014/main" id="{F0725F5C-150A-4082-BD66-47BF1D97889A}"/>
                </a:ext>
              </a:extLst>
            </p:cNvPr>
            <p:cNvCxnSpPr>
              <a:cxnSpLocks/>
              <a:stCxn id="6" idx="2"/>
              <a:endCxn id="91" idx="6"/>
            </p:cNvCxnSpPr>
            <p:nvPr/>
          </p:nvCxnSpPr>
          <p:spPr>
            <a:xfrm rot="5400000" flipH="1">
              <a:off x="4720844" y="3760919"/>
              <a:ext cx="1131597" cy="3079985"/>
            </a:xfrm>
            <a:prstGeom prst="bentConnector4">
              <a:avLst>
                <a:gd name="adj1" fmla="val -20202"/>
                <a:gd name="adj2" fmla="val 87886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B33E3C-9B41-4C7C-AFE1-A193FCDB6CF5}"/>
                </a:ext>
              </a:extLst>
            </p:cNvPr>
            <p:cNvSpPr/>
            <p:nvPr/>
          </p:nvSpPr>
          <p:spPr>
            <a:xfrm>
              <a:off x="2359950" y="4322932"/>
              <a:ext cx="1386700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noProof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Water Demand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93" name="Straight Arrow Connector 90">
              <a:extLst>
                <a:ext uri="{FF2B5EF4-FFF2-40B4-BE49-F238E27FC236}">
                  <a16:creationId xmlns:a16="http://schemas.microsoft.com/office/drawing/2014/main" id="{4FE401B2-23F9-47F2-AEF2-E711D03D083A}"/>
                </a:ext>
              </a:extLst>
            </p:cNvPr>
            <p:cNvCxnSpPr>
              <a:cxnSpLocks/>
              <a:stCxn id="19" idx="6"/>
              <a:endCxn id="10" idx="1"/>
            </p:cNvCxnSpPr>
            <p:nvPr/>
          </p:nvCxnSpPr>
          <p:spPr>
            <a:xfrm flipV="1">
              <a:off x="3746650" y="1339867"/>
              <a:ext cx="704112" cy="117852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3B470B-A732-7245-9E8B-31D42218684E}"/>
                </a:ext>
              </a:extLst>
            </p:cNvPr>
            <p:cNvSpPr txBox="1"/>
            <p:nvPr/>
          </p:nvSpPr>
          <p:spPr>
            <a:xfrm>
              <a:off x="2331173" y="2802278"/>
              <a:ext cx="137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0.05 degree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3B470B-A732-7245-9E8B-31D42218684E}"/>
                </a:ext>
              </a:extLst>
            </p:cNvPr>
            <p:cNvSpPr txBox="1"/>
            <p:nvPr/>
          </p:nvSpPr>
          <p:spPr>
            <a:xfrm>
              <a:off x="2327781" y="5079146"/>
              <a:ext cx="1382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monthly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8B33E3C-9B41-4C7C-AFE1-A193FCDB6CF5}"/>
                </a:ext>
              </a:extLst>
            </p:cNvPr>
            <p:cNvSpPr/>
            <p:nvPr/>
          </p:nvSpPr>
          <p:spPr>
            <a:xfrm>
              <a:off x="2378461" y="3137784"/>
              <a:ext cx="1386700" cy="82435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noProof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Regional</a:t>
              </a: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 Water Availability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62E347A-AFA7-FD4B-BE36-BD8D6AF07312}"/>
                </a:ext>
              </a:extLst>
            </p:cNvPr>
            <p:cNvSpPr/>
            <p:nvPr/>
          </p:nvSpPr>
          <p:spPr>
            <a:xfrm>
              <a:off x="297743" y="2982057"/>
              <a:ext cx="1531831" cy="644134"/>
            </a:xfrm>
            <a:prstGeom prst="roundRect">
              <a:avLst/>
            </a:prstGeom>
            <a:solidFill>
              <a:srgbClr val="FFFFFF">
                <a:lumMod val="5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Pre-existing 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c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apability</a:t>
              </a:r>
              <a:r>
                <a:rPr lang="en-US" sz="12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enhanced in Phase 2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7190" y="1038745"/>
              <a:ext cx="1484748" cy="836008"/>
              <a:chOff x="210312" y="1784781"/>
              <a:chExt cx="1484748" cy="83600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56FB104-9D0D-D245-80A2-BC882529750C}"/>
                  </a:ext>
                </a:extLst>
              </p:cNvPr>
              <p:cNvSpPr/>
              <p:nvPr/>
            </p:nvSpPr>
            <p:spPr>
              <a:xfrm>
                <a:off x="210312" y="1784781"/>
                <a:ext cx="1457221" cy="836008"/>
              </a:xfrm>
              <a:prstGeom prst="ellipse">
                <a:avLst/>
              </a:prstGeom>
              <a:solidFill>
                <a:srgbClr val="307F9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buClr>
                    <a:srgbClr val="000000"/>
                  </a:buClr>
                  <a:defRPr/>
                </a:pPr>
                <a:endParaRPr lang="en-US" sz="1100" kern="0" dirty="0">
                  <a:solidFill>
                    <a:srgbClr val="FFFFFF"/>
                  </a:solidFill>
                  <a:sym typeface="Arial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1323" y="1903769"/>
                <a:ext cx="14737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Boundary Condition Provided by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Exp</a:t>
                </a:r>
                <a:r>
                  <a:rPr lang="en-US" sz="1200" dirty="0">
                    <a:solidFill>
                      <a:schemeClr val="bg1"/>
                    </a:solidFill>
                  </a:rPr>
                  <a:t> C CONUS Scale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8CE7995-B3E1-4D4B-80BF-2C72FE3FE930}"/>
                </a:ext>
              </a:extLst>
            </p:cNvPr>
            <p:cNvSpPr txBox="1"/>
            <p:nvPr/>
          </p:nvSpPr>
          <p:spPr>
            <a:xfrm>
              <a:off x="2144221" y="622350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6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CONUS</a:t>
              </a:r>
            </a:p>
          </p:txBody>
        </p:sp>
        <p:cxnSp>
          <p:nvCxnSpPr>
            <p:cNvPr id="86" name="Straight Arrow Connector 76">
              <a:extLst>
                <a:ext uri="{FF2B5EF4-FFF2-40B4-BE49-F238E27FC236}">
                  <a16:creationId xmlns:a16="http://schemas.microsoft.com/office/drawing/2014/main" id="{5E7D1F5C-186E-E24A-957A-4E9C37E36767}"/>
                </a:ext>
              </a:extLst>
            </p:cNvPr>
            <p:cNvCxnSpPr>
              <a:cxnSpLocks/>
              <a:stCxn id="9" idx="0"/>
              <a:endCxn id="11" idx="0"/>
            </p:cNvCxnSpPr>
            <p:nvPr/>
          </p:nvCxnSpPr>
          <p:spPr>
            <a:xfrm rot="5400000" flipH="1" flipV="1">
              <a:off x="4839216" y="-792867"/>
              <a:ext cx="132846" cy="3704678"/>
            </a:xfrm>
            <a:prstGeom prst="bentConnector3">
              <a:avLst>
                <a:gd name="adj1" fmla="val 329439"/>
              </a:avLst>
            </a:prstGeom>
            <a:noFill/>
            <a:ln w="28575" cap="flat" cmpd="sng" algn="ctr">
              <a:solidFill>
                <a:srgbClr val="7F7F7F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4" name="Straight Arrow Connector 90">
              <a:extLst>
                <a:ext uri="{FF2B5EF4-FFF2-40B4-BE49-F238E27FC236}">
                  <a16:creationId xmlns:a16="http://schemas.microsoft.com/office/drawing/2014/main" id="{D29AFE10-1042-481E-BBB9-2BDBFBC15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3261" y="1874191"/>
              <a:ext cx="954335" cy="695794"/>
            </a:xfrm>
            <a:prstGeom prst="bentConnector3">
              <a:avLst>
                <a:gd name="adj1" fmla="val 47663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108" name="Straight Arrow Connector 90">
              <a:extLst>
                <a:ext uri="{FF2B5EF4-FFF2-40B4-BE49-F238E27FC236}">
                  <a16:creationId xmlns:a16="http://schemas.microsoft.com/office/drawing/2014/main" id="{4FE401B2-23F9-47F2-AEF2-E711D03D083A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3765161" y="2749050"/>
              <a:ext cx="1441756" cy="800914"/>
            </a:xfrm>
            <a:prstGeom prst="bentConnector3">
              <a:avLst>
                <a:gd name="adj1" fmla="val 23574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4" name="Straight Arrow Connector 91">
              <a:extLst>
                <a:ext uri="{FF2B5EF4-FFF2-40B4-BE49-F238E27FC236}">
                  <a16:creationId xmlns:a16="http://schemas.microsoft.com/office/drawing/2014/main" id="{A4B74B7F-175E-E840-BFB2-CE795C14AA0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41693" y="1673746"/>
              <a:ext cx="660539" cy="3813787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217" name="Rounded Rectangle 7">
              <a:extLst>
                <a:ext uri="{FF2B5EF4-FFF2-40B4-BE49-F238E27FC236}">
                  <a16:creationId xmlns:a16="http://schemas.microsoft.com/office/drawing/2014/main" id="{2B02800A-093F-4527-BCF4-77C16114A773}"/>
                </a:ext>
              </a:extLst>
            </p:cNvPr>
            <p:cNvSpPr/>
            <p:nvPr/>
          </p:nvSpPr>
          <p:spPr>
            <a:xfrm>
              <a:off x="5305650" y="3167710"/>
              <a:ext cx="1742217" cy="301751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sz="1400" kern="0" dirty="0">
                  <a:solidFill>
                    <a:srgbClr val="FFFFFF"/>
                  </a:solidFill>
                  <a:sym typeface="Arial"/>
                </a:rPr>
                <a:t>Institutional Agents</a:t>
              </a:r>
            </a:p>
          </p:txBody>
        </p:sp>
        <p:cxnSp>
          <p:nvCxnSpPr>
            <p:cNvPr id="246" name="Straight Arrow Connector 91">
              <a:extLst>
                <a:ext uri="{FF2B5EF4-FFF2-40B4-BE49-F238E27FC236}">
                  <a16:creationId xmlns:a16="http://schemas.microsoft.com/office/drawing/2014/main" id="{37FACB06-3619-479B-8346-75C4D4486379}"/>
                </a:ext>
              </a:extLst>
            </p:cNvPr>
            <p:cNvCxnSpPr>
              <a:cxnSpLocks/>
              <a:stCxn id="217" idx="0"/>
              <a:endCxn id="8" idx="2"/>
            </p:cNvCxnSpPr>
            <p:nvPr/>
          </p:nvCxnSpPr>
          <p:spPr>
            <a:xfrm flipV="1">
              <a:off x="6176759" y="2771355"/>
              <a:ext cx="2483" cy="396355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253" name="Straight Arrow Connector 91">
              <a:extLst>
                <a:ext uri="{FF2B5EF4-FFF2-40B4-BE49-F238E27FC236}">
                  <a16:creationId xmlns:a16="http://schemas.microsoft.com/office/drawing/2014/main" id="{37FACB06-3619-479B-8346-75C4D4486379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6168092" y="3469461"/>
              <a:ext cx="8667" cy="41950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DD5F247-9FFF-5941-A25B-7433844F6BA1}"/>
                </a:ext>
              </a:extLst>
            </p:cNvPr>
            <p:cNvSpPr txBox="1"/>
            <p:nvPr/>
          </p:nvSpPr>
          <p:spPr>
            <a:xfrm>
              <a:off x="7669541" y="6213272"/>
              <a:ext cx="278381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5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ABM: Daily or monthly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5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Water </a:t>
              </a:r>
              <a:r>
                <a:rPr lang="en-US" sz="1050" b="1" kern="0" dirty="0" err="1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Infr</a:t>
              </a:r>
              <a:r>
                <a:rPr lang="en-US" sz="105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 Expansion: Annual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5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Financial Risk: Daily or monthly   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B5BCA04-97AE-5547-B78D-9401859F1242}"/>
                </a:ext>
              </a:extLst>
            </p:cNvPr>
            <p:cNvSpPr/>
            <p:nvPr/>
          </p:nvSpPr>
          <p:spPr>
            <a:xfrm>
              <a:off x="562964" y="3799793"/>
              <a:ext cx="1016464" cy="755612"/>
            </a:xfrm>
            <a:prstGeom prst="roundRect">
              <a:avLst/>
            </a:prstGeom>
            <a:solidFill>
              <a:srgbClr val="A44F2A">
                <a:lumMod val="60000"/>
                <a:lumOff val="40000"/>
              </a:srgbClr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Phase 1 Capability Enhanced in Phase 2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E542E7-9937-8F4C-977B-D71C34ECB171}"/>
                </a:ext>
              </a:extLst>
            </p:cNvPr>
            <p:cNvSpPr txBox="1"/>
            <p:nvPr/>
          </p:nvSpPr>
          <p:spPr>
            <a:xfrm>
              <a:off x="2327781" y="3932291"/>
              <a:ext cx="1382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100" b="1" kern="0" dirty="0">
                  <a:solidFill>
                    <a:srgbClr val="7030A0"/>
                  </a:solidFill>
                  <a:latin typeface="Arial"/>
                  <a:cs typeface="Arial"/>
                  <a:sym typeface="Arial"/>
                </a:rPr>
                <a:t>Hourly-daily</a:t>
              </a:r>
            </a:p>
          </p:txBody>
        </p:sp>
        <p:sp>
          <p:nvSpPr>
            <p:cNvPr id="70" name="Rounded Rectangle 6">
              <a:extLst>
                <a:ext uri="{FF2B5EF4-FFF2-40B4-BE49-F238E27FC236}">
                  <a16:creationId xmlns:a16="http://schemas.microsoft.com/office/drawing/2014/main" id="{A90AF24E-8143-244D-A289-50E961F50BBF}"/>
                </a:ext>
              </a:extLst>
            </p:cNvPr>
            <p:cNvSpPr/>
            <p:nvPr/>
          </p:nvSpPr>
          <p:spPr>
            <a:xfrm>
              <a:off x="10459239" y="2787647"/>
              <a:ext cx="1271016" cy="824359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Electricity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Infrastructure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Expansion</a:t>
              </a:r>
            </a:p>
          </p:txBody>
        </p:sp>
        <p:sp>
          <p:nvSpPr>
            <p:cNvPr id="71" name="Rounded Rectangle 6">
              <a:extLst>
                <a:ext uri="{FF2B5EF4-FFF2-40B4-BE49-F238E27FC236}">
                  <a16:creationId xmlns:a16="http://schemas.microsoft.com/office/drawing/2014/main" id="{8B1DE4AE-5702-4B40-B442-3069C5607E44}"/>
                </a:ext>
              </a:extLst>
            </p:cNvPr>
            <p:cNvSpPr/>
            <p:nvPr/>
          </p:nvSpPr>
          <p:spPr>
            <a:xfrm>
              <a:off x="10453356" y="1830031"/>
              <a:ext cx="1271016" cy="646331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Grid Operations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3" name="Rounded Rectangle 6">
              <a:extLst>
                <a:ext uri="{FF2B5EF4-FFF2-40B4-BE49-F238E27FC236}">
                  <a16:creationId xmlns:a16="http://schemas.microsoft.com/office/drawing/2014/main" id="{A0CBF99A-BF28-4041-8F95-6A5A2FFE6CB8}"/>
                </a:ext>
              </a:extLst>
            </p:cNvPr>
            <p:cNvSpPr/>
            <p:nvPr/>
          </p:nvSpPr>
          <p:spPr>
            <a:xfrm>
              <a:off x="10461792" y="3941802"/>
              <a:ext cx="1271016" cy="646331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Electricity Prices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9" name="Rounded Rectangle 6">
              <a:extLst>
                <a:ext uri="{FF2B5EF4-FFF2-40B4-BE49-F238E27FC236}">
                  <a16:creationId xmlns:a16="http://schemas.microsoft.com/office/drawing/2014/main" id="{2D8AD578-C659-C74F-8CD2-3AC44673E2D6}"/>
                </a:ext>
              </a:extLst>
            </p:cNvPr>
            <p:cNvSpPr/>
            <p:nvPr/>
          </p:nvSpPr>
          <p:spPr>
            <a:xfrm>
              <a:off x="8683104" y="2001805"/>
              <a:ext cx="1271016" cy="824359"/>
            </a:xfrm>
            <a:prstGeom prst="roundRect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alibri" panose="020F0502020204030204"/>
                  <a:sym typeface="Arial"/>
                </a:rPr>
                <a:t>Electricity Demand for Water Supply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80" name="Straight Arrow Connector 91">
              <a:extLst>
                <a:ext uri="{FF2B5EF4-FFF2-40B4-BE49-F238E27FC236}">
                  <a16:creationId xmlns:a16="http://schemas.microsoft.com/office/drawing/2014/main" id="{7281C2EA-72F8-D74B-A8BB-69BA17D8C844}"/>
                </a:ext>
              </a:extLst>
            </p:cNvPr>
            <p:cNvCxnSpPr>
              <a:cxnSpLocks/>
              <a:stCxn id="7" idx="3"/>
              <a:endCxn id="71" idx="0"/>
            </p:cNvCxnSpPr>
            <p:nvPr/>
          </p:nvCxnSpPr>
          <p:spPr>
            <a:xfrm>
              <a:off x="9336974" y="1528070"/>
              <a:ext cx="1751890" cy="301961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cxnSp>
          <p:nvCxnSpPr>
            <p:cNvPr id="83" name="Straight Arrow Connector 90">
              <a:extLst>
                <a:ext uri="{FF2B5EF4-FFF2-40B4-BE49-F238E27FC236}">
                  <a16:creationId xmlns:a16="http://schemas.microsoft.com/office/drawing/2014/main" id="{C6FB7A0F-8184-244A-8AC2-C29534D0FF31}"/>
                </a:ext>
              </a:extLst>
            </p:cNvPr>
            <p:cNvCxnSpPr>
              <a:cxnSpLocks/>
              <a:stCxn id="189" idx="3"/>
              <a:endCxn id="70" idx="1"/>
            </p:cNvCxnSpPr>
            <p:nvPr/>
          </p:nvCxnSpPr>
          <p:spPr>
            <a:xfrm flipV="1">
              <a:off x="9992225" y="3199827"/>
              <a:ext cx="467014" cy="128229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4" name="Straight Arrow Connector 90">
              <a:extLst>
                <a:ext uri="{FF2B5EF4-FFF2-40B4-BE49-F238E27FC236}">
                  <a16:creationId xmlns:a16="http://schemas.microsoft.com/office/drawing/2014/main" id="{407E8B99-1782-6B47-810A-A57793CDDE4E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 rot="5400000" flipH="1" flipV="1">
              <a:off x="9013232" y="1956591"/>
              <a:ext cx="518442" cy="2373571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8" name="Straight Arrow Connector 90">
              <a:extLst>
                <a:ext uri="{FF2B5EF4-FFF2-40B4-BE49-F238E27FC236}">
                  <a16:creationId xmlns:a16="http://schemas.microsoft.com/office/drawing/2014/main" id="{4DE4226D-7972-5B48-BB89-4907CFBB0066}"/>
                </a:ext>
              </a:extLst>
            </p:cNvPr>
            <p:cNvCxnSpPr>
              <a:cxnSpLocks/>
              <a:stCxn id="70" idx="0"/>
              <a:endCxn id="71" idx="2"/>
            </p:cNvCxnSpPr>
            <p:nvPr/>
          </p:nvCxnSpPr>
          <p:spPr>
            <a:xfrm flipH="1" flipV="1">
              <a:off x="11088864" y="2476362"/>
              <a:ext cx="5883" cy="311285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7" name="Straight Arrow Connector 90">
              <a:extLst>
                <a:ext uri="{FF2B5EF4-FFF2-40B4-BE49-F238E27FC236}">
                  <a16:creationId xmlns:a16="http://schemas.microsoft.com/office/drawing/2014/main" id="{B06CF0B4-7250-F448-9D79-6307FC9566D3}"/>
                </a:ext>
              </a:extLst>
            </p:cNvPr>
            <p:cNvCxnSpPr>
              <a:cxnSpLocks/>
              <a:stCxn id="73" idx="3"/>
              <a:endCxn id="71" idx="3"/>
            </p:cNvCxnSpPr>
            <p:nvPr/>
          </p:nvCxnSpPr>
          <p:spPr>
            <a:xfrm flipH="1" flipV="1">
              <a:off x="11724372" y="2153197"/>
              <a:ext cx="8436" cy="2111771"/>
            </a:xfrm>
            <a:prstGeom prst="bentConnector3">
              <a:avLst>
                <a:gd name="adj1" fmla="val -270981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cxnSp>
          <p:nvCxnSpPr>
            <p:cNvPr id="102" name="Straight Arrow Connector 90">
              <a:extLst>
                <a:ext uri="{FF2B5EF4-FFF2-40B4-BE49-F238E27FC236}">
                  <a16:creationId xmlns:a16="http://schemas.microsoft.com/office/drawing/2014/main" id="{6525C210-6E01-7047-8DAB-48D4EE79E2F5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9992192" y="4588133"/>
              <a:ext cx="1105108" cy="60767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cxnSp>
          <p:nvCxnSpPr>
            <p:cNvPr id="115" name="Straight Arrow Connector 90">
              <a:extLst>
                <a:ext uri="{FF2B5EF4-FFF2-40B4-BE49-F238E27FC236}">
                  <a16:creationId xmlns:a16="http://schemas.microsoft.com/office/drawing/2014/main" id="{5299284D-E1EB-8D44-9F2D-7587D1E08D21}"/>
                </a:ext>
              </a:extLst>
            </p:cNvPr>
            <p:cNvCxnSpPr>
              <a:cxnSpLocks/>
              <a:stCxn id="79" idx="3"/>
              <a:endCxn id="71" idx="1"/>
            </p:cNvCxnSpPr>
            <p:nvPr/>
          </p:nvCxnSpPr>
          <p:spPr>
            <a:xfrm flipV="1">
              <a:off x="9954120" y="2153197"/>
              <a:ext cx="499236" cy="26078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7" name="Straight Arrow Connector 90">
              <a:extLst>
                <a:ext uri="{FF2B5EF4-FFF2-40B4-BE49-F238E27FC236}">
                  <a16:creationId xmlns:a16="http://schemas.microsoft.com/office/drawing/2014/main" id="{3AADB99B-8843-A448-9035-B7C419F9327C}"/>
                </a:ext>
              </a:extLst>
            </p:cNvPr>
            <p:cNvCxnSpPr>
              <a:cxnSpLocks/>
              <a:stCxn id="110" idx="0"/>
              <a:endCxn id="79" idx="1"/>
            </p:cNvCxnSpPr>
            <p:nvPr/>
          </p:nvCxnSpPr>
          <p:spPr>
            <a:xfrm rot="5400000" flipH="1" flipV="1">
              <a:off x="7890080" y="2609573"/>
              <a:ext cx="988612" cy="597436"/>
            </a:xfrm>
            <a:prstGeom prst="bentConnector2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5" name="Straight Arrow Connector 90">
              <a:extLst>
                <a:ext uri="{FF2B5EF4-FFF2-40B4-BE49-F238E27FC236}">
                  <a16:creationId xmlns:a16="http://schemas.microsoft.com/office/drawing/2014/main" id="{559FD364-7A41-8441-90A3-A1C865E31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1609" y="4614769"/>
              <a:ext cx="3060071" cy="1251940"/>
            </a:xfrm>
            <a:prstGeom prst="bentConnector3">
              <a:avLst>
                <a:gd name="adj1" fmla="val 99560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654A2F4-55A5-774D-981A-8F4142A71232}"/>
                </a:ext>
              </a:extLst>
            </p:cNvPr>
            <p:cNvSpPr txBox="1"/>
            <p:nvPr/>
          </p:nvSpPr>
          <p:spPr>
            <a:xfrm>
              <a:off x="10126710" y="6213272"/>
              <a:ext cx="19243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5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Grid Modeling and Electricity Prices: Hourly, zonal</a:t>
              </a: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5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Elec </a:t>
              </a:r>
              <a:r>
                <a:rPr lang="en-US" sz="1050" b="1" kern="0" dirty="0" err="1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Infr</a:t>
              </a:r>
              <a:r>
                <a:rPr lang="en-US" sz="1050" b="1" kern="0" dirty="0">
                  <a:solidFill>
                    <a:srgbClr val="7030A0"/>
                  </a:solidFill>
                  <a:latin typeface="+mj-lt"/>
                  <a:cs typeface="Arial"/>
                  <a:sym typeface="Arial"/>
                </a:rPr>
                <a:t> Expansion: 5-yr, 1 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2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2AFB323A288C43A9DC85070998B979" ma:contentTypeVersion="10" ma:contentTypeDescription="Create a new document." ma:contentTypeScope="" ma:versionID="9d1dcd05a2329a4cd84df9ff711c2c21">
  <xsd:schema xmlns:xsd="http://www.w3.org/2001/XMLSchema" xmlns:xs="http://www.w3.org/2001/XMLSchema" xmlns:p="http://schemas.microsoft.com/office/2006/metadata/properties" xmlns:ns3="50601732-e5c8-4805-a36f-637e98547794" xmlns:ns4="68ae04e7-82dd-4f79-b9e0-39347d770c2a" targetNamespace="http://schemas.microsoft.com/office/2006/metadata/properties" ma:root="true" ma:fieldsID="b0721d8da6a7e5165944e9501a915111" ns3:_="" ns4:_="">
    <xsd:import namespace="50601732-e5c8-4805-a36f-637e98547794"/>
    <xsd:import namespace="68ae04e7-82dd-4f79-b9e0-39347d770c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01732-e5c8-4805-a36f-637e985477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ae04e7-82dd-4f79-b9e0-39347d770c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7528CA-F5D5-480B-BF12-4F8515D68620}">
  <ds:schemaRefs>
    <ds:schemaRef ds:uri="http://schemas.openxmlformats.org/package/2006/metadata/core-properties"/>
    <ds:schemaRef ds:uri="http://purl.org/dc/elements/1.1/"/>
    <ds:schemaRef ds:uri="50601732-e5c8-4805-a36f-637e98547794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68ae04e7-82dd-4f79-b9e0-39347d770c2a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F5D098E-4A57-468E-BE4E-A2A883C73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01732-e5c8-4805-a36f-637e98547794"/>
    <ds:schemaRef ds:uri="68ae04e7-82dd-4f79-b9e0-39347d770c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1F12B7-8CD7-4690-89F3-83ACA53D3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14180</TotalTime>
  <Words>181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Rice, Jennie S</cp:lastModifiedBy>
  <cp:revision>60</cp:revision>
  <dcterms:created xsi:type="dcterms:W3CDTF">2020-07-23T04:14:42Z</dcterms:created>
  <dcterms:modified xsi:type="dcterms:W3CDTF">2020-08-09T18:17:27Z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0x0101003F2AFB323A288C43A9DC85070998B979</vt:lpwstr>
  </property>
</Properties>
</file>