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0"/>
    <p:restoredTop sz="94694"/>
  </p:normalViewPr>
  <p:slideViewPr>
    <p:cSldViewPr snapToGrid="0" snapToObjects="1">
      <p:cViewPr varScale="1">
        <p:scale>
          <a:sx n="149" d="100"/>
          <a:sy n="149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 UC/ED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rgbClr val="FFFFFF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6FB104-9D0D-D245-80A2-BC882529750C}"/>
              </a:ext>
            </a:extLst>
          </p:cNvPr>
          <p:cNvSpPr/>
          <p:nvPr/>
        </p:nvSpPr>
        <p:spPr>
          <a:xfrm>
            <a:off x="74447" y="883217"/>
            <a:ext cx="1271016" cy="46200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Exogenous Scenario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B0B6E02-C7EB-6740-BB61-7222D35DD413}"/>
              </a:ext>
            </a:extLst>
          </p:cNvPr>
          <p:cNvSpPr/>
          <p:nvPr/>
        </p:nvSpPr>
        <p:spPr>
          <a:xfrm>
            <a:off x="113834" y="2511475"/>
            <a:ext cx="1188720" cy="755612"/>
          </a:xfrm>
          <a:prstGeom prst="roundRect">
            <a:avLst/>
          </a:prstGeom>
          <a:solidFill>
            <a:srgbClr val="A44F2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Capability developed in Phase 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1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(* = w/ GCIMS)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4DE08EC-9A73-5D41-A228-A2A023250EB5}"/>
              </a:ext>
            </a:extLst>
          </p:cNvPr>
          <p:cNvSpPr/>
          <p:nvPr/>
        </p:nvSpPr>
        <p:spPr>
          <a:xfrm>
            <a:off x="113834" y="4649445"/>
            <a:ext cx="1188720" cy="802758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Developed for Phase 2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8575" cap="flat" cmpd="sng" algn="ctr">
            <a:solidFill>
              <a:srgbClr val="FFFFFF">
                <a:lumMod val="50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8575" cap="flat" cmpd="sng" algn="ctr">
            <a:solidFill>
              <a:srgbClr val="FFFFFF">
                <a:lumMod val="50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8794E3-E5B7-084B-B1CC-6DE7E21ED13B}"/>
              </a:ext>
            </a:extLst>
          </p:cNvPr>
          <p:cNvSpPr txBox="1"/>
          <p:nvPr/>
        </p:nvSpPr>
        <p:spPr>
          <a:xfrm>
            <a:off x="298467" y="458846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Legend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8575" cap="flat" cmpd="sng" algn="ctr">
            <a:solidFill>
              <a:srgbClr val="00B05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2174"/>
              <a:gd name="adj2" fmla="val 103109"/>
            </a:avLst>
          </a:prstGeom>
          <a:noFill/>
          <a:ln w="28575" cap="flat" cmpd="sng" algn="ctr">
            <a:solidFill>
              <a:srgbClr val="00B050"/>
            </a:solidFill>
            <a:prstDash val="sysDot"/>
            <a:miter lim="800000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D162DFD-E285-2F4A-B25D-B7A2B3E53FFE}"/>
              </a:ext>
            </a:extLst>
          </p:cNvPr>
          <p:cNvSpPr txBox="1"/>
          <p:nvPr/>
        </p:nvSpPr>
        <p:spPr>
          <a:xfrm>
            <a:off x="3356133" y="4595398"/>
            <a:ext cx="766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CONUS (1 km</a:t>
            </a:r>
            <a:r>
              <a:rPr lang="en-US" sz="1100" b="1" kern="0" baseline="3000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2</a:t>
            </a: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658F95-C0BA-F543-9A2C-825FFB26BFF0}"/>
              </a:ext>
            </a:extLst>
          </p:cNvPr>
          <p:cNvSpPr txBox="1"/>
          <p:nvPr/>
        </p:nvSpPr>
        <p:spPr>
          <a:xfrm>
            <a:off x="5286290" y="5779176"/>
            <a:ext cx="1688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Annual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(States/Major Basins)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480488-6CCD-7D4B-8290-D03AC49B180C}"/>
              </a:ext>
            </a:extLst>
          </p:cNvPr>
          <p:cNvSpPr txBox="1"/>
          <p:nvPr/>
        </p:nvSpPr>
        <p:spPr>
          <a:xfrm>
            <a:off x="10980565" y="4601661"/>
            <a:ext cx="708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Hourly (Nodal)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62E347A-AFA7-FD4B-BE36-BD8D6AF07312}"/>
              </a:ext>
            </a:extLst>
          </p:cNvPr>
          <p:cNvSpPr/>
          <p:nvPr/>
        </p:nvSpPr>
        <p:spPr>
          <a:xfrm>
            <a:off x="113834" y="1499134"/>
            <a:ext cx="1188720" cy="557349"/>
          </a:xfrm>
          <a:prstGeom prst="roundRect">
            <a:avLst/>
          </a:prstGeom>
          <a:solidFill>
            <a:srgbClr val="FFFFFF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Pre-existing capability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B050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rgbClr val="A44F2A">
              <a:lumMod val="60000"/>
              <a:lumOff val="40000"/>
            </a:srgbClr>
          </a:solidFill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CEA84BEF-15C4-B648-8F64-0B66F85AD5B1}"/>
              </a:ext>
            </a:extLst>
          </p:cNvPr>
          <p:cNvCxnSpPr>
            <a:cxnSpLocks/>
            <a:stCxn id="24" idx="0"/>
            <a:endCxn id="54" idx="2"/>
          </p:cNvCxnSpPr>
          <p:nvPr/>
        </p:nvCxnSpPr>
        <p:spPr>
          <a:xfrm rot="5400000" flipH="1" flipV="1">
            <a:off x="6753993" y="2641631"/>
            <a:ext cx="1819241" cy="3076440"/>
          </a:xfrm>
          <a:prstGeom prst="bentConnector3">
            <a:avLst>
              <a:gd name="adj1" fmla="val 65581"/>
            </a:avLst>
          </a:prstGeom>
          <a:noFill/>
          <a:ln w="28575" cap="flat" cmpd="sng" algn="ctr">
            <a:solidFill>
              <a:srgbClr val="00B050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8575" cap="flat" cmpd="sng" algn="ctr">
            <a:solidFill>
              <a:srgbClr val="00B050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67" name="Right Arrow 66">
            <a:extLst>
              <a:ext uri="{FF2B5EF4-FFF2-40B4-BE49-F238E27FC236}">
                <a16:creationId xmlns:a16="http://schemas.microsoft.com/office/drawing/2014/main" id="{E6CC63D5-8110-684F-8C4A-71B2C6B7835D}"/>
              </a:ext>
            </a:extLst>
          </p:cNvPr>
          <p:cNvSpPr/>
          <p:nvPr/>
        </p:nvSpPr>
        <p:spPr>
          <a:xfrm>
            <a:off x="316699" y="-31517"/>
            <a:ext cx="11160111" cy="432619"/>
          </a:xfrm>
          <a:prstGeom prst="rightArrow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Modeling Sequence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:     Scenarios of Climate, SSP, Pop, Urbanization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Globa</a:t>
            </a: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l/US E-W-L Dynamics                     High-Resolution Electricity Supply/Demand Dynamics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8575" cap="flat" cmpd="sng" algn="ctr">
            <a:solidFill>
              <a:srgbClr val="00B050"/>
            </a:solidFill>
            <a:prstDash val="sysDot"/>
            <a:miter lim="800000"/>
            <a:tailEnd type="triangle" w="lg" len="lg"/>
          </a:ln>
          <a:effectLst/>
        </p:spPr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8F66DC2-D6E7-4447-96EA-82619906486A}"/>
              </a:ext>
            </a:extLst>
          </p:cNvPr>
          <p:cNvGrpSpPr/>
          <p:nvPr/>
        </p:nvGrpSpPr>
        <p:grpSpPr>
          <a:xfrm>
            <a:off x="5918" y="2049483"/>
            <a:ext cx="1404552" cy="273653"/>
            <a:chOff x="231606" y="4728203"/>
            <a:chExt cx="1404552" cy="27365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9C13C44-542F-1144-82B1-2F719F2B3260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0" y="5001856"/>
              <a:ext cx="78098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35E0840-8235-B846-BD36-417BC1BD0790}"/>
                </a:ext>
              </a:extLst>
            </p:cNvPr>
            <p:cNvSpPr txBox="1"/>
            <p:nvPr/>
          </p:nvSpPr>
          <p:spPr>
            <a:xfrm>
              <a:off x="231606" y="4728203"/>
              <a:ext cx="14045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000" kern="0" dirty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  <a:sym typeface="Arial"/>
                </a:rPr>
                <a:t>Pre-existing coupling </a:t>
              </a:r>
            </a:p>
          </p:txBody>
        </p:sp>
      </p:grp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8575" cap="flat" cmpd="sng" algn="ctr">
            <a:solidFill>
              <a:srgbClr val="00B050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7CF0757D-627E-D242-B3A9-BB84457764A5}"/>
              </a:ext>
            </a:extLst>
          </p:cNvPr>
          <p:cNvGrpSpPr/>
          <p:nvPr/>
        </p:nvGrpSpPr>
        <p:grpSpPr>
          <a:xfrm>
            <a:off x="78054" y="3259831"/>
            <a:ext cx="1260281" cy="286479"/>
            <a:chOff x="257134" y="3597657"/>
            <a:chExt cx="1260281" cy="286479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EB8F5E0-BFAF-F74F-8987-B44BE5C9D1F7}"/>
                </a:ext>
              </a:extLst>
            </p:cNvPr>
            <p:cNvSpPr txBox="1"/>
            <p:nvPr/>
          </p:nvSpPr>
          <p:spPr>
            <a:xfrm>
              <a:off x="257134" y="3597657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000" kern="0" dirty="0">
                  <a:solidFill>
                    <a:srgbClr val="DA8F6E"/>
                  </a:solidFill>
                  <a:latin typeface="Arial"/>
                  <a:cs typeface="Arial"/>
                  <a:sym typeface="Arial"/>
                </a:rPr>
                <a:t>Phase 1 couplings 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97BDA7EB-329B-4444-B4BE-C3AD86B96873}"/>
                </a:ext>
              </a:extLst>
            </p:cNvPr>
            <p:cNvCxnSpPr>
              <a:cxnSpLocks/>
            </p:cNvCxnSpPr>
            <p:nvPr/>
          </p:nvCxnSpPr>
          <p:spPr>
            <a:xfrm>
              <a:off x="427230" y="3884136"/>
              <a:ext cx="833745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DA8F6E"/>
              </a:solidFill>
              <a:prstDash val="solid"/>
              <a:miter lim="800000"/>
              <a:tailEnd type="triangle" w="lg" len="lg"/>
            </a:ln>
            <a:effectLst/>
          </p:spPr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9A204E1-6539-AB43-9FA3-4E01862A3250}"/>
              </a:ext>
            </a:extLst>
          </p:cNvPr>
          <p:cNvGrpSpPr/>
          <p:nvPr/>
        </p:nvGrpSpPr>
        <p:grpSpPr>
          <a:xfrm>
            <a:off x="69539" y="5473928"/>
            <a:ext cx="1260281" cy="277335"/>
            <a:chOff x="257134" y="3606801"/>
            <a:chExt cx="1260281" cy="277335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77C1B20-7A8B-3B43-9896-A5BEAC01CBA9}"/>
                </a:ext>
              </a:extLst>
            </p:cNvPr>
            <p:cNvSpPr txBox="1"/>
            <p:nvPr/>
          </p:nvSpPr>
          <p:spPr>
            <a:xfrm>
              <a:off x="257134" y="3606801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000" kern="0" dirty="0">
                  <a:solidFill>
                    <a:srgbClr val="00B050"/>
                  </a:solidFill>
                  <a:latin typeface="Arial"/>
                  <a:cs typeface="Arial"/>
                  <a:sym typeface="Arial"/>
                </a:rPr>
                <a:t>Phase 2 couplings </a:t>
              </a: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CCA6508-87D9-8B4D-930D-E1A1CDDB9EDE}"/>
                </a:ext>
              </a:extLst>
            </p:cNvPr>
            <p:cNvCxnSpPr>
              <a:cxnSpLocks/>
            </p:cNvCxnSpPr>
            <p:nvPr/>
          </p:nvCxnSpPr>
          <p:spPr>
            <a:xfrm>
              <a:off x="427230" y="3884136"/>
              <a:ext cx="833745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  <a:tailEnd type="triangle" w="lg" len="lg"/>
            </a:ln>
            <a:effectLst/>
          </p:spPr>
        </p:cxnSp>
      </p:grp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2649FDA2-4F8C-D945-B853-CF0E3754B8A7}"/>
              </a:ext>
            </a:extLst>
          </p:cNvPr>
          <p:cNvSpPr/>
          <p:nvPr/>
        </p:nvSpPr>
        <p:spPr>
          <a:xfrm>
            <a:off x="113834" y="3744638"/>
            <a:ext cx="1188720" cy="755612"/>
          </a:xfrm>
          <a:prstGeom prst="roundRect">
            <a:avLst/>
          </a:prstGeom>
          <a:solidFill>
            <a:srgbClr val="A44F2A">
              <a:lumMod val="60000"/>
              <a:lumOff val="40000"/>
            </a:srgbClr>
          </a:solidFill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Phase 1 Capability Enhanced in Phase 2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D5A84F-08E3-3F47-9B0E-242D8B515EBE}"/>
              </a:ext>
            </a:extLst>
          </p:cNvPr>
          <p:cNvSpPr txBox="1"/>
          <p:nvPr/>
        </p:nvSpPr>
        <p:spPr>
          <a:xfrm>
            <a:off x="8599801" y="4638173"/>
            <a:ext cx="1639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Hourly (County/State/ Balancing Authority)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61181" y="5462854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16462" y="5445851"/>
            <a:ext cx="190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6123760" y="3604549"/>
            <a:ext cx="311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State-level electricity system expansion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697975-EAFC-EF43-8DE3-97766A57C7AE}"/>
              </a:ext>
            </a:extLst>
          </p:cNvPr>
          <p:cNvSpPr txBox="1"/>
          <p:nvPr/>
        </p:nvSpPr>
        <p:spPr>
          <a:xfrm>
            <a:off x="4587929" y="3669373"/>
            <a:ext cx="1160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 Temperature and precipitation by state and basin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5401646" y="738382"/>
            <a:ext cx="605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Hourly weather variables needed to derate thermoelectric power plants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7085965" y="4338643"/>
            <a:ext cx="1254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Fuel prices and generator </a:t>
            </a:r>
          </a:p>
          <a:p>
            <a:pPr algn="r"/>
            <a:r>
              <a:rPr lang="en-US" sz="1400" dirty="0"/>
              <a:t>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919822" y="2744687"/>
            <a:ext cx="1310757" cy="1074638"/>
          </a:xfrm>
          <a:prstGeom prst="bentConnector3">
            <a:avLst>
              <a:gd name="adj1" fmla="val -228"/>
            </a:avLst>
          </a:prstGeom>
          <a:noFill/>
          <a:ln w="28575" cap="flat" cmpd="sng" algn="ctr">
            <a:solidFill>
              <a:srgbClr val="00B050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984426" y="2998553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Locational marginal prices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15A046-2AE0-CB40-ADB2-93E331DA618F}"/>
              </a:ext>
            </a:extLst>
          </p:cNvPr>
          <p:cNvSpPr txBox="1"/>
          <p:nvPr/>
        </p:nvSpPr>
        <p:spPr>
          <a:xfrm>
            <a:off x="8832229" y="1851352"/>
            <a:ext cx="739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CONUS (1 km</a:t>
            </a:r>
            <a:r>
              <a:rPr lang="en-US" sz="1100" b="1" kern="0" baseline="3000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2</a:t>
            </a: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)</a:t>
            </a:r>
            <a:endParaRPr lang="en-US" sz="1100" b="1" kern="0" baseline="30000" dirty="0">
              <a:solidFill>
                <a:srgbClr val="7030A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8575" cap="flat" cmpd="sng" algn="ctr">
            <a:solidFill>
              <a:srgbClr val="DA8F6E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  <a:endCxn id="76" idx="0"/>
          </p:cNvCxnSpPr>
          <p:nvPr/>
        </p:nvCxnSpPr>
        <p:spPr>
          <a:xfrm>
            <a:off x="4963400" y="1214999"/>
            <a:ext cx="794428" cy="454353"/>
          </a:xfrm>
          <a:prstGeom prst="bentConnector2">
            <a:avLst/>
          </a:prstGeom>
          <a:noFill/>
          <a:ln w="28575" cap="flat" cmpd="sng" algn="ctr">
            <a:solidFill>
              <a:srgbClr val="00B05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729601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8575" cap="flat" cmpd="sng" algn="ctr">
            <a:solidFill>
              <a:srgbClr val="00B050"/>
            </a:solidFill>
            <a:prstDash val="dash"/>
            <a:miter lim="800000"/>
            <a:tailEnd type="triangle" w="lg" len="lg"/>
          </a:ln>
          <a:effectLst/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52BBD8-1A23-014D-A601-48DA43FB3C4C}"/>
              </a:ext>
            </a:extLst>
          </p:cNvPr>
          <p:cNvGrpSpPr/>
          <p:nvPr/>
        </p:nvGrpSpPr>
        <p:grpSpPr>
          <a:xfrm>
            <a:off x="98056" y="5896101"/>
            <a:ext cx="1330005" cy="633564"/>
            <a:chOff x="293992" y="6102043"/>
            <a:chExt cx="1330005" cy="633564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848818D-6426-6941-B7C5-B1B59CFCBC19}"/>
                </a:ext>
              </a:extLst>
            </p:cNvPr>
            <p:cNvCxnSpPr>
              <a:cxnSpLocks/>
            </p:cNvCxnSpPr>
            <p:nvPr/>
          </p:nvCxnSpPr>
          <p:spPr>
            <a:xfrm>
              <a:off x="293992" y="6225153"/>
              <a:ext cx="5486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1A565B-90ED-B648-8687-E708FBAEAEAC}"/>
                </a:ext>
              </a:extLst>
            </p:cNvPr>
            <p:cNvSpPr txBox="1"/>
            <p:nvPr/>
          </p:nvSpPr>
          <p:spPr>
            <a:xfrm>
              <a:off x="805562" y="6102043"/>
              <a:ext cx="818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Completed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B7C24A9-5999-2F4E-B4ED-06F39EE1C0FC}"/>
                </a:ext>
              </a:extLst>
            </p:cNvPr>
            <p:cNvCxnSpPr>
              <a:cxnSpLocks/>
            </p:cNvCxnSpPr>
            <p:nvPr/>
          </p:nvCxnSpPr>
          <p:spPr>
            <a:xfrm>
              <a:off x="293992" y="6417151"/>
              <a:ext cx="5486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miter lim="800000"/>
              <a:tailEnd type="triangle" w="lg" len="lg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2B61D55-0E71-D649-AAEA-6AE9B632C137}"/>
                </a:ext>
              </a:extLst>
            </p:cNvPr>
            <p:cNvSpPr txBox="1"/>
            <p:nvPr/>
          </p:nvSpPr>
          <p:spPr>
            <a:xfrm>
              <a:off x="805563" y="6294041"/>
              <a:ext cx="7414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Tested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04CB50A-1E82-A941-B734-3708FEBA8BBA}"/>
                </a:ext>
              </a:extLst>
            </p:cNvPr>
            <p:cNvCxnSpPr>
              <a:cxnSpLocks/>
            </p:cNvCxnSpPr>
            <p:nvPr/>
          </p:nvCxnSpPr>
          <p:spPr>
            <a:xfrm>
              <a:off x="293992" y="6612496"/>
              <a:ext cx="5486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  <a:tailEnd type="triangle" w="lg" len="lg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1F1AFC1-666C-284A-94A7-8CDC2A4EFA17}"/>
                </a:ext>
              </a:extLst>
            </p:cNvPr>
            <p:cNvSpPr txBox="1"/>
            <p:nvPr/>
          </p:nvSpPr>
          <p:spPr>
            <a:xfrm>
              <a:off x="805563" y="6489386"/>
              <a:ext cx="7414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Planned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2808AF-5952-8843-AF70-52BA5B85ABA7}"/>
              </a:ext>
            </a:extLst>
          </p:cNvPr>
          <p:cNvSpPr txBox="1"/>
          <p:nvPr/>
        </p:nvSpPr>
        <p:spPr>
          <a:xfrm>
            <a:off x="-29348" y="6548739"/>
            <a:ext cx="1475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(Resolution)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rgbClr val="A44F2A">
              <a:lumMod val="60000"/>
              <a:lumOff val="40000"/>
            </a:srgbClr>
          </a:solidFill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FFFFFF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FFFFFF"/>
                </a:solidFill>
                <a:sym typeface="Arial"/>
              </a:rPr>
              <a:t>Population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County populations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5026308" y="1669352"/>
            <a:ext cx="1463040" cy="744200"/>
          </a:xfrm>
          <a:prstGeom prst="roundRect">
            <a:avLst/>
          </a:prstGeom>
          <a:solidFill>
            <a:srgbClr val="FFFFFF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Water Runoff Emulator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(Xanthos)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5026308" y="2813355"/>
            <a:ext cx="1463040" cy="744200"/>
          </a:xfrm>
          <a:prstGeom prst="round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Heating/Cooling Degree Days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(Helios)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A5E7F8-407A-344D-8F97-6D535B89906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5757828" y="2413552"/>
            <a:ext cx="0" cy="399803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EE1025D-359D-AC41-BDC4-C109A6A6C0D0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5757828" y="3557555"/>
            <a:ext cx="664" cy="1515415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dash"/>
            <a:miter lim="800000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20338</TotalTime>
  <Words>213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Burleyson, Casey D</cp:lastModifiedBy>
  <cp:revision>49</cp:revision>
  <dcterms:created xsi:type="dcterms:W3CDTF">2020-07-23T04:14:42Z</dcterms:created>
  <dcterms:modified xsi:type="dcterms:W3CDTF">2022-02-18T17:55:50Z</dcterms:modified>
</cp:coreProperties>
</file>