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72" r:id="rId13"/>
    <p:sldId id="270" r:id="rId14"/>
    <p:sldId id="271" r:id="rId15"/>
    <p:sldId id="268" r:id="rId16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3A34D-156D-48EF-B465-9A2684D93277}" v="110" dt="2023-10-31T18:27:42.051"/>
    <p1510:client id="{A637E4F2-4506-40E8-AA06-EECF7951C385}" v="467" dt="2023-10-28T05:42:53.042"/>
    <p1510:client id="{B7EBED29-B025-4848-93F4-C4E466D7AEAD}" v="103" dt="2023-10-28T07:02:01.891"/>
    <p1510:client id="{ED95D855-343F-44AA-9BDC-BDEF6A861B05}" v="8" dt="2023-10-31T11:57:35.475"/>
  </p1510:revLst>
</p1510:revInfo>
</file>

<file path=ppt/tableStyles.xml><?xml version="1.0" encoding="utf-8"?>
<a:tblStyleLst xmlns:a="http://schemas.openxmlformats.org/drawingml/2006/main" def="{D0F9E0DB-5D2A-46A3-97B6-215E12D294D9}">
  <a:tblStyle styleId="{D0F9E0DB-5D2A-46A3-97B6-215E12D294D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F6FC"/>
          </a:solidFill>
        </a:fill>
      </a:tcStyle>
    </a:wholeTbl>
    <a:band1H>
      <a:tcTxStyle/>
      <a:tcStyle>
        <a:tcBdr/>
        <a:fill>
          <a:solidFill>
            <a:srgbClr val="D1ECF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1ECF9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9" name="Google Shape;219;p11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193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3" name="Google Shape;233;p1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5" name="Google Shape;175;p5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2" name="Google Shape;182;p6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7" name="Google Shape;197;p8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96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8"/>
              <a:buFont typeface="Arial"/>
              <a:buNone/>
            </a:pPr>
            <a:r>
              <a:rPr lang="en-IN" sz="8818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8"/>
              <a:buFont typeface="Arial"/>
              <a:buNone/>
            </a:pPr>
            <a:r>
              <a:rPr lang="en-IN" sz="8818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>
            <a:off x="1213857" y="4003828"/>
            <a:ext cx="5974958" cy="41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Font typeface="Trebuchet MS"/>
              <a:buNone/>
              <a:defRPr sz="1764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2"/>
          </p:nvPr>
        </p:nvSpPr>
        <p:spPr>
          <a:xfrm>
            <a:off x="672040" y="4927788"/>
            <a:ext cx="6997915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8"/>
              <a:buFont typeface="Arial"/>
              <a:buNone/>
            </a:pPr>
            <a:r>
              <a:rPr lang="en-IN" sz="8818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8"/>
              <a:buFont typeface="Arial"/>
              <a:buNone/>
            </a:pPr>
            <a:r>
              <a:rPr lang="en-IN" sz="8818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 rot="5400000">
            <a:off x="2031207" y="1021557"/>
            <a:ext cx="4278313" cy="69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 rot="5400000">
            <a:off x="4234732" y="3026812"/>
            <a:ext cx="5788752" cy="107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 rot="5400000">
            <a:off x="641243" y="702770"/>
            <a:ext cx="5788752" cy="572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4"/>
          <p:cNvGrpSpPr/>
          <p:nvPr/>
        </p:nvGrpSpPr>
        <p:grpSpPr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38" name="Google Shape;38;p4"/>
            <p:cNvCxnSpPr/>
            <p:nvPr/>
          </p:nvCxnSpPr>
          <p:spPr>
            <a:xfrm rot="10800000" flipH="1">
              <a:off x="5130870" y="4174961"/>
              <a:ext cx="4021900" cy="268286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9;p4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0" name="Google Shape;40;p4"/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44" name="Google Shape;44;p4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313"/>
              </a:schemeClr>
            </a:solidFill>
            <a:ln>
              <a:noFill/>
            </a:ln>
          </p:spPr>
        </p:sp>
      </p:grpSp>
      <p:sp>
        <p:nvSpPr>
          <p:cNvPr id="48" name="Google Shape;48;p4"/>
          <p:cNvSpPr txBox="1"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952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2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9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None/>
              <a:defRPr sz="2205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672042" y="2381649"/>
            <a:ext cx="3404426" cy="427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374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198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58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783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782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782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782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783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783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2"/>
          </p:nvPr>
        </p:nvSpPr>
        <p:spPr>
          <a:xfrm>
            <a:off x="4265529" y="2381651"/>
            <a:ext cx="3404427" cy="427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374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198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58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783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782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782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782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783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783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2"/>
          </p:nvPr>
        </p:nvSpPr>
        <p:spPr>
          <a:xfrm>
            <a:off x="672041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3"/>
          </p:nvPr>
        </p:nvSpPr>
        <p:spPr>
          <a:xfrm>
            <a:off x="4262702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4"/>
          </p:nvPr>
        </p:nvSpPr>
        <p:spPr>
          <a:xfrm>
            <a:off x="4262702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3937083" y="567610"/>
            <a:ext cx="3732871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672041" y="3061205"/>
            <a:ext cx="3075982" cy="284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/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926"/>
              <a:buNone/>
              <a:defRPr sz="1157"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46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>
            <a:spLocks noGrp="1"/>
          </p:cNvSpPr>
          <p:nvPr>
            <p:ph type="pic" idx="2"/>
          </p:nvPr>
        </p:nvSpPr>
        <p:spPr>
          <a:xfrm>
            <a:off x="672041" y="671971"/>
            <a:ext cx="6997914" cy="4239192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672041" y="5916496"/>
            <a:ext cx="6997914" cy="74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882"/>
              <a:buNone/>
              <a:defRPr sz="1102"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11" name="Google Shape;11;p1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" name="Google Shape;12;p1"/>
            <p:cNvCxnSpPr/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14;p1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782" algn="l" rtl="0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782" algn="l" rtl="0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783" algn="l" rtl="0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783" algn="l" rtl="0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/>
          <p:nvPr/>
        </p:nvSpPr>
        <p:spPr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E-Commerce Website for Pharmacy</a:t>
            </a:r>
            <a:endParaRPr sz="36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Harsh Gajera-22104099</a:t>
            </a:r>
            <a:endParaRPr sz="3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Sekhar Gauda-22104044</a:t>
            </a:r>
            <a:endParaRPr sz="3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Aditya Gupta-22104155</a:t>
            </a:r>
            <a:endParaRPr sz="3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Paresh Gupta-22104089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 Geetanjali Kalme</a:t>
            </a: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38" y="-96838"/>
            <a:ext cx="9934575" cy="18716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9"/>
          <p:cNvCxnSpPr/>
          <p:nvPr/>
        </p:nvCxnSpPr>
        <p:spPr>
          <a:xfrm>
            <a:off x="0" y="1743075"/>
            <a:ext cx="10080625" cy="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/>
          <p:nvPr/>
        </p:nvSpPr>
        <p:spPr>
          <a:xfrm>
            <a:off x="459111" y="-437167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Use Case/Data Flow Diagram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p28" descr="A diagram of a produc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061" t="-733" r="-1326" b="2112"/>
          <a:stretch/>
        </p:blipFill>
        <p:spPr>
          <a:xfrm>
            <a:off x="743632" y="571331"/>
            <a:ext cx="5317109" cy="6889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>
            <a:spLocks noGrp="1"/>
          </p:cNvSpPr>
          <p:nvPr>
            <p:ph type="title"/>
          </p:nvPr>
        </p:nvSpPr>
        <p:spPr>
          <a:xfrm>
            <a:off x="260653" y="292298"/>
            <a:ext cx="4509244" cy="67916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800" b="1">
                <a:solidFill>
                  <a:schemeClr val="dk1"/>
                </a:solidFill>
                <a:latin typeface="Times New Roman"/>
              </a:rPr>
              <a:t>9.TECHNOLOGY STACK</a:t>
            </a:r>
            <a:endParaRPr lang="en-US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29" name="Google Shape;229;p29"/>
          <p:cNvSpPr txBox="1">
            <a:spLocks noGrp="1"/>
          </p:cNvSpPr>
          <p:nvPr>
            <p:ph type="body" idx="1"/>
          </p:nvPr>
        </p:nvSpPr>
        <p:spPr>
          <a:xfrm>
            <a:off x="355468" y="737983"/>
            <a:ext cx="8874705" cy="652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Font typeface="Noto Sans Symbols"/>
              <a:buChar char="❖"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Frontend: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HTML, CSS, and JavaScript are the core technologies responsible for creating the user interface and interactivity of a web application.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Font typeface="Noto Sans Symbols"/>
              <a:buChar char="❖"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Backend: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Java, Servlets, JSP, and JDBC collectively handle server-side logic, dynamic content generation, and database connectivity.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Font typeface="Noto Sans Symbols"/>
              <a:buChar char="❖"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Database: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MySQL serves as the relational database management system (RDBMS) for storing and managing data.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Font typeface="Noto Sans Symbols"/>
              <a:buChar char="❖"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Server: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Apache Tomcat 10.1 functions as the web server and servlet container responsible for hosting and serving the Java-based web application.</a:t>
            </a:r>
            <a:endParaRPr/>
          </a:p>
          <a:p>
            <a:pPr marL="377825" lvl="0" indent="-281305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20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1963-06C7-4750-E3CC-A6FAA5F5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233802"/>
            <a:ext cx="6997700" cy="1455737"/>
          </a:xfrm>
        </p:spPr>
        <p:txBody>
          <a:bodyPr/>
          <a:lstStyle/>
          <a:p>
            <a:r>
              <a:rPr lang="en-US" sz="2800" b="1">
                <a:solidFill>
                  <a:schemeClr val="tx1"/>
                </a:solidFill>
                <a:latin typeface="Times New Roman"/>
              </a:rPr>
              <a:t>11.Result and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E9902-0353-63B3-9F38-B82DB23BA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854872"/>
            <a:ext cx="8739613" cy="6322682"/>
          </a:xfrm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  <a:latin typeface="Times New Roman"/>
              </a:rPr>
              <a:t>The E-Pharmacy Website project has successfully implemented a range of key features, as outlined</a:t>
            </a:r>
          </a:p>
          <a:p>
            <a:pPr marL="137160" indent="0">
              <a:buNone/>
            </a:pPr>
            <a:r>
              <a:rPr lang="en-US" sz="2000" b="1">
                <a:solidFill>
                  <a:schemeClr val="tx1"/>
                </a:solidFill>
                <a:latin typeface="Times New Roman"/>
              </a:rPr>
              <a:t>1. Product Request Form</a:t>
            </a:r>
          </a:p>
          <a:p>
            <a:r>
              <a:rPr lang="en-US" sz="2000">
                <a:solidFill>
                  <a:schemeClr val="tx1"/>
                </a:solidFill>
                <a:latin typeface="Times New Roman"/>
              </a:rPr>
              <a:t>The system includes a "Product Request Form" feature that allows users to request pharmaceutical products that are currently unavailable in the inventory.</a:t>
            </a:r>
          </a:p>
          <a:p>
            <a:pPr marL="137160" indent="0">
              <a:buNone/>
            </a:pPr>
            <a:r>
              <a:rPr lang="en-US" sz="2000" b="1">
                <a:solidFill>
                  <a:schemeClr val="tx1"/>
                </a:solidFill>
                <a:latin typeface="Times New Roman"/>
              </a:rPr>
              <a:t>2. Shopping Cart and Secure Checkout</a:t>
            </a:r>
          </a:p>
          <a:p>
            <a:r>
              <a:rPr lang="en-US" sz="2000">
                <a:solidFill>
                  <a:schemeClr val="tx1"/>
                </a:solidFill>
                <a:latin typeface="Times New Roman"/>
              </a:rPr>
              <a:t>The website enables users to add products to their shopping cart and proceed with a secure checkout process that offers multiple payment options.</a:t>
            </a:r>
          </a:p>
          <a:p>
            <a:pPr marL="137160" indent="0">
              <a:buNone/>
            </a:pPr>
            <a:r>
              <a:rPr lang="en-US" sz="2000" b="1">
                <a:solidFill>
                  <a:schemeClr val="tx1"/>
                </a:solidFill>
                <a:latin typeface="Times New Roman"/>
              </a:rPr>
              <a:t>3. User Reviews and Ratings</a:t>
            </a:r>
          </a:p>
          <a:p>
            <a:r>
              <a:rPr lang="en-US" sz="2000">
                <a:solidFill>
                  <a:schemeClr val="tx1"/>
                </a:solidFill>
                <a:latin typeface="Times New Roman"/>
              </a:rPr>
              <a:t>The system incorporates user reviews and ratings, effectively creating a comprehensive FAQ section to address common queries.</a:t>
            </a:r>
          </a:p>
          <a:p>
            <a:pPr marL="137160" indent="0">
              <a:buNone/>
            </a:pPr>
            <a:r>
              <a:rPr lang="en-US" sz="2000" b="1">
                <a:solidFill>
                  <a:schemeClr val="tx1"/>
                </a:solidFill>
                <a:latin typeface="Times New Roman"/>
              </a:rPr>
              <a:t>4. Regional Expansion</a:t>
            </a:r>
          </a:p>
          <a:p>
            <a:r>
              <a:rPr lang="en-US" sz="2000">
                <a:solidFill>
                  <a:schemeClr val="tx1"/>
                </a:solidFill>
                <a:latin typeface="Times New Roman"/>
              </a:rPr>
              <a:t>The scope of the project extends to serving customers in specific regions, including villages, making essential healthcare products more accessible to underserved populations.</a:t>
            </a:r>
          </a:p>
        </p:txBody>
      </p:sp>
    </p:spTree>
    <p:extLst>
      <p:ext uri="{BB962C8B-B14F-4D97-AF65-F5344CB8AC3E}">
        <p14:creationId xmlns:p14="http://schemas.microsoft.com/office/powerpoint/2010/main" val="265682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12BA-D5FA-70B1-009B-2844A8BE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chemeClr val="tx1"/>
                </a:solidFill>
                <a:latin typeface="Times New Roman"/>
              </a:rPr>
              <a:t>12.</a:t>
            </a:r>
            <a:r>
              <a:rPr lang="en-IN" sz="2800" b="1">
                <a:solidFill>
                  <a:schemeClr val="tx1"/>
                </a:solidFill>
                <a:latin typeface="Times New Roman"/>
                <a:cs typeface="Times New Roman"/>
              </a:rPr>
              <a:t>Conclusion and Future Scope</a:t>
            </a:r>
            <a:br>
              <a:rPr lang="en-IN" sz="2800" b="1">
                <a:solidFill>
                  <a:schemeClr val="tx1"/>
                </a:solidFill>
                <a:latin typeface="Times New Roman"/>
                <a:cs typeface="Times New Roman"/>
              </a:rPr>
            </a:b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F92FD-E62F-D679-7CF0-DD45BC50B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1393594"/>
            <a:ext cx="8526089" cy="5659947"/>
          </a:xfrm>
        </p:spPr>
        <p:txBody>
          <a:bodyPr/>
          <a:lstStyle/>
          <a:p>
            <a:pPr marL="13716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</a:rPr>
              <a:t>To provide easy and simple accessibility of medical supplies  to customers in rural areas .</a:t>
            </a:r>
          </a:p>
          <a:p>
            <a:pPr marL="13716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/>
              </a:rPr>
              <a:t>Future Scope:</a:t>
            </a:r>
          </a:p>
          <a:p>
            <a:pPr marL="13716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</a:rPr>
              <a:t>AI-Powered Recommendations</a:t>
            </a:r>
            <a:endParaRPr lang="en-US"/>
          </a:p>
          <a:p>
            <a:pPr marL="13716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</a:rPr>
              <a:t>Expanded Geographic Coverage</a:t>
            </a:r>
            <a:endParaRPr lang="en-US" dirty="0"/>
          </a:p>
          <a:p>
            <a:pPr marL="13716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</a:rPr>
              <a:t>Inventory Management System</a:t>
            </a:r>
            <a:endParaRPr lang="en-US" dirty="0"/>
          </a:p>
          <a:p>
            <a:pPr marL="13716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</a:rPr>
              <a:t>Health Monitoring Features</a:t>
            </a:r>
            <a:endParaRPr lang="en-US" dirty="0"/>
          </a:p>
          <a:p>
            <a:pPr marL="13716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</a:rPr>
              <a:t>Pharmacist Consultation</a:t>
            </a:r>
            <a:endParaRPr lang="en-US"/>
          </a:p>
          <a:p>
            <a:pPr marL="13716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</a:rPr>
              <a:t>Blockchain for Drug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9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864B-D6E2-23D8-5B28-F0375DB4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72" y="660290"/>
            <a:ext cx="6997700" cy="1455737"/>
          </a:xfrm>
        </p:spPr>
        <p:txBody>
          <a:bodyPr/>
          <a:lstStyle/>
          <a:p>
            <a:r>
              <a:rPr lang="en-US" sz="2800" b="1">
                <a:solidFill>
                  <a:schemeClr val="tx1"/>
                </a:solidFill>
                <a:latin typeface="Times New Roman"/>
              </a:rPr>
              <a:t>13.References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0D7A0-B636-FF81-8767-866748889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1337477"/>
            <a:ext cx="8559803" cy="5648714"/>
          </a:xfrm>
        </p:spPr>
        <p:txBody>
          <a:bodyPr/>
          <a:lstStyle/>
          <a:p>
            <a:r>
              <a:rPr lang="en-US" sz="2400">
                <a:solidFill>
                  <a:schemeClr val="tx1"/>
                </a:solidFill>
                <a:latin typeface="Times New Roman"/>
              </a:rPr>
              <a:t>"E-Pharmacy 2020" by Kenneth C. Laudon and Carol Guercio Traver</a:t>
            </a:r>
          </a:p>
          <a:p>
            <a:r>
              <a:rPr lang="en-US" sz="2400">
                <a:solidFill>
                  <a:schemeClr val="tx1"/>
                </a:solidFill>
                <a:latin typeface="Times New Roman"/>
              </a:rPr>
              <a:t>World Health Organization (WHO)</a:t>
            </a:r>
          </a:p>
          <a:p>
            <a:r>
              <a:rPr lang="en-US" sz="2400">
                <a:solidFill>
                  <a:schemeClr val="tx1"/>
                </a:solidFill>
                <a:latin typeface="Times New Roman"/>
              </a:rPr>
              <a:t>"Telemedicine and E-Health" - A peer-reviewed journal</a:t>
            </a:r>
          </a:p>
          <a:p>
            <a:r>
              <a:rPr lang="en-US" sz="2400">
                <a:solidFill>
                  <a:schemeClr val="tx1"/>
                </a:solidFill>
                <a:latin typeface="Times New Roman"/>
              </a:rPr>
              <a:t>"Don't Make Me </a:t>
            </a:r>
            <a:r>
              <a:rPr lang="en-US" sz="2400" err="1">
                <a:solidFill>
                  <a:schemeClr val="tx1"/>
                </a:solidFill>
                <a:latin typeface="Times New Roman"/>
              </a:rPr>
              <a:t>TOnline</a:t>
            </a:r>
            <a:r>
              <a:rPr lang="en-US" sz="2400">
                <a:solidFill>
                  <a:schemeClr val="tx1"/>
                </a:solidFill>
                <a:latin typeface="Times New Roman"/>
              </a:rPr>
              <a:t> communities like Stack Overflow, GitHub, and </a:t>
            </a:r>
            <a:r>
              <a:rPr lang="en-US" sz="2400" err="1">
                <a:solidFill>
                  <a:schemeClr val="tx1"/>
                </a:solidFill>
                <a:latin typeface="Times New Roman"/>
              </a:rPr>
              <a:t>Reddithink</a:t>
            </a:r>
            <a:r>
              <a:rPr lang="en-US" sz="2400">
                <a:solidFill>
                  <a:schemeClr val="tx1"/>
                </a:solidFill>
                <a:latin typeface="Times New Roman"/>
              </a:rPr>
              <a:t>" by Steve Krug </a:t>
            </a:r>
          </a:p>
          <a:p>
            <a:endParaRPr lang="en-US" sz="2400">
              <a:solidFill>
                <a:schemeClr val="tx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5353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/>
          <p:nvPr/>
        </p:nvSpPr>
        <p:spPr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IN" sz="5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YOU...!!</a:t>
            </a:r>
            <a:endParaRPr sz="5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/>
          <p:nvPr/>
        </p:nvSpPr>
        <p:spPr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377825" y="519219"/>
            <a:ext cx="9323388" cy="681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29895" marR="0" lvl="0" indent="-321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lang="en-US" b="0" i="0" u="none" strike="noStrike" cap="none">
              <a:solidFill>
                <a:srgbClr val="000000"/>
              </a:solidFill>
            </a:endParaRPr>
          </a:p>
          <a:p>
            <a:pPr marL="429895" marR="0" lvl="0" indent="-321945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0" i="0" u="none" strike="noStrike" cap="none">
              <a:solidFill>
                <a:srgbClr val="000000"/>
              </a:solidFill>
            </a:endParaRPr>
          </a:p>
          <a:p>
            <a:pPr marL="429895" marR="0" lvl="0" indent="-321945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b="0" i="0" u="none" strike="noStrike" cap="none">
              <a:solidFill>
                <a:srgbClr val="000000"/>
              </a:solidFill>
            </a:endParaRPr>
          </a:p>
          <a:p>
            <a:pPr marL="429895" marR="0" lvl="0" indent="-321945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b="0" i="0" u="none" strike="noStrike" cap="none">
              <a:solidFill>
                <a:srgbClr val="000000"/>
              </a:solidFill>
            </a:endParaRPr>
          </a:p>
          <a:p>
            <a:pPr marL="429895" marR="0" lvl="0" indent="-321945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b="0" i="0" u="none" strike="noStrike" cap="none">
              <a:solidFill>
                <a:srgbClr val="000000"/>
              </a:solidFill>
            </a:endParaRPr>
          </a:p>
          <a:p>
            <a:pPr marL="429895" marR="0" lvl="0" indent="-321945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Outcomes</a:t>
            </a:r>
            <a:endParaRPr b="0" i="0" u="none" strike="noStrike" cap="none">
              <a:solidFill>
                <a:srgbClr val="000000"/>
              </a:solidFill>
            </a:endParaRPr>
          </a:p>
          <a:p>
            <a:pPr marL="429895" marR="0" lvl="0" indent="-321945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 </a:t>
            </a:r>
            <a:endParaRPr lang="en-US" b="0" i="0" u="none" strike="noStrike" cap="none">
              <a:solidFill>
                <a:srgbClr val="000000"/>
              </a:solidFill>
              <a:ea typeface="Arial"/>
              <a:cs typeface="Arial"/>
            </a:endParaRPr>
          </a:p>
          <a:p>
            <a:pPr marL="429895" marR="0" lvl="0" indent="-321945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Case/DFD</a:t>
            </a:r>
            <a:endParaRPr b="0" i="0" u="none" strike="noStrike" cap="none">
              <a:solidFill>
                <a:srgbClr val="000000"/>
              </a:solidFill>
            </a:endParaRPr>
          </a:p>
          <a:p>
            <a:pPr marL="429895" marR="0" lvl="0" indent="-321945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b="0" i="0" u="none" strike="noStrike" cap="none">
              <a:solidFill>
                <a:srgbClr val="000000"/>
              </a:solidFill>
            </a:endParaRPr>
          </a:p>
          <a:p>
            <a:pPr marL="429895" indent="-321945">
              <a:spcBef>
                <a:spcPts val="1413"/>
              </a:spcBef>
              <a:buSzPts val="1080"/>
              <a:buFont typeface="Noto Sans Symbols"/>
              <a:buChar char="●"/>
            </a:pPr>
            <a:r>
              <a:rPr lang="en-IN" sz="2400" b="1">
                <a:latin typeface="Times New Roman"/>
                <a:ea typeface="Times New Roman"/>
                <a:cs typeface="Times New Roman"/>
              </a:rPr>
              <a:t>Suggestion In Review –I</a:t>
            </a:r>
          </a:p>
          <a:p>
            <a:pPr marL="429895" indent="-321945">
              <a:spcBef>
                <a:spcPts val="1413"/>
              </a:spcBef>
              <a:buSzPts val="1080"/>
              <a:buFont typeface="Noto Sans Symbols"/>
              <a:buChar char="●"/>
            </a:pPr>
            <a:r>
              <a:rPr lang="en-IN" sz="2400" b="1">
                <a:latin typeface="Times New Roman"/>
                <a:ea typeface="Times New Roman"/>
                <a:cs typeface="Times New Roman"/>
              </a:rPr>
              <a:t>Result And Discussion</a:t>
            </a:r>
            <a:endParaRPr lang="en-IN"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429895" indent="-321945">
              <a:spcBef>
                <a:spcPts val="1413"/>
              </a:spcBef>
              <a:buSzPts val="1080"/>
              <a:buFont typeface="Noto Sans Symbols"/>
              <a:buChar char="●"/>
            </a:pPr>
            <a:r>
              <a:rPr lang="en-IN" sz="2400" b="1">
                <a:latin typeface="Times New Roman"/>
                <a:ea typeface="Times New Roman"/>
                <a:cs typeface="Times New Roman"/>
              </a:rPr>
              <a:t>Conclusion and Future Scope</a:t>
            </a:r>
            <a:endParaRPr lang="en-IN"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429895" indent="-321945">
              <a:spcBef>
                <a:spcPts val="1413"/>
              </a:spcBef>
              <a:buSzPts val="1080"/>
              <a:buFont typeface="Noto Sans Symbols"/>
              <a:buChar char="●"/>
            </a:pPr>
            <a:r>
              <a:rPr lang="en-IN" sz="2400" b="1">
                <a:latin typeface="Times New Roman"/>
                <a:ea typeface="Times New Roman"/>
                <a:cs typeface="Times New Roman"/>
              </a:rPr>
              <a:t>References</a:t>
            </a:r>
          </a:p>
          <a:p>
            <a:pPr marL="429895" indent="-253365">
              <a:lnSpc>
                <a:spcPct val="150000"/>
              </a:lnSpc>
              <a:spcBef>
                <a:spcPts val="1413"/>
              </a:spcBef>
              <a:buSzPts val="1080"/>
              <a:buFont typeface="Noto Sans Symbols"/>
            </a:pPr>
            <a:endParaRPr lang="en-US" sz="2400">
              <a:latin typeface="Times New Roman"/>
              <a:ea typeface="Times New Roman"/>
              <a:cs typeface="Times New Roman"/>
            </a:endParaRPr>
          </a:p>
          <a:p>
            <a:pPr marL="429895" indent="-253365">
              <a:lnSpc>
                <a:spcPct val="200000"/>
              </a:lnSpc>
              <a:spcBef>
                <a:spcPts val="1413"/>
              </a:spcBef>
              <a:buSzPts val="1080"/>
            </a:pPr>
            <a:endParaRPr lang="en-US" sz="2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217602" y="1195215"/>
            <a:ext cx="9070975" cy="614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508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: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795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overcomes the basic problem of limited access to healthcare products by providing a convenient online platform for purchasing and requesting medical-related products. Furthermore, it eliminates the need for individuals to leave their homes to purchase medicines, ensuring a more accessible and hassle-free healthcare experience.</a:t>
            </a:r>
            <a:endParaRPr/>
          </a:p>
          <a:p>
            <a:pPr marL="10795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10795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tackle this challenge, our web application introduces the "Request for a Medicine" feature. Users can now easily request medicines that are not currently available. Once a request is submitted, our dedicated admin team verifies and evaluates each request before adding the requested medicine to the website. This proactive approach ensures that users have a direct hand in expanding our product offerings, making it a more comprehensive and user-driven platform for accessing essential healthcare products</a:t>
            </a:r>
            <a:r>
              <a:rPr lang="en-IN" sz="24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-IN" sz="1800" b="0" i="0" u="none" strike="noStrike" cap="none" dirty="0">
                <a:latin typeface="Trebuchet MS"/>
                <a:ea typeface="Trebuchet MS"/>
                <a:cs typeface="Trebuchet MS"/>
              </a:rPr>
            </a:b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Objectives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922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66420" marR="0" lvl="0" indent="-4572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simplify the process for amateur person.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66420" marR="0" lvl="0" indent="-4572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build trust between user and supplier by providing product details and ratings while viewing a product.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66420" marR="0" lvl="0" indent="-4572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let users easily request unavailable medicines, enhancing convenience.</a:t>
            </a:r>
            <a:endParaRPr/>
          </a:p>
          <a:p>
            <a:pPr marL="566420" marR="0" lvl="0" indent="-4572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ensure efficient request verification and add requested medicines, expanding our product catalog based on user needs.</a:t>
            </a:r>
            <a:endParaRPr/>
          </a:p>
          <a:p>
            <a:pPr marL="109220" marR="0" lvl="0" indent="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Scope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503238" y="1563067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566420"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used in various E-commerce domain.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420" marR="0" lvl="0" indent="-4572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also used by a local medical to supply medicine distributor to expand their business.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66420" marR="0" lvl="0" indent="-4572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create profiles to manage their personal information, prescription history and preferences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66420" marR="0" lvl="0" indent="-4572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scope can extend to serving customers in specific regions like villages </a:t>
            </a:r>
            <a:endParaRPr/>
          </a:p>
          <a:p>
            <a:pPr marL="109220" marR="0" lvl="0" indent="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/>
          <p:nvPr/>
        </p:nvSpPr>
        <p:spPr>
          <a:xfrm>
            <a:off x="216408" y="-282793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Literature Survey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503238" y="1294456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29260" marR="0" lvl="0" indent="-3213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22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420" marR="0" lvl="0" indent="-304165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3" name="Google Shape;193;p24"/>
          <p:cNvGraphicFramePr/>
          <p:nvPr>
            <p:extLst>
              <p:ext uri="{D42A27DB-BD31-4B8C-83A1-F6EECF244321}">
                <p14:modId xmlns:p14="http://schemas.microsoft.com/office/powerpoint/2010/main" val="1316984574"/>
              </p:ext>
            </p:extLst>
          </p:nvPr>
        </p:nvGraphicFramePr>
        <p:xfrm>
          <a:off x="134857" y="752597"/>
          <a:ext cx="9314000" cy="5775785"/>
        </p:xfrm>
        <a:graphic>
          <a:graphicData uri="http://schemas.openxmlformats.org/drawingml/2006/table">
            <a:tbl>
              <a:tblPr firstRow="1" bandRow="1">
                <a:noFill/>
                <a:tableStyleId>{D0F9E0DB-5D2A-46A3-97B6-215E12D294D9}</a:tableStyleId>
              </a:tblPr>
              <a:tblGrid>
                <a:gridCol w="50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52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4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latin typeface="Times New Roman"/>
                        </a:rPr>
                        <a:t>Sr no.</a:t>
                      </a:r>
                      <a:endParaRPr sz="1400">
                        <a:latin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latin typeface="Times New Roman"/>
                        </a:rPr>
                        <a:t>Title of Research Paper</a:t>
                      </a:r>
                      <a:endParaRPr sz="1400">
                        <a:latin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latin typeface="Times New Roman"/>
                        </a:rPr>
                        <a:t>Author</a:t>
                      </a:r>
                      <a:endParaRPr sz="1400">
                        <a:latin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latin typeface="Times New Roman"/>
                        </a:rPr>
                        <a:t>Publication Year</a:t>
                      </a:r>
                      <a:endParaRPr sz="1400">
                        <a:latin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latin typeface="Times New Roman"/>
                        </a:rPr>
                        <a:t>Key findings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sz="1800">
                        <a:latin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rise of E-pharmacy in India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Alison C. Dcruz, Vinay N. Mokashi, Sreedhar Ranganath Pai and </a:t>
                      </a:r>
                      <a:r>
                        <a:rPr lang="en-IN" sz="1800" b="0" i="0" u="none" strike="noStrike" cap="none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Dharmagadda</a:t>
                      </a: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Sreedhar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2022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research paper explores the growth of the E-pharmacy sector in India over the past 3–5 years, examining the distinctions between online and offline pharmacies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sz="1800">
                        <a:latin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Consumer Preference and Buying pattern of Medicines through E-Pharmacy during the COVID-19 pandemic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Dipankar Dutta, Bedanta Bhattacharjee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2021</a:t>
                      </a:r>
                      <a:endParaRPr sz="1800">
                        <a:latin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research paper introduces a study on consumer </a:t>
                      </a:r>
                      <a:r>
                        <a:rPr lang="en-IN" sz="1800" b="0" i="0" u="none" strike="noStrike" cap="none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behavior</a:t>
                      </a: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and buying patterns related to e-pharmacies website in the context of the COVID-19 pandemic in India.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>
                        <a:latin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E-Pharmacy: A Study of the Growth of Digital App-Based Pharmacy Delivery Services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Harshali Bhalerao , </a:t>
                      </a:r>
                      <a:r>
                        <a:rPr lang="en-IN" sz="1800" b="0" i="0" u="none" strike="noStrike" cap="none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Dr.</a:t>
                      </a: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Dhananjay Mandalik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</a:t>
                      </a:r>
                      <a:endParaRPr sz="1800">
                        <a:latin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study explores the growth and impact of digital app-based pharmacy delivery services, commonly known as e-pharmacies. </a:t>
                      </a:r>
                      <a:endParaRPr sz="1800">
                        <a:latin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Proposed 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503238" y="855818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922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6515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Arial"/>
              <a:buAutoNum type="arabicPeriod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Description: Detailed information about a product, including specifications, features, and benefits, helping customers make informed purchasing decisions.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66420"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Request Form: The feature in an e-pharmacy website where users can request a product that is currently unavailable is typically called a "Product Request Form." </a:t>
            </a:r>
            <a:endParaRPr/>
          </a:p>
          <a:p>
            <a:pPr marL="566420"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Shopping cart and checkout: Enable users to add items to their cart and implement a secure checkout process with multiple payment options </a:t>
            </a:r>
            <a:endParaRPr/>
          </a:p>
          <a:p>
            <a:pPr marL="566420"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reviews and ratings: Creates a comprehensive FAQ section to address common queries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Outcome of Project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922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log in, create a profile &amp; store their delivery address together.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220" marR="0" lvl="0" indent="0" algn="l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search for product availability.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9220" marR="0" lvl="0" indent="0" algn="l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view product details while buying it.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9220" marR="0" lvl="0" indent="0" algn="l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request for the product which is not available.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220" marR="0" lvl="0" indent="0" algn="l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220" marR="0" lvl="0" indent="0" algn="l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Block Diagram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 descr="A diagram of a diagram&#10;&#10;Description automatically generated">
            <a:extLst>
              <a:ext uri="{FF2B5EF4-FFF2-40B4-BE49-F238E27FC236}">
                <a16:creationId xmlns:a16="http://schemas.microsoft.com/office/drawing/2014/main" id="{50A114DE-B7EE-91E0-0CC5-55E43233D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30" y="1553527"/>
            <a:ext cx="8147453" cy="49512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15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9.TECHNOLOGY STACK</vt:lpstr>
      <vt:lpstr>11.Result and Discussion</vt:lpstr>
      <vt:lpstr>12.Conclusion and Future Scope </vt:lpstr>
      <vt:lpstr>13.References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30</cp:revision>
  <dcterms:modified xsi:type="dcterms:W3CDTF">2023-10-31T20:38:02Z</dcterms:modified>
</cp:coreProperties>
</file>