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6" r:id="rId3"/>
    <p:sldId id="258" r:id="rId4"/>
    <p:sldId id="263" r:id="rId5"/>
    <p:sldId id="267" r:id="rId6"/>
    <p:sldId id="259" r:id="rId7"/>
    <p:sldId id="269" r:id="rId8"/>
    <p:sldId id="271" r:id="rId9"/>
    <p:sldId id="260" r:id="rId10"/>
    <p:sldId id="273" r:id="rId11"/>
    <p:sldId id="270" r:id="rId12"/>
    <p:sldId id="262"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4546"/>
    <a:srgbClr val="004143"/>
    <a:srgbClr val="004445"/>
    <a:srgbClr val="D9D9D9"/>
    <a:srgbClr val="F2F2F2"/>
    <a:srgbClr val="014244"/>
    <a:srgbClr val="004646"/>
    <a:srgbClr val="004E4B"/>
    <a:srgbClr val="014747"/>
    <a:srgbClr val="0043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9827" autoAdjust="0"/>
  </p:normalViewPr>
  <p:slideViewPr>
    <p:cSldViewPr snapToGrid="0">
      <p:cViewPr>
        <p:scale>
          <a:sx n="66" d="100"/>
          <a:sy n="66" d="100"/>
        </p:scale>
        <p:origin x="-1301" y="-538"/>
      </p:cViewPr>
      <p:guideLst>
        <p:guide orient="horz" pos="2160"/>
        <p:guide pos="3840"/>
      </p:guideLst>
    </p:cSldViewPr>
  </p:slideViewPr>
  <p:notesTextViewPr>
    <p:cViewPr>
      <p:scale>
        <a:sx n="1" d="1"/>
        <a:sy n="1" d="1"/>
      </p:scale>
      <p:origin x="0" y="0"/>
    </p:cViewPr>
  </p:notesTextViewPr>
  <p:sorterViewPr>
    <p:cViewPr>
      <p:scale>
        <a:sx n="66" d="100"/>
        <a:sy n="66" d="100"/>
      </p:scale>
      <p:origin x="0" y="-216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2019/5/1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913893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更多模板请关注：https://haosc.tukuppt.com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ED0BD721-DBD6-4B90-80ED-9A074FD7EE88}" type="datetimeFigureOut">
              <a:rPr lang="zh-CN" altLang="en-US" smtClean="0"/>
              <a:t>2019/5/1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712179-0CBD-44A8-951E-A340C3744ED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D0BD721-DBD6-4B90-80ED-9A074FD7EE88}" type="datetimeFigureOut">
              <a:rPr lang="zh-CN" altLang="en-US" smtClean="0"/>
              <a:t>2019/5/1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712179-0CBD-44A8-951E-A340C3744ED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D0BD721-DBD6-4B90-80ED-9A074FD7EE88}" type="datetimeFigureOut">
              <a:rPr lang="zh-CN" altLang="en-US" smtClean="0"/>
              <a:t>2019/5/1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712179-0CBD-44A8-951E-A340C3744ED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D0BD721-DBD6-4B90-80ED-9A074FD7EE88}" type="datetimeFigureOut">
              <a:rPr lang="zh-CN" altLang="en-US" smtClean="0"/>
              <a:t>2019/5/1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712179-0CBD-44A8-951E-A340C3744ED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D0BD721-DBD6-4B90-80ED-9A074FD7EE88}" type="datetimeFigureOut">
              <a:rPr lang="zh-CN" altLang="en-US" smtClean="0"/>
              <a:t>2019/5/1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712179-0CBD-44A8-951E-A340C3744ED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D0BD721-DBD6-4B90-80ED-9A074FD7EE88}" type="datetimeFigureOut">
              <a:rPr lang="zh-CN" altLang="en-US" smtClean="0"/>
              <a:t>2019/5/1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712179-0CBD-44A8-951E-A340C3744ED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D0BD721-DBD6-4B90-80ED-9A074FD7EE88}" type="datetimeFigureOut">
              <a:rPr lang="zh-CN" altLang="en-US" smtClean="0"/>
              <a:t>2019/5/1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C712179-0CBD-44A8-951E-A340C3744ED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D0BD721-DBD6-4B90-80ED-9A074FD7EE88}" type="datetimeFigureOut">
              <a:rPr lang="zh-CN" altLang="en-US" smtClean="0"/>
              <a:t>2019/5/1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C712179-0CBD-44A8-951E-A340C3744ED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0BD721-DBD6-4B90-80ED-9A074FD7EE88}" type="datetimeFigureOut">
              <a:rPr lang="zh-CN" altLang="en-US" smtClean="0"/>
              <a:t>2019/5/1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C712179-0CBD-44A8-951E-A340C3744ED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D0BD721-DBD6-4B90-80ED-9A074FD7EE88}" type="datetimeFigureOut">
              <a:rPr lang="zh-CN" altLang="en-US" smtClean="0"/>
              <a:t>2019/5/1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712179-0CBD-44A8-951E-A340C3744ED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D0BD721-DBD6-4B90-80ED-9A074FD7EE88}" type="datetimeFigureOut">
              <a:rPr lang="zh-CN" altLang="en-US" smtClean="0"/>
              <a:t>2019/5/1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712179-0CBD-44A8-951E-A340C3744ED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ED0BD721-DBD6-4B90-80ED-9A074FD7EE88}" type="datetimeFigureOut">
              <a:rPr lang="zh-CN" altLang="en-US" smtClean="0"/>
              <a:t>2019/5/1</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3C712179-0CBD-44A8-951E-A340C3744EDA}"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2145921" y="3190665"/>
            <a:ext cx="7900158" cy="923330"/>
          </a:xfrm>
          <a:prstGeom prst="rect">
            <a:avLst/>
          </a:prstGeom>
          <a:noFill/>
        </p:spPr>
        <p:txBody>
          <a:bodyPr wrap="square" rtlCol="0">
            <a:spAutoFit/>
          </a:bodyPr>
          <a:lstStyle/>
          <a:p>
            <a:pPr algn="ctr"/>
            <a:r>
              <a:rPr lang="zh-CN" altLang="en-US" sz="5400" b="1" dirty="0" smtClean="0">
                <a:solidFill>
                  <a:schemeClr val="bg1"/>
                </a:solidFill>
                <a:latin typeface="微软雅黑" panose="020B0503020204020204" pitchFamily="34" charset="-122"/>
                <a:ea typeface="微软雅黑" panose="020B0503020204020204" pitchFamily="34" charset="-122"/>
              </a:rPr>
              <a:t>毕业设计开题报告</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4812209" y="986344"/>
            <a:ext cx="2567583" cy="2099331"/>
            <a:chOff x="793751" y="2361406"/>
            <a:chExt cx="2611438" cy="2135188"/>
          </a:xfrm>
        </p:grpSpPr>
        <p:sp>
          <p:nvSpPr>
            <p:cNvPr id="10" name="Freeform 9"/>
            <p:cNvSpPr>
              <a:spLocks noEditPoints="1"/>
            </p:cNvSpPr>
            <p:nvPr/>
          </p:nvSpPr>
          <p:spPr bwMode="auto">
            <a:xfrm>
              <a:off x="793751" y="2361406"/>
              <a:ext cx="2611438" cy="2135188"/>
            </a:xfrm>
            <a:custGeom>
              <a:avLst/>
              <a:gdLst>
                <a:gd name="T0" fmla="*/ 299 w 1645"/>
                <a:gd name="T1" fmla="*/ 761 h 1345"/>
                <a:gd name="T2" fmla="*/ 299 w 1645"/>
                <a:gd name="T3" fmla="*/ 1059 h 1345"/>
                <a:gd name="T4" fmla="*/ 823 w 1645"/>
                <a:gd name="T5" fmla="*/ 1345 h 1345"/>
                <a:gd name="T6" fmla="*/ 1346 w 1645"/>
                <a:gd name="T7" fmla="*/ 1059 h 1345"/>
                <a:gd name="T8" fmla="*/ 1346 w 1645"/>
                <a:gd name="T9" fmla="*/ 761 h 1345"/>
                <a:gd name="T10" fmla="*/ 823 w 1645"/>
                <a:gd name="T11" fmla="*/ 1046 h 1345"/>
                <a:gd name="T12" fmla="*/ 299 w 1645"/>
                <a:gd name="T13" fmla="*/ 761 h 1345"/>
                <a:gd name="T14" fmla="*/ 299 w 1645"/>
                <a:gd name="T15" fmla="*/ 761 h 1345"/>
                <a:gd name="T16" fmla="*/ 823 w 1645"/>
                <a:gd name="T17" fmla="*/ 0 h 1345"/>
                <a:gd name="T18" fmla="*/ 0 w 1645"/>
                <a:gd name="T19" fmla="*/ 448 h 1345"/>
                <a:gd name="T20" fmla="*/ 823 w 1645"/>
                <a:gd name="T21" fmla="*/ 896 h 1345"/>
                <a:gd name="T22" fmla="*/ 1496 w 1645"/>
                <a:gd name="T23" fmla="*/ 530 h 1345"/>
                <a:gd name="T24" fmla="*/ 1496 w 1645"/>
                <a:gd name="T25" fmla="*/ 1046 h 1345"/>
                <a:gd name="T26" fmla="*/ 1645 w 1645"/>
                <a:gd name="T27" fmla="*/ 1046 h 1345"/>
                <a:gd name="T28" fmla="*/ 1645 w 1645"/>
                <a:gd name="T29" fmla="*/ 448 h 1345"/>
                <a:gd name="T30" fmla="*/ 823 w 1645"/>
                <a:gd name="T31" fmla="*/ 0 h 1345"/>
                <a:gd name="T32" fmla="*/ 823 w 1645"/>
                <a:gd name="T33" fmla="*/ 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5" h="1345">
                  <a:moveTo>
                    <a:pt x="299" y="761"/>
                  </a:moveTo>
                  <a:lnTo>
                    <a:pt x="299" y="1059"/>
                  </a:lnTo>
                  <a:lnTo>
                    <a:pt x="823" y="1345"/>
                  </a:lnTo>
                  <a:lnTo>
                    <a:pt x="1346" y="1059"/>
                  </a:lnTo>
                  <a:lnTo>
                    <a:pt x="1346" y="761"/>
                  </a:lnTo>
                  <a:lnTo>
                    <a:pt x="823" y="1046"/>
                  </a:lnTo>
                  <a:lnTo>
                    <a:pt x="299" y="761"/>
                  </a:lnTo>
                  <a:lnTo>
                    <a:pt x="299" y="761"/>
                  </a:lnTo>
                  <a:close/>
                  <a:moveTo>
                    <a:pt x="823" y="0"/>
                  </a:moveTo>
                  <a:lnTo>
                    <a:pt x="0" y="448"/>
                  </a:lnTo>
                  <a:lnTo>
                    <a:pt x="823" y="896"/>
                  </a:lnTo>
                  <a:lnTo>
                    <a:pt x="1496" y="530"/>
                  </a:lnTo>
                  <a:lnTo>
                    <a:pt x="1496" y="1046"/>
                  </a:lnTo>
                  <a:lnTo>
                    <a:pt x="1645" y="1046"/>
                  </a:lnTo>
                  <a:lnTo>
                    <a:pt x="1645" y="448"/>
                  </a:lnTo>
                  <a:lnTo>
                    <a:pt x="823" y="0"/>
                  </a:lnTo>
                  <a:lnTo>
                    <a:pt x="823" y="0"/>
                  </a:lnTo>
                  <a:close/>
                </a:path>
              </a:pathLst>
            </a:custGeom>
            <a:gradFill flip="none" rotWithShape="1">
              <a:gsLst>
                <a:gs pos="0">
                  <a:schemeClr val="bg1"/>
                </a:gs>
                <a:gs pos="92000">
                  <a:schemeClr val="bg1">
                    <a:lumMod val="75000"/>
                  </a:schemeClr>
                </a:gs>
                <a:gs pos="100000">
                  <a:schemeClr val="bg1">
                    <a:lumMod val="65000"/>
                  </a:schemeClr>
                </a:gs>
                <a:gs pos="100000">
                  <a:schemeClr val="bg1">
                    <a:lumMod val="50000"/>
                  </a:schemeClr>
                </a:gs>
              </a:gsLst>
              <a:lin ang="5400000" scaled="1"/>
              <a:tileRect/>
            </a:grad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菱形 10"/>
            <p:cNvSpPr/>
            <p:nvPr/>
          </p:nvSpPr>
          <p:spPr>
            <a:xfrm>
              <a:off x="1591470" y="2810527"/>
              <a:ext cx="1016000" cy="533400"/>
            </a:xfrm>
            <a:prstGeom prst="diamond">
              <a:avLst/>
            </a:prstGeom>
            <a:solidFill>
              <a:srgbClr val="005D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14" name="圆角矩形 4"/>
          <p:cNvSpPr/>
          <p:nvPr/>
        </p:nvSpPr>
        <p:spPr>
          <a:xfrm>
            <a:off x="4486275" y="4726389"/>
            <a:ext cx="3219450" cy="647700"/>
          </a:xfrm>
          <a:prstGeom prst="roundRect">
            <a:avLst>
              <a:gd name="adj" fmla="val 225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15852"/>
                </a:solidFill>
                <a:latin typeface="微软雅黑" panose="020B0503020204020204" pitchFamily="34" charset="-122"/>
                <a:ea typeface="微软雅黑" panose="020B0503020204020204" pitchFamily="34" charset="-122"/>
              </a:rPr>
              <a:t>指导老师</a:t>
            </a:r>
            <a:r>
              <a:rPr lang="zh-CN" altLang="en-US" dirty="0" smtClean="0">
                <a:solidFill>
                  <a:srgbClr val="015852"/>
                </a:solidFill>
                <a:latin typeface="微软雅黑" panose="020B0503020204020204" pitchFamily="34" charset="-122"/>
                <a:ea typeface="微软雅黑" panose="020B0503020204020204" pitchFamily="34" charset="-122"/>
              </a:rPr>
              <a:t>：</a:t>
            </a:r>
            <a:r>
              <a:rPr lang="zh-CN" altLang="en-US" dirty="0">
                <a:solidFill>
                  <a:srgbClr val="015852"/>
                </a:solidFill>
                <a:latin typeface="微软雅黑" panose="020B0503020204020204" pitchFamily="34" charset="-122"/>
                <a:ea typeface="微软雅黑" panose="020B0503020204020204" pitchFamily="34" charset="-122"/>
              </a:rPr>
              <a:t>高宾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750"/>
                                        <p:tgtEl>
                                          <p:spTgt spid="7"/>
                                        </p:tgtEl>
                                      </p:cBhvr>
                                    </p:animEffect>
                                    <p:anim calcmode="lin" valueType="num">
                                      <p:cBhvr>
                                        <p:cTn id="14" dur="750" fill="hold"/>
                                        <p:tgtEl>
                                          <p:spTgt spid="7"/>
                                        </p:tgtEl>
                                        <p:attrNameLst>
                                          <p:attrName>ppt_x</p:attrName>
                                        </p:attrNameLst>
                                      </p:cBhvr>
                                      <p:tavLst>
                                        <p:tav tm="0">
                                          <p:val>
                                            <p:strVal val="#ppt_x"/>
                                          </p:val>
                                        </p:tav>
                                        <p:tav tm="100000">
                                          <p:val>
                                            <p:strVal val="#ppt_x"/>
                                          </p:val>
                                        </p:tav>
                                      </p:tavLst>
                                    </p:anim>
                                    <p:anim calcmode="lin" valueType="num">
                                      <p:cBhvr>
                                        <p:cTn id="15" dur="75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1250"/>
                            </p:stCondLst>
                            <p:childTnLst>
                              <p:par>
                                <p:cTn id="17" presetID="53" presetClass="entr" presetSubtype="16"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3006075" y="651876"/>
            <a:ext cx="6179850" cy="661712"/>
          </a:xfrm>
          <a:prstGeom prst="rect">
            <a:avLst/>
          </a:prstGeom>
          <a:noFill/>
        </p:spPr>
        <p:txBody>
          <a:bodyPr wrap="square" lIns="45711" tIns="22856" rIns="45711" bIns="22856" rtlCol="0">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设计方案及思路</a:t>
            </a:r>
            <a:endParaRPr lang="id-ID" sz="4000" b="1" dirty="0">
              <a:solidFill>
                <a:schemeClr val="bg1"/>
              </a:solidFill>
              <a:latin typeface="微软雅黑" panose="020B0503020204020204" pitchFamily="34" charset="-122"/>
              <a:ea typeface="微软雅黑" panose="020B0503020204020204" pitchFamily="34" charset="-122"/>
              <a:cs typeface="Lato Regular"/>
            </a:endParaRPr>
          </a:p>
        </p:txBody>
      </p:sp>
      <p:sp>
        <p:nvSpPr>
          <p:cNvPr id="3" name="TextBox 2"/>
          <p:cNvSpPr txBox="1"/>
          <p:nvPr/>
        </p:nvSpPr>
        <p:spPr>
          <a:xfrm>
            <a:off x="659757" y="2129742"/>
            <a:ext cx="10857053" cy="1292662"/>
          </a:xfrm>
          <a:prstGeom prst="rect">
            <a:avLst/>
          </a:prstGeom>
          <a:noFill/>
        </p:spPr>
        <p:txBody>
          <a:bodyPr wrap="square" rtlCol="0">
            <a:spAutoFit/>
          </a:bodyPr>
          <a:lstStyle/>
          <a:p>
            <a:r>
              <a:rPr lang="en-US" altLang="zh-CN" sz="2000" dirty="0" smtClean="0">
                <a:latin typeface="华文行楷" pitchFamily="2" charset="-122"/>
                <a:ea typeface="华文行楷" pitchFamily="2" charset="-122"/>
              </a:rPr>
              <a:t>    </a:t>
            </a:r>
            <a:r>
              <a:rPr lang="zh-CN" altLang="zh-CN" sz="2000" dirty="0" smtClean="0">
                <a:latin typeface="华文行楷" pitchFamily="2" charset="-122"/>
                <a:ea typeface="华文行楷" pitchFamily="2" charset="-122"/>
              </a:rPr>
              <a:t>基于</a:t>
            </a:r>
            <a:r>
              <a:rPr lang="en-US" altLang="zh-CN" sz="2000" dirty="0" smtClean="0">
                <a:latin typeface="华文行楷" pitchFamily="2" charset="-122"/>
                <a:ea typeface="华文行楷" pitchFamily="2" charset="-122"/>
              </a:rPr>
              <a:t>SSM</a:t>
            </a:r>
            <a:r>
              <a:rPr lang="zh-CN" altLang="zh-CN" sz="2000" dirty="0" smtClean="0">
                <a:latin typeface="华文行楷" pitchFamily="2" charset="-122"/>
                <a:ea typeface="华文行楷" pitchFamily="2" charset="-122"/>
              </a:rPr>
              <a:t>的网上云盘系统具有用户注册、用户登录、用户信息修改、文件管理、文件夹管理、在线功能、回收站等模块，每个功能模块又包含若干子功能。</a:t>
            </a:r>
          </a:p>
          <a:p>
            <a:endParaRPr lang="zh-CN" altLang="zh-CN" sz="2000" dirty="0">
              <a:latin typeface="华文行楷" pitchFamily="2" charset="-122"/>
              <a:ea typeface="华文行楷" pitchFamily="2" charset="-122"/>
            </a:endParaRPr>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3006075" y="651876"/>
            <a:ext cx="6179850" cy="661712"/>
          </a:xfrm>
          <a:prstGeom prst="rect">
            <a:avLst/>
          </a:prstGeom>
          <a:noFill/>
        </p:spPr>
        <p:txBody>
          <a:bodyPr wrap="square" lIns="45711" tIns="22856" rIns="45711" bIns="22856" rtlCol="0">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使用技术</a:t>
            </a:r>
            <a:endParaRPr lang="id-ID" sz="4000" b="1" dirty="0">
              <a:solidFill>
                <a:schemeClr val="bg1"/>
              </a:solidFill>
              <a:latin typeface="微软雅黑" panose="020B0503020204020204" pitchFamily="34" charset="-122"/>
              <a:ea typeface="微软雅黑" panose="020B0503020204020204" pitchFamily="34" charset="-122"/>
              <a:cs typeface="Lato Regular"/>
            </a:endParaRPr>
          </a:p>
        </p:txBody>
      </p:sp>
      <p:sp>
        <p:nvSpPr>
          <p:cNvPr id="3" name="Freeform 5"/>
          <p:cNvSpPr/>
          <p:nvPr/>
        </p:nvSpPr>
        <p:spPr bwMode="auto">
          <a:xfrm>
            <a:off x="4019557" y="2785535"/>
            <a:ext cx="698500" cy="810684"/>
          </a:xfrm>
          <a:custGeom>
            <a:avLst/>
            <a:gdLst>
              <a:gd name="T0" fmla="*/ 0 w 247"/>
              <a:gd name="T1" fmla="*/ 122 h 286"/>
              <a:gd name="T2" fmla="*/ 28 w 247"/>
              <a:gd name="T3" fmla="*/ 239 h 286"/>
              <a:gd name="T4" fmla="*/ 247 w 247"/>
              <a:gd name="T5" fmla="*/ 20 h 286"/>
              <a:gd name="T6" fmla="*/ 6 w 247"/>
              <a:gd name="T7" fmla="*/ 76 h 286"/>
              <a:gd name="T8" fmla="*/ 0 w 247"/>
              <a:gd name="T9" fmla="*/ 122 h 286"/>
            </a:gdLst>
            <a:ahLst/>
            <a:cxnLst>
              <a:cxn ang="0">
                <a:pos x="T0" y="T1"/>
              </a:cxn>
              <a:cxn ang="0">
                <a:pos x="T2" y="T3"/>
              </a:cxn>
              <a:cxn ang="0">
                <a:pos x="T4" y="T5"/>
              </a:cxn>
              <a:cxn ang="0">
                <a:pos x="T6" y="T7"/>
              </a:cxn>
              <a:cxn ang="0">
                <a:pos x="T8" y="T9"/>
              </a:cxn>
            </a:cxnLst>
            <a:rect l="0" t="0" r="r" b="b"/>
            <a:pathLst>
              <a:path w="247" h="286">
                <a:moveTo>
                  <a:pt x="0" y="122"/>
                </a:moveTo>
                <a:cubicBezTo>
                  <a:pt x="0" y="122"/>
                  <a:pt x="6" y="192"/>
                  <a:pt x="28" y="239"/>
                </a:cubicBezTo>
                <a:cubicBezTo>
                  <a:pt x="50" y="286"/>
                  <a:pt x="247" y="20"/>
                  <a:pt x="247" y="20"/>
                </a:cubicBezTo>
                <a:cubicBezTo>
                  <a:pt x="247" y="20"/>
                  <a:pt x="37" y="0"/>
                  <a:pt x="6" y="76"/>
                </a:cubicBezTo>
                <a:cubicBezTo>
                  <a:pt x="0" y="122"/>
                  <a:pt x="0" y="122"/>
                  <a:pt x="0" y="122"/>
                </a:cubicBezTo>
              </a:path>
            </a:pathLst>
          </a:custGeom>
          <a:solidFill>
            <a:schemeClr val="accent1">
              <a:lumMod val="75000"/>
            </a:schemeClr>
          </a:solidFill>
          <a:ln>
            <a:noFill/>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4" name="Freeform 6"/>
          <p:cNvSpPr/>
          <p:nvPr/>
        </p:nvSpPr>
        <p:spPr bwMode="auto">
          <a:xfrm>
            <a:off x="4925490" y="5331884"/>
            <a:ext cx="808567" cy="702733"/>
          </a:xfrm>
          <a:custGeom>
            <a:avLst/>
            <a:gdLst>
              <a:gd name="T0" fmla="*/ 122 w 286"/>
              <a:gd name="T1" fmla="*/ 248 h 248"/>
              <a:gd name="T2" fmla="*/ 239 w 286"/>
              <a:gd name="T3" fmla="*/ 219 h 248"/>
              <a:gd name="T4" fmla="*/ 20 w 286"/>
              <a:gd name="T5" fmla="*/ 0 h 248"/>
              <a:gd name="T6" fmla="*/ 76 w 286"/>
              <a:gd name="T7" fmla="*/ 241 h 248"/>
              <a:gd name="T8" fmla="*/ 122 w 286"/>
              <a:gd name="T9" fmla="*/ 248 h 248"/>
            </a:gdLst>
            <a:ahLst/>
            <a:cxnLst>
              <a:cxn ang="0">
                <a:pos x="T0" y="T1"/>
              </a:cxn>
              <a:cxn ang="0">
                <a:pos x="T2" y="T3"/>
              </a:cxn>
              <a:cxn ang="0">
                <a:pos x="T4" y="T5"/>
              </a:cxn>
              <a:cxn ang="0">
                <a:pos x="T6" y="T7"/>
              </a:cxn>
              <a:cxn ang="0">
                <a:pos x="T8" y="T9"/>
              </a:cxn>
            </a:cxnLst>
            <a:rect l="0" t="0" r="r" b="b"/>
            <a:pathLst>
              <a:path w="286" h="248">
                <a:moveTo>
                  <a:pt x="122" y="248"/>
                </a:moveTo>
                <a:cubicBezTo>
                  <a:pt x="122" y="248"/>
                  <a:pt x="192" y="241"/>
                  <a:pt x="239" y="219"/>
                </a:cubicBezTo>
                <a:cubicBezTo>
                  <a:pt x="286" y="197"/>
                  <a:pt x="20" y="0"/>
                  <a:pt x="20" y="0"/>
                </a:cubicBezTo>
                <a:cubicBezTo>
                  <a:pt x="20" y="0"/>
                  <a:pt x="0" y="210"/>
                  <a:pt x="76" y="241"/>
                </a:cubicBezTo>
                <a:cubicBezTo>
                  <a:pt x="122" y="248"/>
                  <a:pt x="122" y="248"/>
                  <a:pt x="122" y="248"/>
                </a:cubicBezTo>
              </a:path>
            </a:pathLst>
          </a:custGeom>
          <a:solidFill>
            <a:schemeClr val="accent4">
              <a:lumMod val="75000"/>
            </a:schemeClr>
          </a:solidFill>
          <a:ln>
            <a:noFill/>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5" name="Freeform 7"/>
          <p:cNvSpPr/>
          <p:nvPr/>
        </p:nvSpPr>
        <p:spPr bwMode="auto">
          <a:xfrm>
            <a:off x="7471841" y="4315884"/>
            <a:ext cx="700617" cy="812800"/>
          </a:xfrm>
          <a:custGeom>
            <a:avLst/>
            <a:gdLst>
              <a:gd name="T0" fmla="*/ 248 w 248"/>
              <a:gd name="T1" fmla="*/ 164 h 287"/>
              <a:gd name="T2" fmla="*/ 219 w 248"/>
              <a:gd name="T3" fmla="*/ 48 h 287"/>
              <a:gd name="T4" fmla="*/ 0 w 248"/>
              <a:gd name="T5" fmla="*/ 266 h 287"/>
              <a:gd name="T6" fmla="*/ 241 w 248"/>
              <a:gd name="T7" fmla="*/ 210 h 287"/>
              <a:gd name="T8" fmla="*/ 248 w 248"/>
              <a:gd name="T9" fmla="*/ 164 h 287"/>
            </a:gdLst>
            <a:ahLst/>
            <a:cxnLst>
              <a:cxn ang="0">
                <a:pos x="T0" y="T1"/>
              </a:cxn>
              <a:cxn ang="0">
                <a:pos x="T2" y="T3"/>
              </a:cxn>
              <a:cxn ang="0">
                <a:pos x="T4" y="T5"/>
              </a:cxn>
              <a:cxn ang="0">
                <a:pos x="T6" y="T7"/>
              </a:cxn>
              <a:cxn ang="0">
                <a:pos x="T8" y="T9"/>
              </a:cxn>
            </a:cxnLst>
            <a:rect l="0" t="0" r="r" b="b"/>
            <a:pathLst>
              <a:path w="248" h="287">
                <a:moveTo>
                  <a:pt x="248" y="164"/>
                </a:moveTo>
                <a:cubicBezTo>
                  <a:pt x="248" y="164"/>
                  <a:pt x="241" y="95"/>
                  <a:pt x="219" y="48"/>
                </a:cubicBezTo>
                <a:cubicBezTo>
                  <a:pt x="197" y="0"/>
                  <a:pt x="0" y="266"/>
                  <a:pt x="0" y="266"/>
                </a:cubicBezTo>
                <a:cubicBezTo>
                  <a:pt x="0" y="266"/>
                  <a:pt x="210" y="287"/>
                  <a:pt x="241" y="210"/>
                </a:cubicBezTo>
                <a:cubicBezTo>
                  <a:pt x="248" y="164"/>
                  <a:pt x="248" y="164"/>
                  <a:pt x="248" y="164"/>
                </a:cubicBezTo>
              </a:path>
            </a:pathLst>
          </a:custGeom>
          <a:solidFill>
            <a:schemeClr val="accent3">
              <a:lumMod val="75000"/>
            </a:schemeClr>
          </a:solidFill>
          <a:ln>
            <a:noFill/>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6" name="Freeform 8"/>
          <p:cNvSpPr/>
          <p:nvPr/>
        </p:nvSpPr>
        <p:spPr bwMode="auto">
          <a:xfrm>
            <a:off x="6457957" y="1881719"/>
            <a:ext cx="808567" cy="698500"/>
          </a:xfrm>
          <a:custGeom>
            <a:avLst/>
            <a:gdLst>
              <a:gd name="T0" fmla="*/ 163 w 286"/>
              <a:gd name="T1" fmla="*/ 0 h 247"/>
              <a:gd name="T2" fmla="*/ 47 w 286"/>
              <a:gd name="T3" fmla="*/ 28 h 247"/>
              <a:gd name="T4" fmla="*/ 266 w 286"/>
              <a:gd name="T5" fmla="*/ 247 h 247"/>
              <a:gd name="T6" fmla="*/ 209 w 286"/>
              <a:gd name="T7" fmla="*/ 6 h 247"/>
              <a:gd name="T8" fmla="*/ 163 w 286"/>
              <a:gd name="T9" fmla="*/ 0 h 247"/>
            </a:gdLst>
            <a:ahLst/>
            <a:cxnLst>
              <a:cxn ang="0">
                <a:pos x="T0" y="T1"/>
              </a:cxn>
              <a:cxn ang="0">
                <a:pos x="T2" y="T3"/>
              </a:cxn>
              <a:cxn ang="0">
                <a:pos x="T4" y="T5"/>
              </a:cxn>
              <a:cxn ang="0">
                <a:pos x="T6" y="T7"/>
              </a:cxn>
              <a:cxn ang="0">
                <a:pos x="T8" y="T9"/>
              </a:cxn>
            </a:cxnLst>
            <a:rect l="0" t="0" r="r" b="b"/>
            <a:pathLst>
              <a:path w="286" h="247">
                <a:moveTo>
                  <a:pt x="163" y="0"/>
                </a:moveTo>
                <a:cubicBezTo>
                  <a:pt x="163" y="0"/>
                  <a:pt x="94" y="6"/>
                  <a:pt x="47" y="28"/>
                </a:cubicBezTo>
                <a:cubicBezTo>
                  <a:pt x="0" y="50"/>
                  <a:pt x="266" y="247"/>
                  <a:pt x="266" y="247"/>
                </a:cubicBezTo>
                <a:cubicBezTo>
                  <a:pt x="266" y="247"/>
                  <a:pt x="286" y="37"/>
                  <a:pt x="209" y="6"/>
                </a:cubicBezTo>
                <a:cubicBezTo>
                  <a:pt x="163" y="0"/>
                  <a:pt x="163" y="0"/>
                  <a:pt x="163" y="0"/>
                </a:cubicBezTo>
              </a:path>
            </a:pathLst>
          </a:custGeom>
          <a:solidFill>
            <a:schemeClr val="accent2">
              <a:lumMod val="75000"/>
            </a:schemeClr>
          </a:solidFill>
          <a:ln>
            <a:noFill/>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grpSp>
        <p:nvGrpSpPr>
          <p:cNvPr id="7" name="Group 2053"/>
          <p:cNvGrpSpPr/>
          <p:nvPr/>
        </p:nvGrpSpPr>
        <p:grpSpPr>
          <a:xfrm>
            <a:off x="4265084" y="2138455"/>
            <a:ext cx="3661832" cy="3661832"/>
            <a:chOff x="3198813" y="1603841"/>
            <a:chExt cx="2746374" cy="2746374"/>
          </a:xfrm>
        </p:grpSpPr>
        <p:sp>
          <p:nvSpPr>
            <p:cNvPr id="8" name="Rounded Rectangle 18"/>
            <p:cNvSpPr/>
            <p:nvPr/>
          </p:nvSpPr>
          <p:spPr bwMode="auto">
            <a:xfrm rot="2694933">
              <a:off x="3198813" y="1603841"/>
              <a:ext cx="2746374" cy="2746374"/>
            </a:xfrm>
            <a:prstGeom prst="roundRect">
              <a:avLst>
                <a:gd name="adj" fmla="val 1869"/>
              </a:avLst>
            </a:prstGeom>
            <a:solidFill>
              <a:schemeClr val="accent3">
                <a:lumMod val="75000"/>
              </a:schemeClr>
            </a:solidFill>
            <a:ln w="9525">
              <a:noFill/>
              <a:round/>
            </a:ln>
          </p:spPr>
          <p:txBody>
            <a:bodyPr vert="horz" wrap="square" lIns="121920" tIns="60960" rIns="121920" bIns="60960" numCol="1" rtlCol="0" anchor="t" anchorCtr="0" compatLnSpc="1"/>
            <a:lstStyle/>
            <a:p>
              <a:pPr algn="ctr"/>
              <a:endParaRPr lang="en-US" sz="2400" dirty="0">
                <a:solidFill>
                  <a:schemeClr val="bg1"/>
                </a:solidFill>
                <a:latin typeface="微软雅黑" panose="020B0503020204020204" pitchFamily="34" charset="-122"/>
              </a:endParaRPr>
            </a:p>
          </p:txBody>
        </p:sp>
        <p:sp>
          <p:nvSpPr>
            <p:cNvPr id="9" name="Freeform 52"/>
            <p:cNvSpPr>
              <a:spLocks noChangeAspect="1" noEditPoints="1"/>
            </p:cNvSpPr>
            <p:nvPr/>
          </p:nvSpPr>
          <p:spPr bwMode="auto">
            <a:xfrm>
              <a:off x="4137024" y="2542052"/>
              <a:ext cx="869952" cy="869952"/>
            </a:xfrm>
            <a:custGeom>
              <a:avLst/>
              <a:gdLst/>
              <a:ahLst/>
              <a:cxnLst>
                <a:cxn ang="0">
                  <a:pos x="27" y="55"/>
                </a:cxn>
                <a:cxn ang="0">
                  <a:pos x="0" y="27"/>
                </a:cxn>
                <a:cxn ang="0">
                  <a:pos x="27" y="0"/>
                </a:cxn>
                <a:cxn ang="0">
                  <a:pos x="55" y="27"/>
                </a:cxn>
                <a:cxn ang="0">
                  <a:pos x="27" y="55"/>
                </a:cxn>
                <a:cxn ang="0">
                  <a:pos x="27" y="8"/>
                </a:cxn>
                <a:cxn ang="0">
                  <a:pos x="8" y="27"/>
                </a:cxn>
                <a:cxn ang="0">
                  <a:pos x="27" y="47"/>
                </a:cxn>
                <a:cxn ang="0">
                  <a:pos x="47" y="27"/>
                </a:cxn>
                <a:cxn ang="0">
                  <a:pos x="27" y="8"/>
                </a:cxn>
                <a:cxn ang="0">
                  <a:pos x="32" y="31"/>
                </a:cxn>
                <a:cxn ang="0">
                  <a:pos x="31" y="32"/>
                </a:cxn>
                <a:cxn ang="0">
                  <a:pos x="19" y="32"/>
                </a:cxn>
                <a:cxn ang="0">
                  <a:pos x="18" y="31"/>
                </a:cxn>
                <a:cxn ang="0">
                  <a:pos x="18" y="28"/>
                </a:cxn>
                <a:cxn ang="0">
                  <a:pos x="19" y="27"/>
                </a:cxn>
                <a:cxn ang="0">
                  <a:pos x="27" y="27"/>
                </a:cxn>
                <a:cxn ang="0">
                  <a:pos x="27" y="15"/>
                </a:cxn>
                <a:cxn ang="0">
                  <a:pos x="28" y="14"/>
                </a:cxn>
                <a:cxn ang="0">
                  <a:pos x="31" y="14"/>
                </a:cxn>
                <a:cxn ang="0">
                  <a:pos x="32" y="15"/>
                </a:cxn>
                <a:cxn ang="0">
                  <a:pos x="32" y="31"/>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7"/>
                    <a:pt x="8" y="27"/>
                  </a:cubicBezTo>
                  <a:cubicBezTo>
                    <a:pt x="8" y="38"/>
                    <a:pt x="16" y="47"/>
                    <a:pt x="27" y="47"/>
                  </a:cubicBezTo>
                  <a:cubicBezTo>
                    <a:pt x="38" y="47"/>
                    <a:pt x="47" y="38"/>
                    <a:pt x="47" y="27"/>
                  </a:cubicBezTo>
                  <a:cubicBezTo>
                    <a:pt x="47" y="17"/>
                    <a:pt x="38" y="8"/>
                    <a:pt x="27" y="8"/>
                  </a:cubicBezTo>
                  <a:close/>
                  <a:moveTo>
                    <a:pt x="32" y="31"/>
                  </a:moveTo>
                  <a:cubicBezTo>
                    <a:pt x="32" y="31"/>
                    <a:pt x="31" y="32"/>
                    <a:pt x="31" y="32"/>
                  </a:cubicBezTo>
                  <a:cubicBezTo>
                    <a:pt x="19" y="32"/>
                    <a:pt x="19" y="32"/>
                    <a:pt x="19" y="32"/>
                  </a:cubicBezTo>
                  <a:cubicBezTo>
                    <a:pt x="19" y="32"/>
                    <a:pt x="18" y="31"/>
                    <a:pt x="18" y="31"/>
                  </a:cubicBezTo>
                  <a:cubicBezTo>
                    <a:pt x="18" y="28"/>
                    <a:pt x="18" y="28"/>
                    <a:pt x="18" y="28"/>
                  </a:cubicBezTo>
                  <a:cubicBezTo>
                    <a:pt x="18" y="28"/>
                    <a:pt x="19" y="27"/>
                    <a:pt x="19" y="27"/>
                  </a:cubicBezTo>
                  <a:cubicBezTo>
                    <a:pt x="27" y="27"/>
                    <a:pt x="27" y="27"/>
                    <a:pt x="27" y="27"/>
                  </a:cubicBezTo>
                  <a:cubicBezTo>
                    <a:pt x="27" y="15"/>
                    <a:pt x="27" y="15"/>
                    <a:pt x="27" y="15"/>
                  </a:cubicBezTo>
                  <a:cubicBezTo>
                    <a:pt x="27" y="14"/>
                    <a:pt x="28" y="14"/>
                    <a:pt x="28" y="14"/>
                  </a:cubicBezTo>
                  <a:cubicBezTo>
                    <a:pt x="31" y="14"/>
                    <a:pt x="31" y="14"/>
                    <a:pt x="31" y="14"/>
                  </a:cubicBezTo>
                  <a:cubicBezTo>
                    <a:pt x="31" y="14"/>
                    <a:pt x="32" y="14"/>
                    <a:pt x="32" y="15"/>
                  </a:cubicBezTo>
                  <a:lnTo>
                    <a:pt x="32" y="31"/>
                  </a:lnTo>
                  <a:close/>
                </a:path>
              </a:pathLst>
            </a:custGeom>
            <a:solidFill>
              <a:srgbClr val="014546"/>
            </a:solidFill>
            <a:ln w="9525">
              <a:noFill/>
              <a:round/>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grpSp>
      <p:sp>
        <p:nvSpPr>
          <p:cNvPr id="10" name="Freeform 25"/>
          <p:cNvSpPr/>
          <p:nvPr/>
        </p:nvSpPr>
        <p:spPr bwMode="auto">
          <a:xfrm>
            <a:off x="3985690" y="1572688"/>
            <a:ext cx="2724151" cy="1589617"/>
          </a:xfrm>
          <a:custGeom>
            <a:avLst/>
            <a:gdLst>
              <a:gd name="T0" fmla="*/ 12 w 963"/>
              <a:gd name="T1" fmla="*/ 551 h 562"/>
              <a:gd name="T2" fmla="*/ 28 w 963"/>
              <a:gd name="T3" fmla="*/ 499 h 562"/>
              <a:gd name="T4" fmla="*/ 113 w 963"/>
              <a:gd name="T5" fmla="*/ 465 h 562"/>
              <a:gd name="T6" fmla="*/ 674 w 963"/>
              <a:gd name="T7" fmla="*/ 465 h 562"/>
              <a:gd name="T8" fmla="*/ 674 w 963"/>
              <a:gd name="T9" fmla="*/ 562 h 562"/>
              <a:gd name="T10" fmla="*/ 963 w 963"/>
              <a:gd name="T11" fmla="*/ 273 h 562"/>
              <a:gd name="T12" fmla="*/ 691 w 963"/>
              <a:gd name="T13" fmla="*/ 0 h 562"/>
              <a:gd name="T14" fmla="*/ 691 w 963"/>
              <a:gd name="T15" fmla="*/ 95 h 562"/>
              <a:gd name="T16" fmla="*/ 434 w 963"/>
              <a:gd name="T17" fmla="*/ 95 h 562"/>
              <a:gd name="T18" fmla="*/ 390 w 963"/>
              <a:gd name="T19" fmla="*/ 116 h 562"/>
              <a:gd name="T20" fmla="*/ 23 w 963"/>
              <a:gd name="T21" fmla="*/ 482 h 562"/>
              <a:gd name="T22" fmla="*/ 12 w 963"/>
              <a:gd name="T23" fmla="*/ 551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3" h="562">
                <a:moveTo>
                  <a:pt x="12" y="551"/>
                </a:moveTo>
                <a:cubicBezTo>
                  <a:pt x="12" y="551"/>
                  <a:pt x="8" y="520"/>
                  <a:pt x="28" y="499"/>
                </a:cubicBezTo>
                <a:cubicBezTo>
                  <a:pt x="49" y="479"/>
                  <a:pt x="81" y="466"/>
                  <a:pt x="113" y="465"/>
                </a:cubicBezTo>
                <a:cubicBezTo>
                  <a:pt x="146" y="465"/>
                  <a:pt x="674" y="465"/>
                  <a:pt x="674" y="465"/>
                </a:cubicBezTo>
                <a:cubicBezTo>
                  <a:pt x="674" y="562"/>
                  <a:pt x="674" y="562"/>
                  <a:pt x="674" y="562"/>
                </a:cubicBezTo>
                <a:cubicBezTo>
                  <a:pt x="963" y="273"/>
                  <a:pt x="963" y="273"/>
                  <a:pt x="963" y="273"/>
                </a:cubicBezTo>
                <a:cubicBezTo>
                  <a:pt x="691" y="0"/>
                  <a:pt x="691" y="0"/>
                  <a:pt x="691" y="0"/>
                </a:cubicBezTo>
                <a:cubicBezTo>
                  <a:pt x="691" y="95"/>
                  <a:pt x="691" y="95"/>
                  <a:pt x="691" y="95"/>
                </a:cubicBezTo>
                <a:cubicBezTo>
                  <a:pt x="434" y="95"/>
                  <a:pt x="434" y="95"/>
                  <a:pt x="434" y="95"/>
                </a:cubicBezTo>
                <a:cubicBezTo>
                  <a:pt x="434" y="95"/>
                  <a:pt x="412" y="93"/>
                  <a:pt x="390" y="116"/>
                </a:cubicBezTo>
                <a:cubicBezTo>
                  <a:pt x="368" y="138"/>
                  <a:pt x="23" y="482"/>
                  <a:pt x="23" y="482"/>
                </a:cubicBezTo>
                <a:cubicBezTo>
                  <a:pt x="23" y="482"/>
                  <a:pt x="0" y="504"/>
                  <a:pt x="12" y="551"/>
                </a:cubicBezTo>
                <a:close/>
              </a:path>
            </a:pathLst>
          </a:custGeom>
          <a:solidFill>
            <a:schemeClr val="accent1"/>
          </a:solidFill>
          <a:ln>
            <a:noFill/>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11" name="Freeform 34"/>
          <p:cNvSpPr/>
          <p:nvPr/>
        </p:nvSpPr>
        <p:spPr bwMode="auto">
          <a:xfrm>
            <a:off x="3710524" y="3344337"/>
            <a:ext cx="1589617" cy="2724151"/>
          </a:xfrm>
          <a:custGeom>
            <a:avLst/>
            <a:gdLst>
              <a:gd name="T0" fmla="*/ 551 w 562"/>
              <a:gd name="T1" fmla="*/ 951 h 963"/>
              <a:gd name="T2" fmla="*/ 500 w 562"/>
              <a:gd name="T3" fmla="*/ 934 h 963"/>
              <a:gd name="T4" fmla="*/ 466 w 562"/>
              <a:gd name="T5" fmla="*/ 849 h 963"/>
              <a:gd name="T6" fmla="*/ 466 w 562"/>
              <a:gd name="T7" fmla="*/ 289 h 963"/>
              <a:gd name="T8" fmla="*/ 562 w 562"/>
              <a:gd name="T9" fmla="*/ 289 h 963"/>
              <a:gd name="T10" fmla="*/ 273 w 562"/>
              <a:gd name="T11" fmla="*/ 0 h 963"/>
              <a:gd name="T12" fmla="*/ 0 w 562"/>
              <a:gd name="T13" fmla="*/ 272 h 963"/>
              <a:gd name="T14" fmla="*/ 95 w 562"/>
              <a:gd name="T15" fmla="*/ 272 h 963"/>
              <a:gd name="T16" fmla="*/ 95 w 562"/>
              <a:gd name="T17" fmla="*/ 528 h 963"/>
              <a:gd name="T18" fmla="*/ 116 w 562"/>
              <a:gd name="T19" fmla="*/ 573 h 963"/>
              <a:gd name="T20" fmla="*/ 482 w 562"/>
              <a:gd name="T21" fmla="*/ 939 h 963"/>
              <a:gd name="T22" fmla="*/ 551 w 562"/>
              <a:gd name="T23" fmla="*/ 951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2" h="963">
                <a:moveTo>
                  <a:pt x="551" y="951"/>
                </a:moveTo>
                <a:cubicBezTo>
                  <a:pt x="551" y="951"/>
                  <a:pt x="520" y="955"/>
                  <a:pt x="500" y="934"/>
                </a:cubicBezTo>
                <a:cubicBezTo>
                  <a:pt x="479" y="914"/>
                  <a:pt x="466" y="881"/>
                  <a:pt x="466" y="849"/>
                </a:cubicBezTo>
                <a:cubicBezTo>
                  <a:pt x="465" y="817"/>
                  <a:pt x="466" y="289"/>
                  <a:pt x="466" y="289"/>
                </a:cubicBezTo>
                <a:cubicBezTo>
                  <a:pt x="562" y="289"/>
                  <a:pt x="562" y="289"/>
                  <a:pt x="562" y="289"/>
                </a:cubicBezTo>
                <a:cubicBezTo>
                  <a:pt x="273" y="0"/>
                  <a:pt x="273" y="0"/>
                  <a:pt x="273" y="0"/>
                </a:cubicBezTo>
                <a:cubicBezTo>
                  <a:pt x="0" y="272"/>
                  <a:pt x="0" y="272"/>
                  <a:pt x="0" y="272"/>
                </a:cubicBezTo>
                <a:cubicBezTo>
                  <a:pt x="95" y="272"/>
                  <a:pt x="95" y="272"/>
                  <a:pt x="95" y="272"/>
                </a:cubicBezTo>
                <a:cubicBezTo>
                  <a:pt x="95" y="528"/>
                  <a:pt x="95" y="528"/>
                  <a:pt x="95" y="528"/>
                </a:cubicBezTo>
                <a:cubicBezTo>
                  <a:pt x="95" y="528"/>
                  <a:pt x="93" y="551"/>
                  <a:pt x="116" y="573"/>
                </a:cubicBezTo>
                <a:cubicBezTo>
                  <a:pt x="138" y="595"/>
                  <a:pt x="482" y="939"/>
                  <a:pt x="482" y="939"/>
                </a:cubicBezTo>
                <a:cubicBezTo>
                  <a:pt x="482" y="939"/>
                  <a:pt x="504" y="963"/>
                  <a:pt x="551" y="951"/>
                </a:cubicBezTo>
                <a:close/>
              </a:path>
            </a:pathLst>
          </a:custGeom>
          <a:solidFill>
            <a:schemeClr val="accent4"/>
          </a:solidFill>
          <a:ln>
            <a:noFill/>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12" name="Freeform 42"/>
          <p:cNvSpPr/>
          <p:nvPr/>
        </p:nvSpPr>
        <p:spPr bwMode="auto">
          <a:xfrm>
            <a:off x="5482174" y="4751919"/>
            <a:ext cx="2724151" cy="1587500"/>
          </a:xfrm>
          <a:custGeom>
            <a:avLst/>
            <a:gdLst>
              <a:gd name="T0" fmla="*/ 951 w 963"/>
              <a:gd name="T1" fmla="*/ 10 h 561"/>
              <a:gd name="T2" fmla="*/ 934 w 963"/>
              <a:gd name="T3" fmla="*/ 62 h 561"/>
              <a:gd name="T4" fmla="*/ 849 w 963"/>
              <a:gd name="T5" fmla="*/ 96 h 561"/>
              <a:gd name="T6" fmla="*/ 289 w 963"/>
              <a:gd name="T7" fmla="*/ 96 h 561"/>
              <a:gd name="T8" fmla="*/ 289 w 963"/>
              <a:gd name="T9" fmla="*/ 0 h 561"/>
              <a:gd name="T10" fmla="*/ 0 w 963"/>
              <a:gd name="T11" fmla="*/ 289 h 561"/>
              <a:gd name="T12" fmla="*/ 272 w 963"/>
              <a:gd name="T13" fmla="*/ 561 h 561"/>
              <a:gd name="T14" fmla="*/ 272 w 963"/>
              <a:gd name="T15" fmla="*/ 466 h 561"/>
              <a:gd name="T16" fmla="*/ 528 w 963"/>
              <a:gd name="T17" fmla="*/ 466 h 561"/>
              <a:gd name="T18" fmla="*/ 573 w 963"/>
              <a:gd name="T19" fmla="*/ 446 h 561"/>
              <a:gd name="T20" fmla="*/ 939 w 963"/>
              <a:gd name="T21" fmla="*/ 80 h 561"/>
              <a:gd name="T22" fmla="*/ 951 w 963"/>
              <a:gd name="T23" fmla="*/ 1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3" h="561">
                <a:moveTo>
                  <a:pt x="951" y="10"/>
                </a:moveTo>
                <a:cubicBezTo>
                  <a:pt x="951" y="10"/>
                  <a:pt x="955" y="42"/>
                  <a:pt x="934" y="62"/>
                </a:cubicBezTo>
                <a:cubicBezTo>
                  <a:pt x="914" y="82"/>
                  <a:pt x="882" y="95"/>
                  <a:pt x="849" y="96"/>
                </a:cubicBezTo>
                <a:cubicBezTo>
                  <a:pt x="817" y="97"/>
                  <a:pt x="289" y="96"/>
                  <a:pt x="289" y="96"/>
                </a:cubicBezTo>
                <a:cubicBezTo>
                  <a:pt x="289" y="0"/>
                  <a:pt x="289" y="0"/>
                  <a:pt x="289" y="0"/>
                </a:cubicBezTo>
                <a:cubicBezTo>
                  <a:pt x="0" y="289"/>
                  <a:pt x="0" y="289"/>
                  <a:pt x="0" y="289"/>
                </a:cubicBezTo>
                <a:cubicBezTo>
                  <a:pt x="272" y="561"/>
                  <a:pt x="272" y="561"/>
                  <a:pt x="272" y="561"/>
                </a:cubicBezTo>
                <a:cubicBezTo>
                  <a:pt x="272" y="466"/>
                  <a:pt x="272" y="466"/>
                  <a:pt x="272" y="466"/>
                </a:cubicBezTo>
                <a:cubicBezTo>
                  <a:pt x="528" y="466"/>
                  <a:pt x="528" y="466"/>
                  <a:pt x="528" y="466"/>
                </a:cubicBezTo>
                <a:cubicBezTo>
                  <a:pt x="528" y="466"/>
                  <a:pt x="551" y="468"/>
                  <a:pt x="573" y="446"/>
                </a:cubicBezTo>
                <a:cubicBezTo>
                  <a:pt x="595" y="424"/>
                  <a:pt x="939" y="80"/>
                  <a:pt x="939" y="80"/>
                </a:cubicBezTo>
                <a:cubicBezTo>
                  <a:pt x="939" y="80"/>
                  <a:pt x="963" y="57"/>
                  <a:pt x="951" y="10"/>
                </a:cubicBezTo>
                <a:close/>
              </a:path>
            </a:pathLst>
          </a:custGeom>
          <a:solidFill>
            <a:schemeClr val="accent3"/>
          </a:solidFill>
          <a:ln>
            <a:noFill/>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13" name="Freeform 47"/>
          <p:cNvSpPr/>
          <p:nvPr/>
        </p:nvSpPr>
        <p:spPr bwMode="auto">
          <a:xfrm>
            <a:off x="6891868" y="1847854"/>
            <a:ext cx="1585384" cy="2724151"/>
          </a:xfrm>
          <a:custGeom>
            <a:avLst/>
            <a:gdLst>
              <a:gd name="T0" fmla="*/ 10 w 561"/>
              <a:gd name="T1" fmla="*/ 12 h 963"/>
              <a:gd name="T2" fmla="*/ 62 w 561"/>
              <a:gd name="T3" fmla="*/ 28 h 963"/>
              <a:gd name="T4" fmla="*/ 96 w 561"/>
              <a:gd name="T5" fmla="*/ 113 h 963"/>
              <a:gd name="T6" fmla="*/ 96 w 561"/>
              <a:gd name="T7" fmla="*/ 674 h 963"/>
              <a:gd name="T8" fmla="*/ 0 w 561"/>
              <a:gd name="T9" fmla="*/ 674 h 963"/>
              <a:gd name="T10" fmla="*/ 289 w 561"/>
              <a:gd name="T11" fmla="*/ 963 h 963"/>
              <a:gd name="T12" fmla="*/ 561 w 561"/>
              <a:gd name="T13" fmla="*/ 691 h 963"/>
              <a:gd name="T14" fmla="*/ 466 w 561"/>
              <a:gd name="T15" fmla="*/ 691 h 963"/>
              <a:gd name="T16" fmla="*/ 466 w 561"/>
              <a:gd name="T17" fmla="*/ 434 h 963"/>
              <a:gd name="T18" fmla="*/ 446 w 561"/>
              <a:gd name="T19" fmla="*/ 390 h 963"/>
              <a:gd name="T20" fmla="*/ 80 w 561"/>
              <a:gd name="T21" fmla="*/ 23 h 963"/>
              <a:gd name="T22" fmla="*/ 10 w 561"/>
              <a:gd name="T23" fmla="*/ 12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963">
                <a:moveTo>
                  <a:pt x="10" y="12"/>
                </a:moveTo>
                <a:cubicBezTo>
                  <a:pt x="10" y="12"/>
                  <a:pt x="42" y="8"/>
                  <a:pt x="62" y="28"/>
                </a:cubicBezTo>
                <a:cubicBezTo>
                  <a:pt x="82" y="49"/>
                  <a:pt x="96" y="81"/>
                  <a:pt x="96" y="113"/>
                </a:cubicBezTo>
                <a:cubicBezTo>
                  <a:pt x="97" y="146"/>
                  <a:pt x="96" y="674"/>
                  <a:pt x="96" y="674"/>
                </a:cubicBezTo>
                <a:cubicBezTo>
                  <a:pt x="0" y="674"/>
                  <a:pt x="0" y="674"/>
                  <a:pt x="0" y="674"/>
                </a:cubicBezTo>
                <a:cubicBezTo>
                  <a:pt x="289" y="963"/>
                  <a:pt x="289" y="963"/>
                  <a:pt x="289" y="963"/>
                </a:cubicBezTo>
                <a:cubicBezTo>
                  <a:pt x="561" y="691"/>
                  <a:pt x="561" y="691"/>
                  <a:pt x="561" y="691"/>
                </a:cubicBezTo>
                <a:cubicBezTo>
                  <a:pt x="466" y="691"/>
                  <a:pt x="466" y="691"/>
                  <a:pt x="466" y="691"/>
                </a:cubicBezTo>
                <a:cubicBezTo>
                  <a:pt x="466" y="434"/>
                  <a:pt x="466" y="434"/>
                  <a:pt x="466" y="434"/>
                </a:cubicBezTo>
                <a:cubicBezTo>
                  <a:pt x="466" y="434"/>
                  <a:pt x="468" y="412"/>
                  <a:pt x="446" y="390"/>
                </a:cubicBezTo>
                <a:cubicBezTo>
                  <a:pt x="424" y="367"/>
                  <a:pt x="80" y="23"/>
                  <a:pt x="80" y="23"/>
                </a:cubicBezTo>
                <a:cubicBezTo>
                  <a:pt x="80" y="23"/>
                  <a:pt x="58" y="0"/>
                  <a:pt x="10" y="12"/>
                </a:cubicBezTo>
                <a:close/>
              </a:path>
            </a:pathLst>
          </a:custGeom>
          <a:solidFill>
            <a:schemeClr val="accent2"/>
          </a:solidFill>
          <a:ln>
            <a:noFill/>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grpSp>
        <p:nvGrpSpPr>
          <p:cNvPr id="17" name="Group 2055"/>
          <p:cNvGrpSpPr/>
          <p:nvPr/>
        </p:nvGrpSpPr>
        <p:grpSpPr>
          <a:xfrm>
            <a:off x="8478194" y="1411240"/>
            <a:ext cx="730568" cy="1652417"/>
            <a:chOff x="6358643" y="1058427"/>
            <a:chExt cx="547926" cy="1239313"/>
          </a:xfrm>
        </p:grpSpPr>
        <p:grpSp>
          <p:nvGrpSpPr>
            <p:cNvPr id="18" name="Group 2050"/>
            <p:cNvGrpSpPr/>
            <p:nvPr/>
          </p:nvGrpSpPr>
          <p:grpSpPr>
            <a:xfrm>
              <a:off x="6358643" y="1131285"/>
              <a:ext cx="547926" cy="1166455"/>
              <a:chOff x="6358643" y="1131285"/>
              <a:chExt cx="547926" cy="1166455"/>
            </a:xfrm>
          </p:grpSpPr>
          <p:cxnSp>
            <p:nvCxnSpPr>
              <p:cNvPr id="20" name="Straight Connector 28"/>
              <p:cNvCxnSpPr/>
              <p:nvPr/>
            </p:nvCxnSpPr>
            <p:spPr>
              <a:xfrm>
                <a:off x="6358643" y="1131285"/>
                <a:ext cx="0" cy="1166455"/>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67"/>
              <p:cNvCxnSpPr/>
              <p:nvPr/>
            </p:nvCxnSpPr>
            <p:spPr>
              <a:xfrm rot="5400000">
                <a:off x="6632606" y="1146891"/>
                <a:ext cx="0" cy="54792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9" name="TextBox 2047"/>
            <p:cNvSpPr txBox="1"/>
            <p:nvPr/>
          </p:nvSpPr>
          <p:spPr>
            <a:xfrm>
              <a:off x="6410430" y="1058427"/>
              <a:ext cx="455894" cy="377075"/>
            </a:xfrm>
            <a:prstGeom prst="rect">
              <a:avLst/>
            </a:prstGeom>
            <a:noFill/>
          </p:spPr>
          <p:txBody>
            <a:bodyPr wrap="none" rtlCol="0">
              <a:spAutoFit/>
            </a:bodyPr>
            <a:lstStyle/>
            <a:p>
              <a:r>
                <a:rPr lang="en-US" sz="2665" b="1" dirty="0">
                  <a:solidFill>
                    <a:schemeClr val="bg1"/>
                  </a:solidFill>
                  <a:latin typeface="微软雅黑" panose="020B0503020204020204" pitchFamily="34" charset="-122"/>
                </a:rPr>
                <a:t>02</a:t>
              </a:r>
            </a:p>
          </p:txBody>
        </p:sp>
      </p:grpSp>
      <p:grpSp>
        <p:nvGrpSpPr>
          <p:cNvPr id="25" name="Group 2054"/>
          <p:cNvGrpSpPr/>
          <p:nvPr/>
        </p:nvGrpSpPr>
        <p:grpSpPr>
          <a:xfrm>
            <a:off x="2979951" y="1411240"/>
            <a:ext cx="730568" cy="1652417"/>
            <a:chOff x="2234962" y="1058427"/>
            <a:chExt cx="547926" cy="1239313"/>
          </a:xfrm>
        </p:grpSpPr>
        <p:grpSp>
          <p:nvGrpSpPr>
            <p:cNvPr id="26" name="Group 2049"/>
            <p:cNvGrpSpPr/>
            <p:nvPr/>
          </p:nvGrpSpPr>
          <p:grpSpPr>
            <a:xfrm>
              <a:off x="2234962" y="1131285"/>
              <a:ext cx="547926" cy="1166455"/>
              <a:chOff x="2234962" y="1131285"/>
              <a:chExt cx="547926" cy="1166455"/>
            </a:xfrm>
          </p:grpSpPr>
          <p:cxnSp>
            <p:nvCxnSpPr>
              <p:cNvPr id="28" name="Straight Connector 72"/>
              <p:cNvCxnSpPr/>
              <p:nvPr/>
            </p:nvCxnSpPr>
            <p:spPr>
              <a:xfrm flipH="1">
                <a:off x="2782888" y="1131285"/>
                <a:ext cx="0" cy="116645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Straight Connector 74"/>
              <p:cNvCxnSpPr/>
              <p:nvPr/>
            </p:nvCxnSpPr>
            <p:spPr>
              <a:xfrm rot="16200000" flipH="1">
                <a:off x="2508925" y="1146891"/>
                <a:ext cx="0" cy="547926"/>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27" name="TextBox 75"/>
            <p:cNvSpPr txBox="1"/>
            <p:nvPr/>
          </p:nvSpPr>
          <p:spPr>
            <a:xfrm flipH="1">
              <a:off x="2286749" y="1058427"/>
              <a:ext cx="455894" cy="377075"/>
            </a:xfrm>
            <a:prstGeom prst="rect">
              <a:avLst/>
            </a:prstGeom>
            <a:noFill/>
          </p:spPr>
          <p:txBody>
            <a:bodyPr wrap="none" rtlCol="0">
              <a:spAutoFit/>
            </a:bodyPr>
            <a:lstStyle/>
            <a:p>
              <a:r>
                <a:rPr lang="en-US" sz="2665" b="1" dirty="0">
                  <a:solidFill>
                    <a:schemeClr val="bg1"/>
                  </a:solidFill>
                  <a:latin typeface="微软雅黑" panose="020B0503020204020204" pitchFamily="34" charset="-122"/>
                </a:rPr>
                <a:t>01</a:t>
              </a:r>
            </a:p>
          </p:txBody>
        </p:sp>
      </p:grpSp>
      <p:grpSp>
        <p:nvGrpSpPr>
          <p:cNvPr id="33" name="Group 2066"/>
          <p:cNvGrpSpPr/>
          <p:nvPr/>
        </p:nvGrpSpPr>
        <p:grpSpPr>
          <a:xfrm>
            <a:off x="8478194" y="4608385"/>
            <a:ext cx="730568" cy="1652417"/>
            <a:chOff x="6358643" y="3456286"/>
            <a:chExt cx="547926" cy="1239313"/>
          </a:xfrm>
        </p:grpSpPr>
        <p:grpSp>
          <p:nvGrpSpPr>
            <p:cNvPr id="34" name="Group 2051"/>
            <p:cNvGrpSpPr/>
            <p:nvPr/>
          </p:nvGrpSpPr>
          <p:grpSpPr>
            <a:xfrm>
              <a:off x="6358643" y="3529144"/>
              <a:ext cx="547926" cy="1166455"/>
              <a:chOff x="6358643" y="3529144"/>
              <a:chExt cx="547926" cy="1166455"/>
            </a:xfrm>
          </p:grpSpPr>
          <p:cxnSp>
            <p:nvCxnSpPr>
              <p:cNvPr id="36" name="Straight Connector 79"/>
              <p:cNvCxnSpPr/>
              <p:nvPr/>
            </p:nvCxnSpPr>
            <p:spPr>
              <a:xfrm>
                <a:off x="6358643" y="3529144"/>
                <a:ext cx="0" cy="1166455"/>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7" name="Straight Connector 81"/>
              <p:cNvCxnSpPr/>
              <p:nvPr/>
            </p:nvCxnSpPr>
            <p:spPr>
              <a:xfrm rot="5400000">
                <a:off x="6632606" y="3544750"/>
                <a:ext cx="0" cy="547926"/>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35" name="TextBox 82"/>
            <p:cNvSpPr txBox="1"/>
            <p:nvPr/>
          </p:nvSpPr>
          <p:spPr>
            <a:xfrm>
              <a:off x="6410430" y="3456286"/>
              <a:ext cx="455894" cy="377075"/>
            </a:xfrm>
            <a:prstGeom prst="rect">
              <a:avLst/>
            </a:prstGeom>
            <a:noFill/>
          </p:spPr>
          <p:txBody>
            <a:bodyPr wrap="none" rtlCol="0">
              <a:spAutoFit/>
            </a:bodyPr>
            <a:lstStyle/>
            <a:p>
              <a:r>
                <a:rPr lang="en-US" sz="2665" b="1" dirty="0">
                  <a:solidFill>
                    <a:schemeClr val="bg1"/>
                  </a:solidFill>
                  <a:latin typeface="微软雅黑" panose="020B0503020204020204" pitchFamily="34" charset="-122"/>
                </a:rPr>
                <a:t>03</a:t>
              </a:r>
            </a:p>
          </p:txBody>
        </p:sp>
      </p:grpSp>
      <p:grpSp>
        <p:nvGrpSpPr>
          <p:cNvPr id="41" name="Group 2072"/>
          <p:cNvGrpSpPr/>
          <p:nvPr/>
        </p:nvGrpSpPr>
        <p:grpSpPr>
          <a:xfrm>
            <a:off x="2979951" y="4608385"/>
            <a:ext cx="730568" cy="1652417"/>
            <a:chOff x="2234962" y="3456286"/>
            <a:chExt cx="547926" cy="1239313"/>
          </a:xfrm>
        </p:grpSpPr>
        <p:grpSp>
          <p:nvGrpSpPr>
            <p:cNvPr id="42" name="Group 2052"/>
            <p:cNvGrpSpPr/>
            <p:nvPr/>
          </p:nvGrpSpPr>
          <p:grpSpPr>
            <a:xfrm>
              <a:off x="2234962" y="3529144"/>
              <a:ext cx="547926" cy="1166455"/>
              <a:chOff x="2234962" y="3529144"/>
              <a:chExt cx="547926" cy="1166455"/>
            </a:xfrm>
          </p:grpSpPr>
          <p:cxnSp>
            <p:nvCxnSpPr>
              <p:cNvPr id="44" name="Straight Connector 86"/>
              <p:cNvCxnSpPr/>
              <p:nvPr/>
            </p:nvCxnSpPr>
            <p:spPr>
              <a:xfrm flipH="1">
                <a:off x="2782888" y="3529144"/>
                <a:ext cx="0" cy="116645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5" name="Straight Connector 88"/>
              <p:cNvCxnSpPr/>
              <p:nvPr/>
            </p:nvCxnSpPr>
            <p:spPr>
              <a:xfrm rot="16200000" flipH="1">
                <a:off x="2508925" y="3544750"/>
                <a:ext cx="0" cy="547926"/>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43" name="TextBox 89"/>
            <p:cNvSpPr txBox="1"/>
            <p:nvPr/>
          </p:nvSpPr>
          <p:spPr>
            <a:xfrm flipH="1">
              <a:off x="2286749" y="3456286"/>
              <a:ext cx="455894" cy="377075"/>
            </a:xfrm>
            <a:prstGeom prst="rect">
              <a:avLst/>
            </a:prstGeom>
            <a:noFill/>
          </p:spPr>
          <p:txBody>
            <a:bodyPr wrap="none" rtlCol="0">
              <a:spAutoFit/>
            </a:bodyPr>
            <a:lstStyle/>
            <a:p>
              <a:r>
                <a:rPr lang="en-US" sz="2665" b="1" dirty="0">
                  <a:solidFill>
                    <a:schemeClr val="bg1"/>
                  </a:solidFill>
                  <a:latin typeface="微软雅黑" panose="020B0503020204020204" pitchFamily="34" charset="-122"/>
                </a:rPr>
                <a:t>04</a:t>
              </a:r>
            </a:p>
          </p:txBody>
        </p:sp>
      </p:grpSp>
      <p:grpSp>
        <p:nvGrpSpPr>
          <p:cNvPr id="46" name="Group 97"/>
          <p:cNvGrpSpPr>
            <a:grpSpLocks noChangeAspect="1"/>
          </p:cNvGrpSpPr>
          <p:nvPr/>
        </p:nvGrpSpPr>
        <p:grpSpPr>
          <a:xfrm>
            <a:off x="5350033" y="2020488"/>
            <a:ext cx="514840" cy="681561"/>
            <a:chOff x="4127500" y="2260600"/>
            <a:chExt cx="612776" cy="811213"/>
          </a:xfrm>
          <a:solidFill>
            <a:srgbClr val="014546"/>
          </a:solidFill>
        </p:grpSpPr>
        <p:sp>
          <p:nvSpPr>
            <p:cNvPr id="47" name="Freeform 22"/>
            <p:cNvSpPr/>
            <p:nvPr/>
          </p:nvSpPr>
          <p:spPr bwMode="auto">
            <a:xfrm>
              <a:off x="4491038" y="2894013"/>
              <a:ext cx="87313" cy="22225"/>
            </a:xfrm>
            <a:custGeom>
              <a:avLst/>
              <a:gdLst>
                <a:gd name="T0" fmla="*/ 61 w 63"/>
                <a:gd name="T1" fmla="*/ 9 h 16"/>
                <a:gd name="T2" fmla="*/ 2 w 63"/>
                <a:gd name="T3" fmla="*/ 0 h 16"/>
                <a:gd name="T4" fmla="*/ 0 w 63"/>
                <a:gd name="T5" fmla="*/ 5 h 16"/>
                <a:gd name="T6" fmla="*/ 63 w 63"/>
                <a:gd name="T7" fmla="*/ 16 h 16"/>
                <a:gd name="T8" fmla="*/ 61 w 63"/>
                <a:gd name="T9" fmla="*/ 9 h 16"/>
              </a:gdLst>
              <a:ahLst/>
              <a:cxnLst>
                <a:cxn ang="0">
                  <a:pos x="T0" y="T1"/>
                </a:cxn>
                <a:cxn ang="0">
                  <a:pos x="T2" y="T3"/>
                </a:cxn>
                <a:cxn ang="0">
                  <a:pos x="T4" y="T5"/>
                </a:cxn>
                <a:cxn ang="0">
                  <a:pos x="T6" y="T7"/>
                </a:cxn>
                <a:cxn ang="0">
                  <a:pos x="T8" y="T9"/>
                </a:cxn>
              </a:cxnLst>
              <a:rect l="0" t="0" r="r" b="b"/>
              <a:pathLst>
                <a:path w="63" h="16">
                  <a:moveTo>
                    <a:pt x="61" y="9"/>
                  </a:moveTo>
                  <a:cubicBezTo>
                    <a:pt x="61" y="9"/>
                    <a:pt x="19" y="4"/>
                    <a:pt x="2" y="0"/>
                  </a:cubicBezTo>
                  <a:cubicBezTo>
                    <a:pt x="0" y="5"/>
                    <a:pt x="0" y="5"/>
                    <a:pt x="0" y="5"/>
                  </a:cubicBezTo>
                  <a:cubicBezTo>
                    <a:pt x="63" y="16"/>
                    <a:pt x="63" y="16"/>
                    <a:pt x="63" y="16"/>
                  </a:cubicBezTo>
                  <a:cubicBezTo>
                    <a:pt x="63" y="16"/>
                    <a:pt x="59" y="9"/>
                    <a:pt x="6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grpSp>
          <p:nvGrpSpPr>
            <p:cNvPr id="48" name="Group 99"/>
            <p:cNvGrpSpPr/>
            <p:nvPr/>
          </p:nvGrpSpPr>
          <p:grpSpPr>
            <a:xfrm>
              <a:off x="4127500" y="2260600"/>
              <a:ext cx="612776" cy="811213"/>
              <a:chOff x="4127500" y="2260600"/>
              <a:chExt cx="612776" cy="811213"/>
            </a:xfrm>
            <a:grpFill/>
          </p:grpSpPr>
          <p:grpSp>
            <p:nvGrpSpPr>
              <p:cNvPr id="49" name="Group 100"/>
              <p:cNvGrpSpPr/>
              <p:nvPr/>
            </p:nvGrpSpPr>
            <p:grpSpPr>
              <a:xfrm>
                <a:off x="4127500" y="2260600"/>
                <a:ext cx="612776" cy="811213"/>
                <a:chOff x="4127500" y="2260600"/>
                <a:chExt cx="612776" cy="811213"/>
              </a:xfrm>
              <a:grpFill/>
            </p:grpSpPr>
            <p:sp>
              <p:nvSpPr>
                <p:cNvPr id="52" name="Freeform 19"/>
                <p:cNvSpPr/>
                <p:nvPr/>
              </p:nvSpPr>
              <p:spPr bwMode="auto">
                <a:xfrm>
                  <a:off x="4267200" y="2260600"/>
                  <a:ext cx="271463" cy="234950"/>
                </a:xfrm>
                <a:custGeom>
                  <a:avLst/>
                  <a:gdLst>
                    <a:gd name="T0" fmla="*/ 98 w 196"/>
                    <a:gd name="T1" fmla="*/ 0 h 170"/>
                    <a:gd name="T2" fmla="*/ 170 w 196"/>
                    <a:gd name="T3" fmla="*/ 32 h 170"/>
                    <a:gd name="T4" fmla="*/ 180 w 196"/>
                    <a:gd name="T5" fmla="*/ 121 h 170"/>
                    <a:gd name="T6" fmla="*/ 165 w 196"/>
                    <a:gd name="T7" fmla="*/ 168 h 170"/>
                    <a:gd name="T8" fmla="*/ 157 w 196"/>
                    <a:gd name="T9" fmla="*/ 121 h 170"/>
                    <a:gd name="T10" fmla="*/ 142 w 196"/>
                    <a:gd name="T11" fmla="*/ 67 h 170"/>
                    <a:gd name="T12" fmla="*/ 97 w 196"/>
                    <a:gd name="T13" fmla="*/ 61 h 170"/>
                    <a:gd name="T14" fmla="*/ 41 w 196"/>
                    <a:gd name="T15" fmla="*/ 71 h 170"/>
                    <a:gd name="T16" fmla="*/ 30 w 196"/>
                    <a:gd name="T17" fmla="*/ 123 h 170"/>
                    <a:gd name="T18" fmla="*/ 26 w 196"/>
                    <a:gd name="T19" fmla="*/ 159 h 170"/>
                    <a:gd name="T20" fmla="*/ 18 w 196"/>
                    <a:gd name="T21" fmla="*/ 97 h 170"/>
                    <a:gd name="T22" fmla="*/ 98 w 196"/>
                    <a:gd name="T23"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6" h="170">
                      <a:moveTo>
                        <a:pt x="98" y="0"/>
                      </a:moveTo>
                      <a:cubicBezTo>
                        <a:pt x="98" y="0"/>
                        <a:pt x="145" y="4"/>
                        <a:pt x="170" y="32"/>
                      </a:cubicBezTo>
                      <a:cubicBezTo>
                        <a:pt x="196" y="60"/>
                        <a:pt x="186" y="97"/>
                        <a:pt x="180" y="121"/>
                      </a:cubicBezTo>
                      <a:cubicBezTo>
                        <a:pt x="180" y="121"/>
                        <a:pt x="165" y="165"/>
                        <a:pt x="165" y="168"/>
                      </a:cubicBezTo>
                      <a:cubicBezTo>
                        <a:pt x="165" y="170"/>
                        <a:pt x="162" y="132"/>
                        <a:pt x="157" y="121"/>
                      </a:cubicBezTo>
                      <a:cubicBezTo>
                        <a:pt x="152" y="110"/>
                        <a:pt x="160" y="79"/>
                        <a:pt x="142" y="67"/>
                      </a:cubicBezTo>
                      <a:cubicBezTo>
                        <a:pt x="123" y="55"/>
                        <a:pt x="97" y="61"/>
                        <a:pt x="97" y="61"/>
                      </a:cubicBezTo>
                      <a:cubicBezTo>
                        <a:pt x="97" y="61"/>
                        <a:pt x="59" y="50"/>
                        <a:pt x="41" y="71"/>
                      </a:cubicBezTo>
                      <a:cubicBezTo>
                        <a:pt x="23" y="91"/>
                        <a:pt x="33" y="107"/>
                        <a:pt x="30" y="123"/>
                      </a:cubicBezTo>
                      <a:cubicBezTo>
                        <a:pt x="28" y="139"/>
                        <a:pt x="26" y="159"/>
                        <a:pt x="26" y="159"/>
                      </a:cubicBezTo>
                      <a:cubicBezTo>
                        <a:pt x="26" y="159"/>
                        <a:pt x="19" y="115"/>
                        <a:pt x="18" y="97"/>
                      </a:cubicBezTo>
                      <a:cubicBezTo>
                        <a:pt x="16" y="80"/>
                        <a:pt x="0" y="18"/>
                        <a:pt x="9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53" name="Freeform 20"/>
                <p:cNvSpPr/>
                <p:nvPr/>
              </p:nvSpPr>
              <p:spPr bwMode="auto">
                <a:xfrm>
                  <a:off x="4127500" y="2557463"/>
                  <a:ext cx="612776" cy="514350"/>
                </a:xfrm>
                <a:custGeom>
                  <a:avLst/>
                  <a:gdLst>
                    <a:gd name="T0" fmla="*/ 152 w 442"/>
                    <a:gd name="T1" fmla="*/ 10 h 371"/>
                    <a:gd name="T2" fmla="*/ 158 w 442"/>
                    <a:gd name="T3" fmla="*/ 40 h 371"/>
                    <a:gd name="T4" fmla="*/ 200 w 442"/>
                    <a:gd name="T5" fmla="*/ 72 h 371"/>
                    <a:gd name="T6" fmla="*/ 258 w 442"/>
                    <a:gd name="T7" fmla="*/ 14 h 371"/>
                    <a:gd name="T8" fmla="*/ 257 w 442"/>
                    <a:gd name="T9" fmla="*/ 0 h 371"/>
                    <a:gd name="T10" fmla="*/ 277 w 442"/>
                    <a:gd name="T11" fmla="*/ 19 h 371"/>
                    <a:gd name="T12" fmla="*/ 278 w 442"/>
                    <a:gd name="T13" fmla="*/ 28 h 371"/>
                    <a:gd name="T14" fmla="*/ 374 w 442"/>
                    <a:gd name="T15" fmla="*/ 56 h 371"/>
                    <a:gd name="T16" fmla="*/ 429 w 442"/>
                    <a:gd name="T17" fmla="*/ 197 h 371"/>
                    <a:gd name="T18" fmla="*/ 420 w 442"/>
                    <a:gd name="T19" fmla="*/ 336 h 371"/>
                    <a:gd name="T20" fmla="*/ 360 w 442"/>
                    <a:gd name="T21" fmla="*/ 356 h 371"/>
                    <a:gd name="T22" fmla="*/ 325 w 442"/>
                    <a:gd name="T23" fmla="*/ 352 h 371"/>
                    <a:gd name="T24" fmla="*/ 324 w 442"/>
                    <a:gd name="T25" fmla="*/ 309 h 371"/>
                    <a:gd name="T26" fmla="*/ 316 w 442"/>
                    <a:gd name="T27" fmla="*/ 252 h 371"/>
                    <a:gd name="T28" fmla="*/ 334 w 442"/>
                    <a:gd name="T29" fmla="*/ 248 h 371"/>
                    <a:gd name="T30" fmla="*/ 311 w 442"/>
                    <a:gd name="T31" fmla="*/ 226 h 371"/>
                    <a:gd name="T32" fmla="*/ 269 w 442"/>
                    <a:gd name="T33" fmla="*/ 248 h 371"/>
                    <a:gd name="T34" fmla="*/ 208 w 442"/>
                    <a:gd name="T35" fmla="*/ 237 h 371"/>
                    <a:gd name="T36" fmla="*/ 206 w 442"/>
                    <a:gd name="T37" fmla="*/ 117 h 371"/>
                    <a:gd name="T38" fmla="*/ 202 w 442"/>
                    <a:gd name="T39" fmla="*/ 105 h 371"/>
                    <a:gd name="T40" fmla="*/ 211 w 442"/>
                    <a:gd name="T41" fmla="*/ 89 h 371"/>
                    <a:gd name="T42" fmla="*/ 234 w 442"/>
                    <a:gd name="T43" fmla="*/ 73 h 371"/>
                    <a:gd name="T44" fmla="*/ 227 w 442"/>
                    <a:gd name="T45" fmla="*/ 64 h 371"/>
                    <a:gd name="T46" fmla="*/ 204 w 442"/>
                    <a:gd name="T47" fmla="*/ 81 h 371"/>
                    <a:gd name="T48" fmla="*/ 196 w 442"/>
                    <a:gd name="T49" fmla="*/ 81 h 371"/>
                    <a:gd name="T50" fmla="*/ 176 w 442"/>
                    <a:gd name="T51" fmla="*/ 68 h 371"/>
                    <a:gd name="T52" fmla="*/ 166 w 442"/>
                    <a:gd name="T53" fmla="*/ 79 h 371"/>
                    <a:gd name="T54" fmla="*/ 187 w 442"/>
                    <a:gd name="T55" fmla="*/ 91 h 371"/>
                    <a:gd name="T56" fmla="*/ 184 w 442"/>
                    <a:gd name="T57" fmla="*/ 101 h 371"/>
                    <a:gd name="T58" fmla="*/ 174 w 442"/>
                    <a:gd name="T59" fmla="*/ 117 h 371"/>
                    <a:gd name="T60" fmla="*/ 165 w 442"/>
                    <a:gd name="T61" fmla="*/ 226 h 371"/>
                    <a:gd name="T62" fmla="*/ 118 w 442"/>
                    <a:gd name="T63" fmla="*/ 227 h 371"/>
                    <a:gd name="T64" fmla="*/ 89 w 442"/>
                    <a:gd name="T65" fmla="*/ 267 h 371"/>
                    <a:gd name="T66" fmla="*/ 102 w 442"/>
                    <a:gd name="T67" fmla="*/ 275 h 371"/>
                    <a:gd name="T68" fmla="*/ 98 w 442"/>
                    <a:gd name="T69" fmla="*/ 364 h 371"/>
                    <a:gd name="T70" fmla="*/ 53 w 442"/>
                    <a:gd name="T71" fmla="*/ 367 h 371"/>
                    <a:gd name="T72" fmla="*/ 4 w 442"/>
                    <a:gd name="T73" fmla="*/ 310 h 371"/>
                    <a:gd name="T74" fmla="*/ 6 w 442"/>
                    <a:gd name="T75" fmla="*/ 180 h 371"/>
                    <a:gd name="T76" fmla="*/ 46 w 442"/>
                    <a:gd name="T77" fmla="*/ 77 h 371"/>
                    <a:gd name="T78" fmla="*/ 125 w 442"/>
                    <a:gd name="T79" fmla="*/ 46 h 371"/>
                    <a:gd name="T80" fmla="*/ 152 w 442"/>
                    <a:gd name="T81" fmla="*/ 1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2" h="371">
                      <a:moveTo>
                        <a:pt x="152" y="10"/>
                      </a:moveTo>
                      <a:cubicBezTo>
                        <a:pt x="152" y="10"/>
                        <a:pt x="149" y="27"/>
                        <a:pt x="158" y="40"/>
                      </a:cubicBezTo>
                      <a:cubicBezTo>
                        <a:pt x="168" y="53"/>
                        <a:pt x="193" y="75"/>
                        <a:pt x="200" y="72"/>
                      </a:cubicBezTo>
                      <a:cubicBezTo>
                        <a:pt x="207" y="70"/>
                        <a:pt x="255" y="26"/>
                        <a:pt x="258" y="14"/>
                      </a:cubicBezTo>
                      <a:cubicBezTo>
                        <a:pt x="261" y="2"/>
                        <a:pt x="257" y="0"/>
                        <a:pt x="257" y="0"/>
                      </a:cubicBezTo>
                      <a:cubicBezTo>
                        <a:pt x="257" y="0"/>
                        <a:pt x="276" y="15"/>
                        <a:pt x="277" y="19"/>
                      </a:cubicBezTo>
                      <a:cubicBezTo>
                        <a:pt x="278" y="24"/>
                        <a:pt x="278" y="28"/>
                        <a:pt x="278" y="28"/>
                      </a:cubicBezTo>
                      <a:cubicBezTo>
                        <a:pt x="278" y="28"/>
                        <a:pt x="346" y="34"/>
                        <a:pt x="374" y="56"/>
                      </a:cubicBezTo>
                      <a:cubicBezTo>
                        <a:pt x="402" y="78"/>
                        <a:pt x="421" y="146"/>
                        <a:pt x="429" y="197"/>
                      </a:cubicBezTo>
                      <a:cubicBezTo>
                        <a:pt x="437" y="247"/>
                        <a:pt x="442" y="316"/>
                        <a:pt x="420" y="336"/>
                      </a:cubicBezTo>
                      <a:cubicBezTo>
                        <a:pt x="398" y="356"/>
                        <a:pt x="360" y="356"/>
                        <a:pt x="360" y="356"/>
                      </a:cubicBezTo>
                      <a:cubicBezTo>
                        <a:pt x="360" y="356"/>
                        <a:pt x="328" y="360"/>
                        <a:pt x="325" y="352"/>
                      </a:cubicBezTo>
                      <a:cubicBezTo>
                        <a:pt x="323" y="344"/>
                        <a:pt x="331" y="328"/>
                        <a:pt x="324" y="309"/>
                      </a:cubicBezTo>
                      <a:cubicBezTo>
                        <a:pt x="317" y="291"/>
                        <a:pt x="310" y="263"/>
                        <a:pt x="316" y="252"/>
                      </a:cubicBezTo>
                      <a:cubicBezTo>
                        <a:pt x="334" y="248"/>
                        <a:pt x="334" y="248"/>
                        <a:pt x="334" y="248"/>
                      </a:cubicBezTo>
                      <a:cubicBezTo>
                        <a:pt x="334" y="248"/>
                        <a:pt x="328" y="225"/>
                        <a:pt x="311" y="226"/>
                      </a:cubicBezTo>
                      <a:cubicBezTo>
                        <a:pt x="294" y="227"/>
                        <a:pt x="290" y="248"/>
                        <a:pt x="269" y="248"/>
                      </a:cubicBezTo>
                      <a:cubicBezTo>
                        <a:pt x="249" y="248"/>
                        <a:pt x="208" y="237"/>
                        <a:pt x="208" y="237"/>
                      </a:cubicBezTo>
                      <a:cubicBezTo>
                        <a:pt x="206" y="117"/>
                        <a:pt x="206" y="117"/>
                        <a:pt x="206" y="117"/>
                      </a:cubicBezTo>
                      <a:cubicBezTo>
                        <a:pt x="202" y="105"/>
                        <a:pt x="202" y="105"/>
                        <a:pt x="202" y="105"/>
                      </a:cubicBezTo>
                      <a:cubicBezTo>
                        <a:pt x="211" y="89"/>
                        <a:pt x="211" y="89"/>
                        <a:pt x="211" y="89"/>
                      </a:cubicBezTo>
                      <a:cubicBezTo>
                        <a:pt x="234" y="73"/>
                        <a:pt x="234" y="73"/>
                        <a:pt x="234" y="73"/>
                      </a:cubicBezTo>
                      <a:cubicBezTo>
                        <a:pt x="227" y="64"/>
                        <a:pt x="227" y="64"/>
                        <a:pt x="227" y="64"/>
                      </a:cubicBezTo>
                      <a:cubicBezTo>
                        <a:pt x="204" y="81"/>
                        <a:pt x="204" y="81"/>
                        <a:pt x="204" y="81"/>
                      </a:cubicBezTo>
                      <a:cubicBezTo>
                        <a:pt x="196" y="81"/>
                        <a:pt x="196" y="81"/>
                        <a:pt x="196" y="81"/>
                      </a:cubicBezTo>
                      <a:cubicBezTo>
                        <a:pt x="176" y="68"/>
                        <a:pt x="176" y="68"/>
                        <a:pt x="176" y="68"/>
                      </a:cubicBezTo>
                      <a:cubicBezTo>
                        <a:pt x="166" y="79"/>
                        <a:pt x="166" y="79"/>
                        <a:pt x="166" y="79"/>
                      </a:cubicBezTo>
                      <a:cubicBezTo>
                        <a:pt x="187" y="91"/>
                        <a:pt x="187" y="91"/>
                        <a:pt x="187" y="91"/>
                      </a:cubicBezTo>
                      <a:cubicBezTo>
                        <a:pt x="184" y="101"/>
                        <a:pt x="184" y="101"/>
                        <a:pt x="184" y="101"/>
                      </a:cubicBezTo>
                      <a:cubicBezTo>
                        <a:pt x="174" y="117"/>
                        <a:pt x="174" y="117"/>
                        <a:pt x="174" y="117"/>
                      </a:cubicBezTo>
                      <a:cubicBezTo>
                        <a:pt x="165" y="226"/>
                        <a:pt x="165" y="226"/>
                        <a:pt x="165" y="226"/>
                      </a:cubicBezTo>
                      <a:cubicBezTo>
                        <a:pt x="165" y="226"/>
                        <a:pt x="136" y="221"/>
                        <a:pt x="118" y="227"/>
                      </a:cubicBezTo>
                      <a:cubicBezTo>
                        <a:pt x="100" y="234"/>
                        <a:pt x="88" y="254"/>
                        <a:pt x="89" y="267"/>
                      </a:cubicBezTo>
                      <a:cubicBezTo>
                        <a:pt x="89" y="267"/>
                        <a:pt x="88" y="276"/>
                        <a:pt x="102" y="275"/>
                      </a:cubicBezTo>
                      <a:cubicBezTo>
                        <a:pt x="102" y="275"/>
                        <a:pt x="98" y="362"/>
                        <a:pt x="98" y="364"/>
                      </a:cubicBezTo>
                      <a:cubicBezTo>
                        <a:pt x="98" y="366"/>
                        <a:pt x="76" y="371"/>
                        <a:pt x="53" y="367"/>
                      </a:cubicBezTo>
                      <a:cubicBezTo>
                        <a:pt x="31" y="364"/>
                        <a:pt x="9" y="335"/>
                        <a:pt x="4" y="310"/>
                      </a:cubicBezTo>
                      <a:cubicBezTo>
                        <a:pt x="0" y="284"/>
                        <a:pt x="2" y="210"/>
                        <a:pt x="6" y="180"/>
                      </a:cubicBezTo>
                      <a:cubicBezTo>
                        <a:pt x="11" y="150"/>
                        <a:pt x="17" y="88"/>
                        <a:pt x="46" y="77"/>
                      </a:cubicBezTo>
                      <a:cubicBezTo>
                        <a:pt x="74" y="66"/>
                        <a:pt x="114" y="56"/>
                        <a:pt x="125" y="46"/>
                      </a:cubicBezTo>
                      <a:cubicBezTo>
                        <a:pt x="135" y="35"/>
                        <a:pt x="148" y="11"/>
                        <a:pt x="15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grpSp>
          <p:sp>
            <p:nvSpPr>
              <p:cNvPr id="50" name="Freeform 21"/>
              <p:cNvSpPr/>
              <p:nvPr/>
            </p:nvSpPr>
            <p:spPr bwMode="auto">
              <a:xfrm>
                <a:off x="4267200" y="2928938"/>
                <a:ext cx="368300" cy="120650"/>
              </a:xfrm>
              <a:custGeom>
                <a:avLst/>
                <a:gdLst>
                  <a:gd name="T0" fmla="*/ 230 w 266"/>
                  <a:gd name="T1" fmla="*/ 79 h 87"/>
                  <a:gd name="T2" fmla="*/ 151 w 266"/>
                  <a:gd name="T3" fmla="*/ 49 h 87"/>
                  <a:gd name="T4" fmla="*/ 82 w 266"/>
                  <a:gd name="T5" fmla="*/ 17 h 87"/>
                  <a:gd name="T6" fmla="*/ 1 w 266"/>
                  <a:gd name="T7" fmla="*/ 7 h 87"/>
                  <a:gd name="T8" fmla="*/ 0 w 266"/>
                  <a:gd name="T9" fmla="*/ 10 h 87"/>
                  <a:gd name="T10" fmla="*/ 81 w 266"/>
                  <a:gd name="T11" fmla="*/ 22 h 87"/>
                  <a:gd name="T12" fmla="*/ 230 w 266"/>
                  <a:gd name="T13" fmla="*/ 84 h 87"/>
                  <a:gd name="T14" fmla="*/ 230 w 266"/>
                  <a:gd name="T15" fmla="*/ 79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87">
                    <a:moveTo>
                      <a:pt x="230" y="79"/>
                    </a:moveTo>
                    <a:cubicBezTo>
                      <a:pt x="230" y="79"/>
                      <a:pt x="182" y="65"/>
                      <a:pt x="151" y="49"/>
                    </a:cubicBezTo>
                    <a:cubicBezTo>
                      <a:pt x="120" y="33"/>
                      <a:pt x="87" y="17"/>
                      <a:pt x="82" y="17"/>
                    </a:cubicBezTo>
                    <a:cubicBezTo>
                      <a:pt x="77" y="17"/>
                      <a:pt x="25" y="0"/>
                      <a:pt x="1" y="7"/>
                    </a:cubicBezTo>
                    <a:cubicBezTo>
                      <a:pt x="0" y="10"/>
                      <a:pt x="0" y="10"/>
                      <a:pt x="0" y="10"/>
                    </a:cubicBezTo>
                    <a:cubicBezTo>
                      <a:pt x="0" y="10"/>
                      <a:pt x="42" y="5"/>
                      <a:pt x="81" y="22"/>
                    </a:cubicBezTo>
                    <a:cubicBezTo>
                      <a:pt x="121" y="40"/>
                      <a:pt x="195" y="87"/>
                      <a:pt x="230" y="84"/>
                    </a:cubicBezTo>
                    <a:cubicBezTo>
                      <a:pt x="266" y="81"/>
                      <a:pt x="230" y="79"/>
                      <a:pt x="230"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51" name="Freeform 23"/>
              <p:cNvSpPr/>
              <p:nvPr/>
            </p:nvSpPr>
            <p:spPr bwMode="auto">
              <a:xfrm>
                <a:off x="4251325" y="3009900"/>
                <a:ext cx="244475" cy="55563"/>
              </a:xfrm>
              <a:custGeom>
                <a:avLst/>
                <a:gdLst>
                  <a:gd name="T0" fmla="*/ 5 w 177"/>
                  <a:gd name="T1" fmla="*/ 32 h 40"/>
                  <a:gd name="T2" fmla="*/ 107 w 177"/>
                  <a:gd name="T3" fmla="*/ 22 h 40"/>
                  <a:gd name="T4" fmla="*/ 169 w 177"/>
                  <a:gd name="T5" fmla="*/ 0 h 40"/>
                  <a:gd name="T6" fmla="*/ 177 w 177"/>
                  <a:gd name="T7" fmla="*/ 3 h 40"/>
                  <a:gd name="T8" fmla="*/ 103 w 177"/>
                  <a:gd name="T9" fmla="*/ 29 h 40"/>
                  <a:gd name="T10" fmla="*/ 0 w 177"/>
                  <a:gd name="T11" fmla="*/ 40 h 40"/>
                  <a:gd name="T12" fmla="*/ 5 w 177"/>
                  <a:gd name="T13" fmla="*/ 32 h 40"/>
                </a:gdLst>
                <a:ahLst/>
                <a:cxnLst>
                  <a:cxn ang="0">
                    <a:pos x="T0" y="T1"/>
                  </a:cxn>
                  <a:cxn ang="0">
                    <a:pos x="T2" y="T3"/>
                  </a:cxn>
                  <a:cxn ang="0">
                    <a:pos x="T4" y="T5"/>
                  </a:cxn>
                  <a:cxn ang="0">
                    <a:pos x="T6" y="T7"/>
                  </a:cxn>
                  <a:cxn ang="0">
                    <a:pos x="T8" y="T9"/>
                  </a:cxn>
                  <a:cxn ang="0">
                    <a:pos x="T10" y="T11"/>
                  </a:cxn>
                  <a:cxn ang="0">
                    <a:pos x="T12" y="T13"/>
                  </a:cxn>
                </a:cxnLst>
                <a:rect l="0" t="0" r="r" b="b"/>
                <a:pathLst>
                  <a:path w="177" h="40">
                    <a:moveTo>
                      <a:pt x="5" y="32"/>
                    </a:moveTo>
                    <a:cubicBezTo>
                      <a:pt x="5" y="32"/>
                      <a:pt x="61" y="33"/>
                      <a:pt x="107" y="22"/>
                    </a:cubicBezTo>
                    <a:cubicBezTo>
                      <a:pt x="154" y="10"/>
                      <a:pt x="169" y="0"/>
                      <a:pt x="169" y="0"/>
                    </a:cubicBezTo>
                    <a:cubicBezTo>
                      <a:pt x="177" y="3"/>
                      <a:pt x="177" y="3"/>
                      <a:pt x="177" y="3"/>
                    </a:cubicBezTo>
                    <a:cubicBezTo>
                      <a:pt x="177" y="3"/>
                      <a:pt x="142" y="22"/>
                      <a:pt x="103" y="29"/>
                    </a:cubicBezTo>
                    <a:cubicBezTo>
                      <a:pt x="64" y="36"/>
                      <a:pt x="0" y="40"/>
                      <a:pt x="0" y="40"/>
                    </a:cubicBezTo>
                    <a:lnTo>
                      <a:pt x="5"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grpSp>
      </p:grpSp>
      <p:sp>
        <p:nvSpPr>
          <p:cNvPr id="54" name="Freeform 103"/>
          <p:cNvSpPr>
            <a:spLocks noChangeAspect="1" noEditPoints="1"/>
          </p:cNvSpPr>
          <p:nvPr/>
        </p:nvSpPr>
        <p:spPr bwMode="auto">
          <a:xfrm>
            <a:off x="7488768" y="3164952"/>
            <a:ext cx="440443" cy="648561"/>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rgbClr val="014546"/>
          </a:solidFill>
          <a:ln w="9525">
            <a:noFill/>
            <a:round/>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55" name="Freeform 15"/>
          <p:cNvSpPr>
            <a:spLocks noEditPoints="1"/>
          </p:cNvSpPr>
          <p:nvPr/>
        </p:nvSpPr>
        <p:spPr bwMode="auto">
          <a:xfrm>
            <a:off x="6295109" y="5252267"/>
            <a:ext cx="600999" cy="450752"/>
          </a:xfrm>
          <a:custGeom>
            <a:avLst/>
            <a:gdLst/>
            <a:ahLst/>
            <a:cxnLst>
              <a:cxn ang="0">
                <a:pos x="168" y="126"/>
              </a:cxn>
              <a:cxn ang="0">
                <a:pos x="0" y="126"/>
              </a:cxn>
              <a:cxn ang="0">
                <a:pos x="0" y="0"/>
              </a:cxn>
              <a:cxn ang="0">
                <a:pos x="10" y="0"/>
              </a:cxn>
              <a:cxn ang="0">
                <a:pos x="10" y="115"/>
              </a:cxn>
              <a:cxn ang="0">
                <a:pos x="168" y="115"/>
              </a:cxn>
              <a:cxn ang="0">
                <a:pos x="168" y="126"/>
              </a:cxn>
              <a:cxn ang="0">
                <a:pos x="54" y="104"/>
              </a:cxn>
              <a:cxn ang="0">
                <a:pos x="32" y="104"/>
              </a:cxn>
              <a:cxn ang="0">
                <a:pos x="32" y="63"/>
              </a:cxn>
              <a:cxn ang="0">
                <a:pos x="54" y="63"/>
              </a:cxn>
              <a:cxn ang="0">
                <a:pos x="54" y="104"/>
              </a:cxn>
              <a:cxn ang="0">
                <a:pos x="84" y="104"/>
              </a:cxn>
              <a:cxn ang="0">
                <a:pos x="64" y="104"/>
              </a:cxn>
              <a:cxn ang="0">
                <a:pos x="64" y="19"/>
              </a:cxn>
              <a:cxn ang="0">
                <a:pos x="84" y="19"/>
              </a:cxn>
              <a:cxn ang="0">
                <a:pos x="84" y="104"/>
              </a:cxn>
              <a:cxn ang="0">
                <a:pos x="116" y="104"/>
              </a:cxn>
              <a:cxn ang="0">
                <a:pos x="95" y="104"/>
              </a:cxn>
              <a:cxn ang="0">
                <a:pos x="95" y="41"/>
              </a:cxn>
              <a:cxn ang="0">
                <a:pos x="116" y="41"/>
              </a:cxn>
              <a:cxn ang="0">
                <a:pos x="116" y="104"/>
              </a:cxn>
              <a:cxn ang="0">
                <a:pos x="147" y="104"/>
              </a:cxn>
              <a:cxn ang="0">
                <a:pos x="127" y="104"/>
              </a:cxn>
              <a:cxn ang="0">
                <a:pos x="127" y="9"/>
              </a:cxn>
              <a:cxn ang="0">
                <a:pos x="147" y="9"/>
              </a:cxn>
              <a:cxn ang="0">
                <a:pos x="147" y="104"/>
              </a:cxn>
            </a:cxnLst>
            <a:rect l="0" t="0" r="r" b="b"/>
            <a:pathLst>
              <a:path w="168" h="126">
                <a:moveTo>
                  <a:pt x="168" y="126"/>
                </a:moveTo>
                <a:lnTo>
                  <a:pt x="0" y="126"/>
                </a:lnTo>
                <a:lnTo>
                  <a:pt x="0" y="0"/>
                </a:lnTo>
                <a:lnTo>
                  <a:pt x="10" y="0"/>
                </a:lnTo>
                <a:lnTo>
                  <a:pt x="10" y="115"/>
                </a:lnTo>
                <a:lnTo>
                  <a:pt x="168" y="115"/>
                </a:lnTo>
                <a:lnTo>
                  <a:pt x="168" y="126"/>
                </a:lnTo>
                <a:close/>
                <a:moveTo>
                  <a:pt x="54" y="104"/>
                </a:moveTo>
                <a:lnTo>
                  <a:pt x="32" y="104"/>
                </a:lnTo>
                <a:lnTo>
                  <a:pt x="32" y="63"/>
                </a:lnTo>
                <a:lnTo>
                  <a:pt x="54" y="63"/>
                </a:lnTo>
                <a:lnTo>
                  <a:pt x="54" y="104"/>
                </a:lnTo>
                <a:close/>
                <a:moveTo>
                  <a:pt x="84" y="104"/>
                </a:moveTo>
                <a:lnTo>
                  <a:pt x="64" y="104"/>
                </a:lnTo>
                <a:lnTo>
                  <a:pt x="64" y="19"/>
                </a:lnTo>
                <a:lnTo>
                  <a:pt x="84" y="19"/>
                </a:lnTo>
                <a:lnTo>
                  <a:pt x="84" y="104"/>
                </a:lnTo>
                <a:close/>
                <a:moveTo>
                  <a:pt x="116" y="104"/>
                </a:moveTo>
                <a:lnTo>
                  <a:pt x="95" y="104"/>
                </a:lnTo>
                <a:lnTo>
                  <a:pt x="95" y="41"/>
                </a:lnTo>
                <a:lnTo>
                  <a:pt x="116" y="41"/>
                </a:lnTo>
                <a:lnTo>
                  <a:pt x="116" y="104"/>
                </a:lnTo>
                <a:close/>
                <a:moveTo>
                  <a:pt x="147" y="104"/>
                </a:moveTo>
                <a:lnTo>
                  <a:pt x="127" y="104"/>
                </a:lnTo>
                <a:lnTo>
                  <a:pt x="127" y="9"/>
                </a:lnTo>
                <a:lnTo>
                  <a:pt x="147" y="9"/>
                </a:lnTo>
                <a:lnTo>
                  <a:pt x="147" y="104"/>
                </a:lnTo>
                <a:close/>
              </a:path>
            </a:pathLst>
          </a:custGeom>
          <a:solidFill>
            <a:srgbClr val="014546"/>
          </a:solidFill>
          <a:ln w="9525">
            <a:noFill/>
            <a:round/>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56" name="Freeform 65"/>
          <p:cNvSpPr>
            <a:spLocks noChangeAspect="1" noEditPoints="1"/>
          </p:cNvSpPr>
          <p:nvPr/>
        </p:nvSpPr>
        <p:spPr bwMode="auto">
          <a:xfrm>
            <a:off x="4218343" y="4079841"/>
            <a:ext cx="540099" cy="492163"/>
          </a:xfrm>
          <a:custGeom>
            <a:avLst/>
            <a:gdLst/>
            <a:ahLst/>
            <a:cxnLst>
              <a:cxn ang="0">
                <a:pos x="45" y="41"/>
              </a:cxn>
              <a:cxn ang="0">
                <a:pos x="47" y="50"/>
              </a:cxn>
              <a:cxn ang="0">
                <a:pos x="40" y="56"/>
              </a:cxn>
              <a:cxn ang="0">
                <a:pos x="31" y="60"/>
              </a:cxn>
              <a:cxn ang="0">
                <a:pos x="21" y="60"/>
              </a:cxn>
              <a:cxn ang="0">
                <a:pos x="13" y="56"/>
              </a:cxn>
              <a:cxn ang="0">
                <a:pos x="5" y="50"/>
              </a:cxn>
              <a:cxn ang="0">
                <a:pos x="8" y="41"/>
              </a:cxn>
              <a:cxn ang="0">
                <a:pos x="0" y="32"/>
              </a:cxn>
              <a:cxn ang="0">
                <a:pos x="9" y="26"/>
              </a:cxn>
              <a:cxn ang="0">
                <a:pos x="5" y="20"/>
              </a:cxn>
              <a:cxn ang="0">
                <a:pos x="17" y="18"/>
              </a:cxn>
              <a:cxn ang="0">
                <a:pos x="22" y="10"/>
              </a:cxn>
              <a:cxn ang="0">
                <a:pos x="32" y="17"/>
              </a:cxn>
              <a:cxn ang="0">
                <a:pos x="41" y="14"/>
              </a:cxn>
              <a:cxn ang="0">
                <a:pos x="47" y="22"/>
              </a:cxn>
              <a:cxn ang="0">
                <a:pos x="51" y="30"/>
              </a:cxn>
              <a:cxn ang="0">
                <a:pos x="26" y="25"/>
              </a:cxn>
              <a:cxn ang="0">
                <a:pos x="36" y="35"/>
              </a:cxn>
              <a:cxn ang="0">
                <a:pos x="72" y="19"/>
              </a:cxn>
              <a:cxn ang="0">
                <a:pos x="72" y="27"/>
              </a:cxn>
              <a:cxn ang="0">
                <a:pos x="62" y="25"/>
              </a:cxn>
              <a:cxn ang="0">
                <a:pos x="52" y="27"/>
              </a:cxn>
              <a:cxn ang="0">
                <a:pos x="53" y="19"/>
              </a:cxn>
              <a:cxn ang="0">
                <a:pos x="53" y="11"/>
              </a:cxn>
              <a:cxn ang="0">
                <a:pos x="52" y="3"/>
              </a:cxn>
              <a:cxn ang="0">
                <a:pos x="62" y="4"/>
              </a:cxn>
              <a:cxn ang="0">
                <a:pos x="67" y="0"/>
              </a:cxn>
              <a:cxn ang="0">
                <a:pos x="70" y="9"/>
              </a:cxn>
              <a:cxn ang="0">
                <a:pos x="78" y="18"/>
              </a:cxn>
              <a:cxn ang="0">
                <a:pos x="70" y="62"/>
              </a:cxn>
              <a:cxn ang="0">
                <a:pos x="67" y="71"/>
              </a:cxn>
              <a:cxn ang="0">
                <a:pos x="61" y="66"/>
              </a:cxn>
              <a:cxn ang="0">
                <a:pos x="52" y="68"/>
              </a:cxn>
              <a:cxn ang="0">
                <a:pos x="47" y="59"/>
              </a:cxn>
              <a:cxn ang="0">
                <a:pos x="54" y="50"/>
              </a:cxn>
              <a:cxn ang="0">
                <a:pos x="57" y="41"/>
              </a:cxn>
              <a:cxn ang="0">
                <a:pos x="63" y="46"/>
              </a:cxn>
              <a:cxn ang="0">
                <a:pos x="72" y="44"/>
              </a:cxn>
              <a:cxn ang="0">
                <a:pos x="72" y="52"/>
              </a:cxn>
              <a:cxn ang="0">
                <a:pos x="62" y="10"/>
              </a:cxn>
              <a:cxn ang="0">
                <a:pos x="67" y="15"/>
              </a:cxn>
              <a:cxn ang="0">
                <a:pos x="57" y="56"/>
              </a:cxn>
              <a:cxn ang="0">
                <a:pos x="62" y="51"/>
              </a:cxn>
            </a:cxnLst>
            <a:rect l="0" t="0" r="r" b="b"/>
            <a:pathLst>
              <a:path w="78" h="71">
                <a:moveTo>
                  <a:pt x="52" y="39"/>
                </a:moveTo>
                <a:cubicBezTo>
                  <a:pt x="52" y="40"/>
                  <a:pt x="51" y="40"/>
                  <a:pt x="51" y="40"/>
                </a:cubicBezTo>
                <a:cubicBezTo>
                  <a:pt x="45" y="41"/>
                  <a:pt x="45" y="41"/>
                  <a:pt x="45" y="41"/>
                </a:cubicBezTo>
                <a:cubicBezTo>
                  <a:pt x="44" y="42"/>
                  <a:pt x="44" y="43"/>
                  <a:pt x="43" y="44"/>
                </a:cubicBezTo>
                <a:cubicBezTo>
                  <a:pt x="45" y="46"/>
                  <a:pt x="46" y="47"/>
                  <a:pt x="47" y="49"/>
                </a:cubicBezTo>
                <a:cubicBezTo>
                  <a:pt x="47" y="49"/>
                  <a:pt x="47" y="49"/>
                  <a:pt x="47" y="50"/>
                </a:cubicBezTo>
                <a:cubicBezTo>
                  <a:pt x="47" y="50"/>
                  <a:pt x="47" y="50"/>
                  <a:pt x="47" y="50"/>
                </a:cubicBezTo>
                <a:cubicBezTo>
                  <a:pt x="46" y="52"/>
                  <a:pt x="42" y="56"/>
                  <a:pt x="41" y="56"/>
                </a:cubicBezTo>
                <a:cubicBezTo>
                  <a:pt x="40" y="56"/>
                  <a:pt x="40" y="56"/>
                  <a:pt x="40" y="56"/>
                </a:cubicBezTo>
                <a:cubicBezTo>
                  <a:pt x="35" y="53"/>
                  <a:pt x="35" y="53"/>
                  <a:pt x="35" y="53"/>
                </a:cubicBezTo>
                <a:cubicBezTo>
                  <a:pt x="34" y="53"/>
                  <a:pt x="33" y="53"/>
                  <a:pt x="32" y="54"/>
                </a:cubicBezTo>
                <a:cubicBezTo>
                  <a:pt x="32" y="56"/>
                  <a:pt x="32" y="58"/>
                  <a:pt x="31" y="60"/>
                </a:cubicBezTo>
                <a:cubicBezTo>
                  <a:pt x="31" y="61"/>
                  <a:pt x="30" y="61"/>
                  <a:pt x="30" y="61"/>
                </a:cubicBezTo>
                <a:cubicBezTo>
                  <a:pt x="22" y="61"/>
                  <a:pt x="22" y="61"/>
                  <a:pt x="22" y="61"/>
                </a:cubicBezTo>
                <a:cubicBezTo>
                  <a:pt x="22" y="61"/>
                  <a:pt x="21" y="61"/>
                  <a:pt x="21" y="60"/>
                </a:cubicBezTo>
                <a:cubicBezTo>
                  <a:pt x="20" y="54"/>
                  <a:pt x="20" y="54"/>
                  <a:pt x="20" y="54"/>
                </a:cubicBezTo>
                <a:cubicBezTo>
                  <a:pt x="19" y="54"/>
                  <a:pt x="18" y="53"/>
                  <a:pt x="17" y="53"/>
                </a:cubicBezTo>
                <a:cubicBezTo>
                  <a:pt x="13" y="56"/>
                  <a:pt x="13" y="56"/>
                  <a:pt x="13" y="56"/>
                </a:cubicBezTo>
                <a:cubicBezTo>
                  <a:pt x="12" y="56"/>
                  <a:pt x="12" y="56"/>
                  <a:pt x="12" y="56"/>
                </a:cubicBezTo>
                <a:cubicBezTo>
                  <a:pt x="11" y="56"/>
                  <a:pt x="11" y="56"/>
                  <a:pt x="11" y="56"/>
                </a:cubicBezTo>
                <a:cubicBezTo>
                  <a:pt x="10" y="55"/>
                  <a:pt x="5" y="51"/>
                  <a:pt x="5" y="50"/>
                </a:cubicBezTo>
                <a:cubicBezTo>
                  <a:pt x="5" y="49"/>
                  <a:pt x="5" y="49"/>
                  <a:pt x="5" y="49"/>
                </a:cubicBezTo>
                <a:cubicBezTo>
                  <a:pt x="7" y="47"/>
                  <a:pt x="8" y="46"/>
                  <a:pt x="9" y="44"/>
                </a:cubicBezTo>
                <a:cubicBezTo>
                  <a:pt x="8" y="43"/>
                  <a:pt x="8" y="42"/>
                  <a:pt x="8" y="41"/>
                </a:cubicBezTo>
                <a:cubicBezTo>
                  <a:pt x="1" y="40"/>
                  <a:pt x="1" y="40"/>
                  <a:pt x="1" y="40"/>
                </a:cubicBezTo>
                <a:cubicBezTo>
                  <a:pt x="1" y="40"/>
                  <a:pt x="0" y="40"/>
                  <a:pt x="0" y="39"/>
                </a:cubicBezTo>
                <a:cubicBezTo>
                  <a:pt x="0" y="32"/>
                  <a:pt x="0" y="32"/>
                  <a:pt x="0" y="32"/>
                </a:cubicBezTo>
                <a:cubicBezTo>
                  <a:pt x="0" y="31"/>
                  <a:pt x="1" y="30"/>
                  <a:pt x="1" y="30"/>
                </a:cubicBezTo>
                <a:cubicBezTo>
                  <a:pt x="8" y="29"/>
                  <a:pt x="8" y="29"/>
                  <a:pt x="8" y="29"/>
                </a:cubicBezTo>
                <a:cubicBezTo>
                  <a:pt x="8" y="28"/>
                  <a:pt x="8" y="27"/>
                  <a:pt x="9" y="26"/>
                </a:cubicBezTo>
                <a:cubicBezTo>
                  <a:pt x="8" y="25"/>
                  <a:pt x="7" y="23"/>
                  <a:pt x="5" y="22"/>
                </a:cubicBezTo>
                <a:cubicBezTo>
                  <a:pt x="5" y="21"/>
                  <a:pt x="5" y="21"/>
                  <a:pt x="5" y="21"/>
                </a:cubicBezTo>
                <a:cubicBezTo>
                  <a:pt x="5" y="21"/>
                  <a:pt x="5" y="20"/>
                  <a:pt x="5" y="20"/>
                </a:cubicBezTo>
                <a:cubicBezTo>
                  <a:pt x="6" y="19"/>
                  <a:pt x="11" y="14"/>
                  <a:pt x="12" y="14"/>
                </a:cubicBezTo>
                <a:cubicBezTo>
                  <a:pt x="12" y="14"/>
                  <a:pt x="12" y="14"/>
                  <a:pt x="13" y="14"/>
                </a:cubicBezTo>
                <a:cubicBezTo>
                  <a:pt x="17" y="18"/>
                  <a:pt x="17" y="18"/>
                  <a:pt x="17" y="18"/>
                </a:cubicBezTo>
                <a:cubicBezTo>
                  <a:pt x="18" y="18"/>
                  <a:pt x="19" y="17"/>
                  <a:pt x="20" y="17"/>
                </a:cubicBezTo>
                <a:cubicBezTo>
                  <a:pt x="21" y="15"/>
                  <a:pt x="21" y="13"/>
                  <a:pt x="21" y="11"/>
                </a:cubicBezTo>
                <a:cubicBezTo>
                  <a:pt x="21" y="10"/>
                  <a:pt x="22" y="10"/>
                  <a:pt x="22" y="10"/>
                </a:cubicBezTo>
                <a:cubicBezTo>
                  <a:pt x="30" y="10"/>
                  <a:pt x="30" y="10"/>
                  <a:pt x="30" y="10"/>
                </a:cubicBezTo>
                <a:cubicBezTo>
                  <a:pt x="30" y="10"/>
                  <a:pt x="31" y="10"/>
                  <a:pt x="31" y="11"/>
                </a:cubicBezTo>
                <a:cubicBezTo>
                  <a:pt x="32" y="17"/>
                  <a:pt x="32" y="17"/>
                  <a:pt x="32" y="17"/>
                </a:cubicBezTo>
                <a:cubicBezTo>
                  <a:pt x="33" y="17"/>
                  <a:pt x="34" y="18"/>
                  <a:pt x="35" y="18"/>
                </a:cubicBezTo>
                <a:cubicBezTo>
                  <a:pt x="40" y="14"/>
                  <a:pt x="40" y="14"/>
                  <a:pt x="40" y="14"/>
                </a:cubicBezTo>
                <a:cubicBezTo>
                  <a:pt x="40" y="14"/>
                  <a:pt x="40" y="14"/>
                  <a:pt x="41" y="14"/>
                </a:cubicBezTo>
                <a:cubicBezTo>
                  <a:pt x="41" y="14"/>
                  <a:pt x="41" y="14"/>
                  <a:pt x="41" y="14"/>
                </a:cubicBezTo>
                <a:cubicBezTo>
                  <a:pt x="42" y="15"/>
                  <a:pt x="47" y="20"/>
                  <a:pt x="47" y="21"/>
                </a:cubicBezTo>
                <a:cubicBezTo>
                  <a:pt x="47" y="21"/>
                  <a:pt x="47" y="21"/>
                  <a:pt x="47" y="22"/>
                </a:cubicBezTo>
                <a:cubicBezTo>
                  <a:pt x="46" y="23"/>
                  <a:pt x="45" y="25"/>
                  <a:pt x="43" y="26"/>
                </a:cubicBezTo>
                <a:cubicBezTo>
                  <a:pt x="44" y="27"/>
                  <a:pt x="44" y="28"/>
                  <a:pt x="45" y="30"/>
                </a:cubicBezTo>
                <a:cubicBezTo>
                  <a:pt x="51" y="30"/>
                  <a:pt x="51" y="30"/>
                  <a:pt x="51" y="30"/>
                </a:cubicBezTo>
                <a:cubicBezTo>
                  <a:pt x="51" y="31"/>
                  <a:pt x="52" y="31"/>
                  <a:pt x="52" y="32"/>
                </a:cubicBezTo>
                <a:lnTo>
                  <a:pt x="52" y="39"/>
                </a:lnTo>
                <a:close/>
                <a:moveTo>
                  <a:pt x="26" y="25"/>
                </a:moveTo>
                <a:cubicBezTo>
                  <a:pt x="21" y="25"/>
                  <a:pt x="16" y="30"/>
                  <a:pt x="16" y="35"/>
                </a:cubicBezTo>
                <a:cubicBezTo>
                  <a:pt x="16" y="41"/>
                  <a:pt x="21" y="46"/>
                  <a:pt x="26" y="46"/>
                </a:cubicBezTo>
                <a:cubicBezTo>
                  <a:pt x="32" y="46"/>
                  <a:pt x="36" y="41"/>
                  <a:pt x="36" y="35"/>
                </a:cubicBezTo>
                <a:cubicBezTo>
                  <a:pt x="36" y="30"/>
                  <a:pt x="32" y="25"/>
                  <a:pt x="26" y="25"/>
                </a:cubicBezTo>
                <a:close/>
                <a:moveTo>
                  <a:pt x="78" y="18"/>
                </a:moveTo>
                <a:cubicBezTo>
                  <a:pt x="78" y="18"/>
                  <a:pt x="72" y="19"/>
                  <a:pt x="72" y="19"/>
                </a:cubicBezTo>
                <a:cubicBezTo>
                  <a:pt x="71" y="20"/>
                  <a:pt x="71" y="20"/>
                  <a:pt x="70" y="21"/>
                </a:cubicBezTo>
                <a:cubicBezTo>
                  <a:pt x="71" y="22"/>
                  <a:pt x="72" y="26"/>
                  <a:pt x="72" y="26"/>
                </a:cubicBezTo>
                <a:cubicBezTo>
                  <a:pt x="72" y="27"/>
                  <a:pt x="72" y="27"/>
                  <a:pt x="72" y="27"/>
                </a:cubicBezTo>
                <a:cubicBezTo>
                  <a:pt x="72" y="27"/>
                  <a:pt x="68" y="30"/>
                  <a:pt x="67" y="30"/>
                </a:cubicBezTo>
                <a:cubicBezTo>
                  <a:pt x="67" y="30"/>
                  <a:pt x="64" y="26"/>
                  <a:pt x="63" y="25"/>
                </a:cubicBezTo>
                <a:cubicBezTo>
                  <a:pt x="63" y="25"/>
                  <a:pt x="63" y="25"/>
                  <a:pt x="62" y="25"/>
                </a:cubicBezTo>
                <a:cubicBezTo>
                  <a:pt x="62" y="25"/>
                  <a:pt x="61" y="25"/>
                  <a:pt x="61" y="25"/>
                </a:cubicBezTo>
                <a:cubicBezTo>
                  <a:pt x="61" y="26"/>
                  <a:pt x="58" y="30"/>
                  <a:pt x="57" y="30"/>
                </a:cubicBezTo>
                <a:cubicBezTo>
                  <a:pt x="57" y="30"/>
                  <a:pt x="53" y="27"/>
                  <a:pt x="52" y="27"/>
                </a:cubicBezTo>
                <a:cubicBezTo>
                  <a:pt x="52" y="27"/>
                  <a:pt x="52" y="27"/>
                  <a:pt x="52" y="26"/>
                </a:cubicBezTo>
                <a:cubicBezTo>
                  <a:pt x="52" y="26"/>
                  <a:pt x="54" y="22"/>
                  <a:pt x="54" y="21"/>
                </a:cubicBezTo>
                <a:cubicBezTo>
                  <a:pt x="53" y="20"/>
                  <a:pt x="53" y="20"/>
                  <a:pt x="53" y="19"/>
                </a:cubicBezTo>
                <a:cubicBezTo>
                  <a:pt x="52" y="19"/>
                  <a:pt x="47" y="18"/>
                  <a:pt x="47" y="18"/>
                </a:cubicBezTo>
                <a:cubicBezTo>
                  <a:pt x="47" y="12"/>
                  <a:pt x="47" y="12"/>
                  <a:pt x="47" y="12"/>
                </a:cubicBezTo>
                <a:cubicBezTo>
                  <a:pt x="47" y="11"/>
                  <a:pt x="52" y="11"/>
                  <a:pt x="53" y="11"/>
                </a:cubicBezTo>
                <a:cubicBezTo>
                  <a:pt x="53" y="10"/>
                  <a:pt x="53" y="9"/>
                  <a:pt x="54" y="9"/>
                </a:cubicBezTo>
                <a:cubicBezTo>
                  <a:pt x="54" y="8"/>
                  <a:pt x="52" y="4"/>
                  <a:pt x="52" y="3"/>
                </a:cubicBezTo>
                <a:cubicBezTo>
                  <a:pt x="52" y="3"/>
                  <a:pt x="52" y="3"/>
                  <a:pt x="52" y="3"/>
                </a:cubicBezTo>
                <a:cubicBezTo>
                  <a:pt x="53" y="3"/>
                  <a:pt x="57" y="0"/>
                  <a:pt x="57" y="0"/>
                </a:cubicBezTo>
                <a:cubicBezTo>
                  <a:pt x="58" y="0"/>
                  <a:pt x="61" y="4"/>
                  <a:pt x="61" y="5"/>
                </a:cubicBezTo>
                <a:cubicBezTo>
                  <a:pt x="61" y="4"/>
                  <a:pt x="62" y="4"/>
                  <a:pt x="62" y="4"/>
                </a:cubicBezTo>
                <a:cubicBezTo>
                  <a:pt x="63" y="4"/>
                  <a:pt x="63" y="4"/>
                  <a:pt x="63" y="5"/>
                </a:cubicBezTo>
                <a:cubicBezTo>
                  <a:pt x="64" y="3"/>
                  <a:pt x="66" y="1"/>
                  <a:pt x="67" y="0"/>
                </a:cubicBezTo>
                <a:cubicBezTo>
                  <a:pt x="67" y="0"/>
                  <a:pt x="67" y="0"/>
                  <a:pt x="67" y="0"/>
                </a:cubicBezTo>
                <a:cubicBezTo>
                  <a:pt x="68" y="0"/>
                  <a:pt x="72" y="2"/>
                  <a:pt x="72" y="3"/>
                </a:cubicBezTo>
                <a:cubicBezTo>
                  <a:pt x="72" y="3"/>
                  <a:pt x="72" y="3"/>
                  <a:pt x="72" y="3"/>
                </a:cubicBezTo>
                <a:cubicBezTo>
                  <a:pt x="72" y="4"/>
                  <a:pt x="71" y="8"/>
                  <a:pt x="70" y="9"/>
                </a:cubicBezTo>
                <a:cubicBezTo>
                  <a:pt x="71" y="9"/>
                  <a:pt x="71" y="10"/>
                  <a:pt x="72" y="11"/>
                </a:cubicBezTo>
                <a:cubicBezTo>
                  <a:pt x="72" y="11"/>
                  <a:pt x="78" y="11"/>
                  <a:pt x="78" y="12"/>
                </a:cubicBezTo>
                <a:lnTo>
                  <a:pt x="78" y="18"/>
                </a:lnTo>
                <a:close/>
                <a:moveTo>
                  <a:pt x="78" y="59"/>
                </a:moveTo>
                <a:cubicBezTo>
                  <a:pt x="78" y="59"/>
                  <a:pt x="72" y="60"/>
                  <a:pt x="72" y="60"/>
                </a:cubicBezTo>
                <a:cubicBezTo>
                  <a:pt x="71" y="61"/>
                  <a:pt x="71" y="61"/>
                  <a:pt x="70" y="62"/>
                </a:cubicBezTo>
                <a:cubicBezTo>
                  <a:pt x="71" y="63"/>
                  <a:pt x="72" y="67"/>
                  <a:pt x="72" y="68"/>
                </a:cubicBezTo>
                <a:cubicBezTo>
                  <a:pt x="72" y="68"/>
                  <a:pt x="72" y="68"/>
                  <a:pt x="72" y="68"/>
                </a:cubicBezTo>
                <a:cubicBezTo>
                  <a:pt x="72" y="68"/>
                  <a:pt x="68" y="71"/>
                  <a:pt x="67" y="71"/>
                </a:cubicBezTo>
                <a:cubicBezTo>
                  <a:pt x="67" y="71"/>
                  <a:pt x="64" y="67"/>
                  <a:pt x="63" y="66"/>
                </a:cubicBezTo>
                <a:cubicBezTo>
                  <a:pt x="63" y="66"/>
                  <a:pt x="63" y="66"/>
                  <a:pt x="62" y="66"/>
                </a:cubicBezTo>
                <a:cubicBezTo>
                  <a:pt x="62" y="66"/>
                  <a:pt x="61" y="66"/>
                  <a:pt x="61" y="66"/>
                </a:cubicBezTo>
                <a:cubicBezTo>
                  <a:pt x="61" y="67"/>
                  <a:pt x="58" y="71"/>
                  <a:pt x="57" y="71"/>
                </a:cubicBezTo>
                <a:cubicBezTo>
                  <a:pt x="57" y="71"/>
                  <a:pt x="53" y="68"/>
                  <a:pt x="52" y="68"/>
                </a:cubicBezTo>
                <a:cubicBezTo>
                  <a:pt x="52" y="68"/>
                  <a:pt x="52" y="68"/>
                  <a:pt x="52" y="68"/>
                </a:cubicBezTo>
                <a:cubicBezTo>
                  <a:pt x="52" y="67"/>
                  <a:pt x="54" y="63"/>
                  <a:pt x="54" y="62"/>
                </a:cubicBezTo>
                <a:cubicBezTo>
                  <a:pt x="53" y="61"/>
                  <a:pt x="53" y="61"/>
                  <a:pt x="53" y="60"/>
                </a:cubicBezTo>
                <a:cubicBezTo>
                  <a:pt x="52" y="60"/>
                  <a:pt x="47" y="59"/>
                  <a:pt x="47" y="59"/>
                </a:cubicBezTo>
                <a:cubicBezTo>
                  <a:pt x="47" y="53"/>
                  <a:pt x="47" y="53"/>
                  <a:pt x="47" y="53"/>
                </a:cubicBezTo>
                <a:cubicBezTo>
                  <a:pt x="47" y="52"/>
                  <a:pt x="52" y="52"/>
                  <a:pt x="53" y="52"/>
                </a:cubicBezTo>
                <a:cubicBezTo>
                  <a:pt x="53" y="51"/>
                  <a:pt x="53" y="50"/>
                  <a:pt x="54" y="50"/>
                </a:cubicBezTo>
                <a:cubicBezTo>
                  <a:pt x="54" y="49"/>
                  <a:pt x="52" y="45"/>
                  <a:pt x="52" y="44"/>
                </a:cubicBezTo>
                <a:cubicBezTo>
                  <a:pt x="52" y="44"/>
                  <a:pt x="52" y="44"/>
                  <a:pt x="52" y="44"/>
                </a:cubicBezTo>
                <a:cubicBezTo>
                  <a:pt x="53" y="44"/>
                  <a:pt x="57" y="41"/>
                  <a:pt x="57" y="41"/>
                </a:cubicBezTo>
                <a:cubicBezTo>
                  <a:pt x="58" y="41"/>
                  <a:pt x="61" y="45"/>
                  <a:pt x="61" y="46"/>
                </a:cubicBezTo>
                <a:cubicBezTo>
                  <a:pt x="61" y="46"/>
                  <a:pt x="62" y="46"/>
                  <a:pt x="62" y="46"/>
                </a:cubicBezTo>
                <a:cubicBezTo>
                  <a:pt x="63" y="46"/>
                  <a:pt x="63" y="46"/>
                  <a:pt x="63" y="46"/>
                </a:cubicBezTo>
                <a:cubicBezTo>
                  <a:pt x="64" y="44"/>
                  <a:pt x="66" y="43"/>
                  <a:pt x="67" y="41"/>
                </a:cubicBezTo>
                <a:cubicBezTo>
                  <a:pt x="67" y="41"/>
                  <a:pt x="67" y="41"/>
                  <a:pt x="67" y="41"/>
                </a:cubicBezTo>
                <a:cubicBezTo>
                  <a:pt x="68" y="41"/>
                  <a:pt x="72" y="44"/>
                  <a:pt x="72" y="44"/>
                </a:cubicBezTo>
                <a:cubicBezTo>
                  <a:pt x="72" y="44"/>
                  <a:pt x="72" y="44"/>
                  <a:pt x="72" y="44"/>
                </a:cubicBezTo>
                <a:cubicBezTo>
                  <a:pt x="72" y="45"/>
                  <a:pt x="71" y="49"/>
                  <a:pt x="70" y="50"/>
                </a:cubicBezTo>
                <a:cubicBezTo>
                  <a:pt x="71" y="50"/>
                  <a:pt x="71" y="51"/>
                  <a:pt x="72" y="52"/>
                </a:cubicBezTo>
                <a:cubicBezTo>
                  <a:pt x="72" y="52"/>
                  <a:pt x="78" y="52"/>
                  <a:pt x="78" y="53"/>
                </a:cubicBezTo>
                <a:lnTo>
                  <a:pt x="78" y="59"/>
                </a:lnTo>
                <a:close/>
                <a:moveTo>
                  <a:pt x="62" y="10"/>
                </a:moveTo>
                <a:cubicBezTo>
                  <a:pt x="59" y="10"/>
                  <a:pt x="57" y="12"/>
                  <a:pt x="57" y="15"/>
                </a:cubicBezTo>
                <a:cubicBezTo>
                  <a:pt x="57" y="18"/>
                  <a:pt x="59" y="20"/>
                  <a:pt x="62" y="20"/>
                </a:cubicBezTo>
                <a:cubicBezTo>
                  <a:pt x="65" y="20"/>
                  <a:pt x="67" y="18"/>
                  <a:pt x="67" y="15"/>
                </a:cubicBezTo>
                <a:cubicBezTo>
                  <a:pt x="67" y="12"/>
                  <a:pt x="65" y="10"/>
                  <a:pt x="62" y="10"/>
                </a:cubicBezTo>
                <a:close/>
                <a:moveTo>
                  <a:pt x="62" y="51"/>
                </a:moveTo>
                <a:cubicBezTo>
                  <a:pt x="59" y="51"/>
                  <a:pt x="57" y="53"/>
                  <a:pt x="57" y="56"/>
                </a:cubicBezTo>
                <a:cubicBezTo>
                  <a:pt x="57" y="59"/>
                  <a:pt x="59" y="61"/>
                  <a:pt x="62" y="61"/>
                </a:cubicBezTo>
                <a:cubicBezTo>
                  <a:pt x="65" y="61"/>
                  <a:pt x="67" y="59"/>
                  <a:pt x="67" y="56"/>
                </a:cubicBezTo>
                <a:cubicBezTo>
                  <a:pt x="67" y="53"/>
                  <a:pt x="65" y="51"/>
                  <a:pt x="62" y="51"/>
                </a:cubicBezTo>
                <a:close/>
              </a:path>
            </a:pathLst>
          </a:custGeom>
          <a:solidFill>
            <a:srgbClr val="014546"/>
          </a:solidFill>
          <a:ln w="9525">
            <a:noFill/>
            <a:round/>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57" name="TextBox 56"/>
          <p:cNvSpPr txBox="1"/>
          <p:nvPr/>
        </p:nvSpPr>
        <p:spPr>
          <a:xfrm>
            <a:off x="937549" y="2119187"/>
            <a:ext cx="2719310" cy="923330"/>
          </a:xfrm>
          <a:prstGeom prst="rect">
            <a:avLst/>
          </a:prstGeom>
          <a:noFill/>
        </p:spPr>
        <p:txBody>
          <a:bodyPr wrap="square" rtlCol="0">
            <a:spAutoFit/>
          </a:bodyPr>
          <a:lstStyle/>
          <a:p>
            <a:r>
              <a:rPr lang="zh-CN" altLang="en-US" dirty="0" smtClean="0"/>
              <a:t>系统架构采用</a:t>
            </a:r>
            <a:r>
              <a:rPr lang="en-US" altLang="zh-CN" dirty="0" err="1" smtClean="0"/>
              <a:t>spring+springMVC+Mybatis</a:t>
            </a:r>
            <a:r>
              <a:rPr lang="zh-CN" altLang="en-US" dirty="0" smtClean="0"/>
              <a:t>的架构</a:t>
            </a:r>
            <a:endParaRPr lang="zh-CN" altLang="en-US" dirty="0"/>
          </a:p>
        </p:txBody>
      </p:sp>
      <p:sp>
        <p:nvSpPr>
          <p:cNvPr id="58" name="TextBox 57"/>
          <p:cNvSpPr txBox="1"/>
          <p:nvPr/>
        </p:nvSpPr>
        <p:spPr>
          <a:xfrm>
            <a:off x="8489296" y="2101354"/>
            <a:ext cx="3467279" cy="646331"/>
          </a:xfrm>
          <a:prstGeom prst="rect">
            <a:avLst/>
          </a:prstGeom>
          <a:noFill/>
        </p:spPr>
        <p:txBody>
          <a:bodyPr wrap="square" rtlCol="0">
            <a:spAutoFit/>
          </a:bodyPr>
          <a:lstStyle/>
          <a:p>
            <a:r>
              <a:rPr lang="zh-CN" altLang="en-US" dirty="0" smtClean="0"/>
              <a:t>数据库使用轻量级的</a:t>
            </a:r>
            <a:r>
              <a:rPr lang="en-US" altLang="zh-CN" dirty="0" smtClean="0"/>
              <a:t>MySQL</a:t>
            </a:r>
            <a:r>
              <a:rPr lang="zh-CN" altLang="en-US" dirty="0" smtClean="0"/>
              <a:t>数据库</a:t>
            </a:r>
            <a:endParaRPr lang="zh-CN" altLang="en-US" dirty="0"/>
          </a:p>
        </p:txBody>
      </p:sp>
      <p:sp>
        <p:nvSpPr>
          <p:cNvPr id="59" name="TextBox 58"/>
          <p:cNvSpPr txBox="1"/>
          <p:nvPr/>
        </p:nvSpPr>
        <p:spPr>
          <a:xfrm>
            <a:off x="1053296" y="5381746"/>
            <a:ext cx="2657223" cy="646331"/>
          </a:xfrm>
          <a:prstGeom prst="rect">
            <a:avLst/>
          </a:prstGeom>
          <a:noFill/>
        </p:spPr>
        <p:txBody>
          <a:bodyPr wrap="square" rtlCol="0">
            <a:spAutoFit/>
          </a:bodyPr>
          <a:lstStyle/>
          <a:p>
            <a:r>
              <a:rPr lang="zh-CN" altLang="en-US" dirty="0" smtClean="0"/>
              <a:t>服务器使用应用广泛的</a:t>
            </a:r>
            <a:r>
              <a:rPr lang="en-US" altLang="zh-CN" dirty="0" smtClean="0"/>
              <a:t>Tomcat8.0</a:t>
            </a:r>
            <a:endParaRPr lang="zh-CN" altLang="en-US" dirty="0"/>
          </a:p>
        </p:txBody>
      </p:sp>
      <p:sp>
        <p:nvSpPr>
          <p:cNvPr id="60" name="TextBox 59"/>
          <p:cNvSpPr txBox="1"/>
          <p:nvPr/>
        </p:nvSpPr>
        <p:spPr>
          <a:xfrm>
            <a:off x="8477252" y="5381746"/>
            <a:ext cx="3224284" cy="646331"/>
          </a:xfrm>
          <a:prstGeom prst="rect">
            <a:avLst/>
          </a:prstGeom>
          <a:noFill/>
        </p:spPr>
        <p:txBody>
          <a:bodyPr wrap="square" rtlCol="0">
            <a:spAutoFit/>
          </a:bodyPr>
          <a:lstStyle/>
          <a:p>
            <a:r>
              <a:rPr lang="zh-CN" altLang="en-US" dirty="0" smtClean="0"/>
              <a:t>网站采用自己找的一些前端插件，以灵活应对业务需求</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8" presetClass="entr" presetSubtype="3"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strips(upRight)">
                                      <p:cBhvr>
                                        <p:cTn id="13" dur="750"/>
                                        <p:tgtEl>
                                          <p:spTgt spid="3"/>
                                        </p:tgtEl>
                                      </p:cBhvr>
                                    </p:animEffect>
                                  </p:childTnLst>
                                </p:cTn>
                              </p:par>
                              <p:par>
                                <p:cTn id="14" presetID="18" presetClass="entr" presetSubtype="3"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strips(upRight)">
                                      <p:cBhvr>
                                        <p:cTn id="16" dur="500"/>
                                        <p:tgtEl>
                                          <p:spTgt spid="10"/>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46"/>
                                        </p:tgtEl>
                                        <p:attrNameLst>
                                          <p:attrName>style.visibility</p:attrName>
                                        </p:attrNameLst>
                                      </p:cBhvr>
                                      <p:to>
                                        <p:strVal val="visible"/>
                                      </p:to>
                                    </p:set>
                                    <p:anim calcmode="lin" valueType="num">
                                      <p:cBhvr>
                                        <p:cTn id="20" dur="500" fill="hold"/>
                                        <p:tgtEl>
                                          <p:spTgt spid="46"/>
                                        </p:tgtEl>
                                        <p:attrNameLst>
                                          <p:attrName>ppt_w</p:attrName>
                                        </p:attrNameLst>
                                      </p:cBhvr>
                                      <p:tavLst>
                                        <p:tav tm="0">
                                          <p:val>
                                            <p:fltVal val="0"/>
                                          </p:val>
                                        </p:tav>
                                        <p:tav tm="100000">
                                          <p:val>
                                            <p:strVal val="#ppt_w"/>
                                          </p:val>
                                        </p:tav>
                                      </p:tavLst>
                                    </p:anim>
                                    <p:anim calcmode="lin" valueType="num">
                                      <p:cBhvr>
                                        <p:cTn id="21" dur="500" fill="hold"/>
                                        <p:tgtEl>
                                          <p:spTgt spid="46"/>
                                        </p:tgtEl>
                                        <p:attrNameLst>
                                          <p:attrName>ppt_h</p:attrName>
                                        </p:attrNameLst>
                                      </p:cBhvr>
                                      <p:tavLst>
                                        <p:tav tm="0">
                                          <p:val>
                                            <p:fltVal val="0"/>
                                          </p:val>
                                        </p:tav>
                                        <p:tav tm="100000">
                                          <p:val>
                                            <p:strVal val="#ppt_h"/>
                                          </p:val>
                                        </p:tav>
                                      </p:tavLst>
                                    </p:anim>
                                    <p:animEffect transition="in" filter="fade">
                                      <p:cBhvr>
                                        <p:cTn id="22" dur="500"/>
                                        <p:tgtEl>
                                          <p:spTgt spid="46"/>
                                        </p:tgtEl>
                                      </p:cBhvr>
                                    </p:animEffect>
                                  </p:childTnLst>
                                </p:cTn>
                              </p:par>
                            </p:childTnLst>
                          </p:cTn>
                        </p:par>
                        <p:par>
                          <p:cTn id="23" fill="hold">
                            <p:stCondLst>
                              <p:cond delay="2000"/>
                            </p:stCondLst>
                            <p:childTnLst>
                              <p:par>
                                <p:cTn id="24" presetID="18" presetClass="entr" presetSubtype="6"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strips(downRight)">
                                      <p:cBhvr>
                                        <p:cTn id="26" dur="750"/>
                                        <p:tgtEl>
                                          <p:spTgt spid="6"/>
                                        </p:tgtEl>
                                      </p:cBhvr>
                                    </p:animEffect>
                                  </p:childTnLst>
                                </p:cTn>
                              </p:par>
                              <p:par>
                                <p:cTn id="27" presetID="18" presetClass="entr" presetSubtype="6"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strips(downRight)">
                                      <p:cBhvr>
                                        <p:cTn id="29" dur="500"/>
                                        <p:tgtEl>
                                          <p:spTgt spid="13"/>
                                        </p:tgtEl>
                                      </p:cBhvr>
                                    </p:animEffect>
                                  </p:childTnLst>
                                </p:cTn>
                              </p:par>
                            </p:childTnLst>
                          </p:cTn>
                        </p:par>
                        <p:par>
                          <p:cTn id="30" fill="hold">
                            <p:stCondLst>
                              <p:cond delay="3000"/>
                            </p:stCondLst>
                            <p:childTnLst>
                              <p:par>
                                <p:cTn id="31" presetID="53" presetClass="entr" presetSubtype="16" fill="hold" grpId="0" nodeType="afterEffect">
                                  <p:stCondLst>
                                    <p:cond delay="0"/>
                                  </p:stCondLst>
                                  <p:childTnLst>
                                    <p:set>
                                      <p:cBhvr>
                                        <p:cTn id="32" dur="1" fill="hold">
                                          <p:stCondLst>
                                            <p:cond delay="0"/>
                                          </p:stCondLst>
                                        </p:cTn>
                                        <p:tgtEl>
                                          <p:spTgt spid="54"/>
                                        </p:tgtEl>
                                        <p:attrNameLst>
                                          <p:attrName>style.visibility</p:attrName>
                                        </p:attrNameLst>
                                      </p:cBhvr>
                                      <p:to>
                                        <p:strVal val="visible"/>
                                      </p:to>
                                    </p:set>
                                    <p:anim calcmode="lin" valueType="num">
                                      <p:cBhvr>
                                        <p:cTn id="33" dur="500" fill="hold"/>
                                        <p:tgtEl>
                                          <p:spTgt spid="54"/>
                                        </p:tgtEl>
                                        <p:attrNameLst>
                                          <p:attrName>ppt_w</p:attrName>
                                        </p:attrNameLst>
                                      </p:cBhvr>
                                      <p:tavLst>
                                        <p:tav tm="0">
                                          <p:val>
                                            <p:fltVal val="0"/>
                                          </p:val>
                                        </p:tav>
                                        <p:tav tm="100000">
                                          <p:val>
                                            <p:strVal val="#ppt_w"/>
                                          </p:val>
                                        </p:tav>
                                      </p:tavLst>
                                    </p:anim>
                                    <p:anim calcmode="lin" valueType="num">
                                      <p:cBhvr>
                                        <p:cTn id="34" dur="500" fill="hold"/>
                                        <p:tgtEl>
                                          <p:spTgt spid="54"/>
                                        </p:tgtEl>
                                        <p:attrNameLst>
                                          <p:attrName>ppt_h</p:attrName>
                                        </p:attrNameLst>
                                      </p:cBhvr>
                                      <p:tavLst>
                                        <p:tav tm="0">
                                          <p:val>
                                            <p:fltVal val="0"/>
                                          </p:val>
                                        </p:tav>
                                        <p:tav tm="100000">
                                          <p:val>
                                            <p:strVal val="#ppt_h"/>
                                          </p:val>
                                        </p:tav>
                                      </p:tavLst>
                                    </p:anim>
                                    <p:animEffect transition="in" filter="fade">
                                      <p:cBhvr>
                                        <p:cTn id="35" dur="500"/>
                                        <p:tgtEl>
                                          <p:spTgt spid="54"/>
                                        </p:tgtEl>
                                      </p:cBhvr>
                                    </p:animEffect>
                                  </p:childTnLst>
                                </p:cTn>
                              </p:par>
                            </p:childTnLst>
                          </p:cTn>
                        </p:par>
                        <p:par>
                          <p:cTn id="36" fill="hold">
                            <p:stCondLst>
                              <p:cond delay="3500"/>
                            </p:stCondLst>
                            <p:childTnLst>
                              <p:par>
                                <p:cTn id="37" presetID="18" presetClass="entr" presetSubtype="12" fill="hold" grpId="0"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strips(downLeft)">
                                      <p:cBhvr>
                                        <p:cTn id="39" dur="750"/>
                                        <p:tgtEl>
                                          <p:spTgt spid="5"/>
                                        </p:tgtEl>
                                      </p:cBhvr>
                                    </p:animEffect>
                                  </p:childTnLst>
                                </p:cTn>
                              </p:par>
                              <p:par>
                                <p:cTn id="40" presetID="18" presetClass="entr" presetSubtype="12"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strips(downLeft)">
                                      <p:cBhvr>
                                        <p:cTn id="42" dur="500"/>
                                        <p:tgtEl>
                                          <p:spTgt spid="12"/>
                                        </p:tgtEl>
                                      </p:cBhvr>
                                    </p:animEffect>
                                  </p:childTnLst>
                                </p:cTn>
                              </p:par>
                            </p:childTnLst>
                          </p:cTn>
                        </p:par>
                        <p:par>
                          <p:cTn id="43" fill="hold">
                            <p:stCondLst>
                              <p:cond delay="4500"/>
                            </p:stCondLst>
                            <p:childTnLst>
                              <p:par>
                                <p:cTn id="44" presetID="53" presetClass="entr" presetSubtype="16" fill="hold" grpId="0" nodeType="afterEffect">
                                  <p:stCondLst>
                                    <p:cond delay="0"/>
                                  </p:stCondLst>
                                  <p:childTnLst>
                                    <p:set>
                                      <p:cBhvr>
                                        <p:cTn id="45" dur="1" fill="hold">
                                          <p:stCondLst>
                                            <p:cond delay="0"/>
                                          </p:stCondLst>
                                        </p:cTn>
                                        <p:tgtEl>
                                          <p:spTgt spid="55"/>
                                        </p:tgtEl>
                                        <p:attrNameLst>
                                          <p:attrName>style.visibility</p:attrName>
                                        </p:attrNameLst>
                                      </p:cBhvr>
                                      <p:to>
                                        <p:strVal val="visible"/>
                                      </p:to>
                                    </p:set>
                                    <p:anim calcmode="lin" valueType="num">
                                      <p:cBhvr>
                                        <p:cTn id="46" dur="500" fill="hold"/>
                                        <p:tgtEl>
                                          <p:spTgt spid="55"/>
                                        </p:tgtEl>
                                        <p:attrNameLst>
                                          <p:attrName>ppt_w</p:attrName>
                                        </p:attrNameLst>
                                      </p:cBhvr>
                                      <p:tavLst>
                                        <p:tav tm="0">
                                          <p:val>
                                            <p:fltVal val="0"/>
                                          </p:val>
                                        </p:tav>
                                        <p:tav tm="100000">
                                          <p:val>
                                            <p:strVal val="#ppt_w"/>
                                          </p:val>
                                        </p:tav>
                                      </p:tavLst>
                                    </p:anim>
                                    <p:anim calcmode="lin" valueType="num">
                                      <p:cBhvr>
                                        <p:cTn id="47" dur="500" fill="hold"/>
                                        <p:tgtEl>
                                          <p:spTgt spid="55"/>
                                        </p:tgtEl>
                                        <p:attrNameLst>
                                          <p:attrName>ppt_h</p:attrName>
                                        </p:attrNameLst>
                                      </p:cBhvr>
                                      <p:tavLst>
                                        <p:tav tm="0">
                                          <p:val>
                                            <p:fltVal val="0"/>
                                          </p:val>
                                        </p:tav>
                                        <p:tav tm="100000">
                                          <p:val>
                                            <p:strVal val="#ppt_h"/>
                                          </p:val>
                                        </p:tav>
                                      </p:tavLst>
                                    </p:anim>
                                    <p:animEffect transition="in" filter="fade">
                                      <p:cBhvr>
                                        <p:cTn id="48" dur="500"/>
                                        <p:tgtEl>
                                          <p:spTgt spid="55"/>
                                        </p:tgtEl>
                                      </p:cBhvr>
                                    </p:animEffect>
                                  </p:childTnLst>
                                </p:cTn>
                              </p:par>
                            </p:childTnLst>
                          </p:cTn>
                        </p:par>
                        <p:par>
                          <p:cTn id="49" fill="hold">
                            <p:stCondLst>
                              <p:cond delay="5000"/>
                            </p:stCondLst>
                            <p:childTnLst>
                              <p:par>
                                <p:cTn id="50" presetID="18" presetClass="entr" presetSubtype="9" fill="hold" grpId="0" nodeType="after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strips(upLeft)">
                                      <p:cBhvr>
                                        <p:cTn id="52" dur="750"/>
                                        <p:tgtEl>
                                          <p:spTgt spid="4"/>
                                        </p:tgtEl>
                                      </p:cBhvr>
                                    </p:animEffect>
                                  </p:childTnLst>
                                </p:cTn>
                              </p:par>
                              <p:par>
                                <p:cTn id="53" presetID="18" presetClass="entr" presetSubtype="9"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strips(upLeft)">
                                      <p:cBhvr>
                                        <p:cTn id="55" dur="500"/>
                                        <p:tgtEl>
                                          <p:spTgt spid="11"/>
                                        </p:tgtEl>
                                      </p:cBhvr>
                                    </p:animEffect>
                                  </p:childTnLst>
                                </p:cTn>
                              </p:par>
                            </p:childTnLst>
                          </p:cTn>
                        </p:par>
                        <p:par>
                          <p:cTn id="56" fill="hold">
                            <p:stCondLst>
                              <p:cond delay="6000"/>
                            </p:stCondLst>
                            <p:childTnLst>
                              <p:par>
                                <p:cTn id="57" presetID="53" presetClass="entr" presetSubtype="16" fill="hold" grpId="0" nodeType="afterEffect">
                                  <p:stCondLst>
                                    <p:cond delay="0"/>
                                  </p:stCondLst>
                                  <p:childTnLst>
                                    <p:set>
                                      <p:cBhvr>
                                        <p:cTn id="58" dur="1" fill="hold">
                                          <p:stCondLst>
                                            <p:cond delay="0"/>
                                          </p:stCondLst>
                                        </p:cTn>
                                        <p:tgtEl>
                                          <p:spTgt spid="56"/>
                                        </p:tgtEl>
                                        <p:attrNameLst>
                                          <p:attrName>style.visibility</p:attrName>
                                        </p:attrNameLst>
                                      </p:cBhvr>
                                      <p:to>
                                        <p:strVal val="visible"/>
                                      </p:to>
                                    </p:set>
                                    <p:anim calcmode="lin" valueType="num">
                                      <p:cBhvr>
                                        <p:cTn id="59" dur="500" fill="hold"/>
                                        <p:tgtEl>
                                          <p:spTgt spid="56"/>
                                        </p:tgtEl>
                                        <p:attrNameLst>
                                          <p:attrName>ppt_w</p:attrName>
                                        </p:attrNameLst>
                                      </p:cBhvr>
                                      <p:tavLst>
                                        <p:tav tm="0">
                                          <p:val>
                                            <p:fltVal val="0"/>
                                          </p:val>
                                        </p:tav>
                                        <p:tav tm="100000">
                                          <p:val>
                                            <p:strVal val="#ppt_w"/>
                                          </p:val>
                                        </p:tav>
                                      </p:tavLst>
                                    </p:anim>
                                    <p:anim calcmode="lin" valueType="num">
                                      <p:cBhvr>
                                        <p:cTn id="60" dur="500" fill="hold"/>
                                        <p:tgtEl>
                                          <p:spTgt spid="56"/>
                                        </p:tgtEl>
                                        <p:attrNameLst>
                                          <p:attrName>ppt_h</p:attrName>
                                        </p:attrNameLst>
                                      </p:cBhvr>
                                      <p:tavLst>
                                        <p:tav tm="0">
                                          <p:val>
                                            <p:fltVal val="0"/>
                                          </p:val>
                                        </p:tav>
                                        <p:tav tm="100000">
                                          <p:val>
                                            <p:strVal val="#ppt_h"/>
                                          </p:val>
                                        </p:tav>
                                      </p:tavLst>
                                    </p:anim>
                                    <p:animEffect transition="in" filter="fade">
                                      <p:cBhvr>
                                        <p:cTn id="61" dur="500"/>
                                        <p:tgtEl>
                                          <p:spTgt spid="56"/>
                                        </p:tgtEl>
                                      </p:cBhvr>
                                    </p:animEffect>
                                  </p:childTnLst>
                                </p:cTn>
                              </p:par>
                            </p:childTnLst>
                          </p:cTn>
                        </p:par>
                        <p:par>
                          <p:cTn id="62" fill="hold">
                            <p:stCondLst>
                              <p:cond delay="6500"/>
                            </p:stCondLst>
                            <p:childTnLst>
                              <p:par>
                                <p:cTn id="63" presetID="18" presetClass="entr" presetSubtype="9" fill="hold" nodeType="after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strips(upLeft)">
                                      <p:cBhvr>
                                        <p:cTn id="65" dur="500"/>
                                        <p:tgtEl>
                                          <p:spTgt spid="25"/>
                                        </p:tgtEl>
                                      </p:cBhvr>
                                    </p:animEffect>
                                  </p:childTnLst>
                                </p:cTn>
                              </p:par>
                            </p:childTnLst>
                          </p:cTn>
                        </p:par>
                        <p:par>
                          <p:cTn id="66" fill="hold">
                            <p:stCondLst>
                              <p:cond delay="7000"/>
                            </p:stCondLst>
                            <p:childTnLst>
                              <p:par>
                                <p:cTn id="67" presetID="18" presetClass="entr" presetSubtype="3" fill="hold" nodeType="after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strips(upRight)">
                                      <p:cBhvr>
                                        <p:cTn id="69" dur="500"/>
                                        <p:tgtEl>
                                          <p:spTgt spid="17"/>
                                        </p:tgtEl>
                                      </p:cBhvr>
                                    </p:animEffect>
                                  </p:childTnLst>
                                </p:cTn>
                              </p:par>
                            </p:childTnLst>
                          </p:cTn>
                        </p:par>
                        <p:par>
                          <p:cTn id="70" fill="hold">
                            <p:stCondLst>
                              <p:cond delay="7500"/>
                            </p:stCondLst>
                            <p:childTnLst>
                              <p:par>
                                <p:cTn id="71" presetID="18" presetClass="entr" presetSubtype="3" fill="hold"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strips(upRight)">
                                      <p:cBhvr>
                                        <p:cTn id="73" dur="500"/>
                                        <p:tgtEl>
                                          <p:spTgt spid="33"/>
                                        </p:tgtEl>
                                      </p:cBhvr>
                                    </p:animEffect>
                                  </p:childTnLst>
                                </p:cTn>
                              </p:par>
                            </p:childTnLst>
                          </p:cTn>
                        </p:par>
                        <p:par>
                          <p:cTn id="74" fill="hold">
                            <p:stCondLst>
                              <p:cond delay="8000"/>
                            </p:stCondLst>
                            <p:childTnLst>
                              <p:par>
                                <p:cTn id="75" presetID="18" presetClass="entr" presetSubtype="9" fill="hold" nodeType="after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strips(upLeft)">
                                      <p:cBhvr>
                                        <p:cTn id="7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10" grpId="0" animBg="1"/>
      <p:bldP spid="11" grpId="0" animBg="1"/>
      <p:bldP spid="12" grpId="0" animBg="1"/>
      <p:bldP spid="13" grpId="0" animBg="1"/>
      <p:bldP spid="54" grpId="0" animBg="1"/>
      <p:bldP spid="55" grpId="0" animBg="1"/>
      <p:bldP spid="5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2145921" y="3190665"/>
            <a:ext cx="7900158" cy="923330"/>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谢谢老师指导</a:t>
            </a:r>
          </a:p>
        </p:txBody>
      </p:sp>
      <p:grpSp>
        <p:nvGrpSpPr>
          <p:cNvPr id="9" name="组合 8"/>
          <p:cNvGrpSpPr/>
          <p:nvPr/>
        </p:nvGrpSpPr>
        <p:grpSpPr>
          <a:xfrm>
            <a:off x="4812209" y="986344"/>
            <a:ext cx="2567583" cy="2099331"/>
            <a:chOff x="793751" y="2361406"/>
            <a:chExt cx="2611438" cy="2135188"/>
          </a:xfrm>
        </p:grpSpPr>
        <p:sp>
          <p:nvSpPr>
            <p:cNvPr id="10" name="Freeform 9"/>
            <p:cNvSpPr>
              <a:spLocks noEditPoints="1"/>
            </p:cNvSpPr>
            <p:nvPr/>
          </p:nvSpPr>
          <p:spPr bwMode="auto">
            <a:xfrm>
              <a:off x="793751" y="2361406"/>
              <a:ext cx="2611438" cy="2135188"/>
            </a:xfrm>
            <a:custGeom>
              <a:avLst/>
              <a:gdLst>
                <a:gd name="T0" fmla="*/ 299 w 1645"/>
                <a:gd name="T1" fmla="*/ 761 h 1345"/>
                <a:gd name="T2" fmla="*/ 299 w 1645"/>
                <a:gd name="T3" fmla="*/ 1059 h 1345"/>
                <a:gd name="T4" fmla="*/ 823 w 1645"/>
                <a:gd name="T5" fmla="*/ 1345 h 1345"/>
                <a:gd name="T6" fmla="*/ 1346 w 1645"/>
                <a:gd name="T7" fmla="*/ 1059 h 1345"/>
                <a:gd name="T8" fmla="*/ 1346 w 1645"/>
                <a:gd name="T9" fmla="*/ 761 h 1345"/>
                <a:gd name="T10" fmla="*/ 823 w 1645"/>
                <a:gd name="T11" fmla="*/ 1046 h 1345"/>
                <a:gd name="T12" fmla="*/ 299 w 1645"/>
                <a:gd name="T13" fmla="*/ 761 h 1345"/>
                <a:gd name="T14" fmla="*/ 299 w 1645"/>
                <a:gd name="T15" fmla="*/ 761 h 1345"/>
                <a:gd name="T16" fmla="*/ 823 w 1645"/>
                <a:gd name="T17" fmla="*/ 0 h 1345"/>
                <a:gd name="T18" fmla="*/ 0 w 1645"/>
                <a:gd name="T19" fmla="*/ 448 h 1345"/>
                <a:gd name="T20" fmla="*/ 823 w 1645"/>
                <a:gd name="T21" fmla="*/ 896 h 1345"/>
                <a:gd name="T22" fmla="*/ 1496 w 1645"/>
                <a:gd name="T23" fmla="*/ 530 h 1345"/>
                <a:gd name="T24" fmla="*/ 1496 w 1645"/>
                <a:gd name="T25" fmla="*/ 1046 h 1345"/>
                <a:gd name="T26" fmla="*/ 1645 w 1645"/>
                <a:gd name="T27" fmla="*/ 1046 h 1345"/>
                <a:gd name="T28" fmla="*/ 1645 w 1645"/>
                <a:gd name="T29" fmla="*/ 448 h 1345"/>
                <a:gd name="T30" fmla="*/ 823 w 1645"/>
                <a:gd name="T31" fmla="*/ 0 h 1345"/>
                <a:gd name="T32" fmla="*/ 823 w 1645"/>
                <a:gd name="T33" fmla="*/ 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5" h="1345">
                  <a:moveTo>
                    <a:pt x="299" y="761"/>
                  </a:moveTo>
                  <a:lnTo>
                    <a:pt x="299" y="1059"/>
                  </a:lnTo>
                  <a:lnTo>
                    <a:pt x="823" y="1345"/>
                  </a:lnTo>
                  <a:lnTo>
                    <a:pt x="1346" y="1059"/>
                  </a:lnTo>
                  <a:lnTo>
                    <a:pt x="1346" y="761"/>
                  </a:lnTo>
                  <a:lnTo>
                    <a:pt x="823" y="1046"/>
                  </a:lnTo>
                  <a:lnTo>
                    <a:pt x="299" y="761"/>
                  </a:lnTo>
                  <a:lnTo>
                    <a:pt x="299" y="761"/>
                  </a:lnTo>
                  <a:close/>
                  <a:moveTo>
                    <a:pt x="823" y="0"/>
                  </a:moveTo>
                  <a:lnTo>
                    <a:pt x="0" y="448"/>
                  </a:lnTo>
                  <a:lnTo>
                    <a:pt x="823" y="896"/>
                  </a:lnTo>
                  <a:lnTo>
                    <a:pt x="1496" y="530"/>
                  </a:lnTo>
                  <a:lnTo>
                    <a:pt x="1496" y="1046"/>
                  </a:lnTo>
                  <a:lnTo>
                    <a:pt x="1645" y="1046"/>
                  </a:lnTo>
                  <a:lnTo>
                    <a:pt x="1645" y="448"/>
                  </a:lnTo>
                  <a:lnTo>
                    <a:pt x="823" y="0"/>
                  </a:lnTo>
                  <a:lnTo>
                    <a:pt x="823" y="0"/>
                  </a:lnTo>
                  <a:close/>
                </a:path>
              </a:pathLst>
            </a:custGeom>
            <a:gradFill flip="none" rotWithShape="1">
              <a:gsLst>
                <a:gs pos="0">
                  <a:schemeClr val="bg1"/>
                </a:gs>
                <a:gs pos="92000">
                  <a:schemeClr val="bg1">
                    <a:lumMod val="75000"/>
                  </a:schemeClr>
                </a:gs>
                <a:gs pos="100000">
                  <a:schemeClr val="bg1">
                    <a:lumMod val="65000"/>
                  </a:schemeClr>
                </a:gs>
                <a:gs pos="100000">
                  <a:schemeClr val="bg1">
                    <a:lumMod val="50000"/>
                  </a:schemeClr>
                </a:gs>
              </a:gsLst>
              <a:lin ang="5400000" scaled="1"/>
              <a:tileRect/>
            </a:grad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菱形 10"/>
            <p:cNvSpPr/>
            <p:nvPr/>
          </p:nvSpPr>
          <p:spPr>
            <a:xfrm>
              <a:off x="1591470" y="2810527"/>
              <a:ext cx="1016000" cy="533400"/>
            </a:xfrm>
            <a:prstGeom prst="diamond">
              <a:avLst/>
            </a:prstGeom>
            <a:solidFill>
              <a:srgbClr val="005D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12" name="副标题 2"/>
          <p:cNvSpPr>
            <a:spLocks noGrp="1"/>
          </p:cNvSpPr>
          <p:nvPr>
            <p:ph type="subTitle" idx="1"/>
          </p:nvPr>
        </p:nvSpPr>
        <p:spPr>
          <a:xfrm>
            <a:off x="4110286" y="4113995"/>
            <a:ext cx="3971427" cy="399861"/>
          </a:xfrm>
        </p:spPr>
        <p:txBody>
          <a:bodyPr>
            <a:normAutofit lnSpcReduction="10000"/>
          </a:bodyPr>
          <a:lstStyle/>
          <a:p>
            <a:pPr algn="dist"/>
            <a:r>
              <a:rPr lang="en-US" altLang="zh-CN" dirty="0">
                <a:solidFill>
                  <a:schemeClr val="bg1"/>
                </a:solidFill>
                <a:latin typeface="Arial" panose="020B0604020202020204" pitchFamily="34" charset="0"/>
                <a:cs typeface="Arial" panose="020B0604020202020204" pitchFamily="34" charset="0"/>
              </a:rPr>
              <a:t>Thanks for watching</a:t>
            </a:r>
            <a:endParaRPr lang="zh-CN" altLang="en-US" dirty="0">
              <a:solidFill>
                <a:schemeClr val="bg1"/>
              </a:solidFill>
              <a:latin typeface="Arial" panose="020B0604020202020204" pitchFamily="34" charset="0"/>
              <a:cs typeface="Arial" panose="020B0604020202020204" pitchFamily="34" charset="0"/>
            </a:endParaRPr>
          </a:p>
        </p:txBody>
      </p:sp>
      <p:sp>
        <p:nvSpPr>
          <p:cNvPr id="14" name="圆角矩形 4"/>
          <p:cNvSpPr/>
          <p:nvPr/>
        </p:nvSpPr>
        <p:spPr>
          <a:xfrm>
            <a:off x="4486275" y="4726389"/>
            <a:ext cx="3219450" cy="647700"/>
          </a:xfrm>
          <a:prstGeom prst="roundRect">
            <a:avLst>
              <a:gd name="adj" fmla="val 225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15852"/>
                </a:solidFill>
                <a:latin typeface="微软雅黑" panose="020B0503020204020204" pitchFamily="34" charset="-122"/>
                <a:ea typeface="微软雅黑" panose="020B0503020204020204" pitchFamily="34" charset="-122"/>
              </a:rPr>
              <a:t>答辩人</a:t>
            </a:r>
            <a:r>
              <a:rPr lang="zh-CN" altLang="en-US" dirty="0" smtClean="0">
                <a:solidFill>
                  <a:srgbClr val="015852"/>
                </a:solidFill>
                <a:latin typeface="微软雅黑" panose="020B0503020204020204" pitchFamily="34" charset="-122"/>
                <a:ea typeface="微软雅黑" panose="020B0503020204020204" pitchFamily="34" charset="-122"/>
              </a:rPr>
              <a:t>：</a:t>
            </a:r>
            <a:r>
              <a:rPr lang="zh-CN" altLang="en-US" dirty="0">
                <a:solidFill>
                  <a:srgbClr val="015852"/>
                </a:solidFill>
                <a:latin typeface="微软雅黑" panose="020B0503020204020204" pitchFamily="34" charset="-122"/>
                <a:ea typeface="微软雅黑" panose="020B0503020204020204" pitchFamily="34" charset="-122"/>
              </a:rPr>
              <a:t>程国辉</a:t>
            </a:r>
            <a:endParaRPr lang="zh-CN" altLang="en-US" dirty="0">
              <a:solidFill>
                <a:srgbClr val="01585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750"/>
                                        <p:tgtEl>
                                          <p:spTgt spid="7"/>
                                        </p:tgtEl>
                                      </p:cBhvr>
                                    </p:animEffect>
                                    <p:anim calcmode="lin" valueType="num">
                                      <p:cBhvr>
                                        <p:cTn id="14" dur="750" fill="hold"/>
                                        <p:tgtEl>
                                          <p:spTgt spid="7"/>
                                        </p:tgtEl>
                                        <p:attrNameLst>
                                          <p:attrName>ppt_x</p:attrName>
                                        </p:attrNameLst>
                                      </p:cBhvr>
                                      <p:tavLst>
                                        <p:tav tm="0">
                                          <p:val>
                                            <p:strVal val="#ppt_x"/>
                                          </p:val>
                                        </p:tav>
                                        <p:tav tm="100000">
                                          <p:val>
                                            <p:strVal val="#ppt_x"/>
                                          </p:val>
                                        </p:tav>
                                      </p:tavLst>
                                    </p:anim>
                                    <p:anim calcmode="lin" valueType="num">
                                      <p:cBhvr>
                                        <p:cTn id="15" dur="75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barn(outVertical)">
                                      <p:cBhvr>
                                        <p:cTn id="19" dur="500"/>
                                        <p:tgtEl>
                                          <p:spTgt spid="12">
                                            <p:txEl>
                                              <p:pRg st="0" end="0"/>
                                            </p:txEl>
                                          </p:spTgt>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build="p"/>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3960813" y="635000"/>
            <a:ext cx="4270375" cy="104586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4730560" y="696267"/>
            <a:ext cx="2730879" cy="923330"/>
          </a:xfrm>
          <a:prstGeom prst="rect">
            <a:avLst/>
          </a:prstGeom>
          <a:noFill/>
        </p:spPr>
        <p:txBody>
          <a:bodyPr wrap="square" rtlCol="0">
            <a:spAutoFit/>
          </a:bodyPr>
          <a:lstStyle/>
          <a:p>
            <a:pPr algn="dist"/>
            <a:r>
              <a:rPr lang="zh-CN" altLang="en-US" sz="5400" b="1" dirty="0">
                <a:solidFill>
                  <a:srgbClr val="004A49"/>
                </a:solidFill>
                <a:latin typeface="微软雅黑" panose="020B0503020204020204" pitchFamily="34" charset="-122"/>
                <a:ea typeface="微软雅黑" panose="020B0503020204020204" pitchFamily="34" charset="-122"/>
              </a:rPr>
              <a:t>目录</a:t>
            </a:r>
          </a:p>
        </p:txBody>
      </p:sp>
      <p:sp>
        <p:nvSpPr>
          <p:cNvPr id="18" name="矩形 17"/>
          <p:cNvSpPr/>
          <p:nvPr/>
        </p:nvSpPr>
        <p:spPr>
          <a:xfrm>
            <a:off x="3452112" y="2045301"/>
            <a:ext cx="781050" cy="762000"/>
          </a:xfrm>
          <a:prstGeom prst="rect">
            <a:avLst/>
          </a:prstGeom>
          <a:noFill/>
          <a:ln w="28575">
            <a:solidFill>
              <a:schemeClr val="accent1">
                <a:lumMod val="60000"/>
                <a:lumOff val="40000"/>
                <a:alpha val="8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Adobe Gothic Std B" panose="020B0800000000000000" pitchFamily="34" charset="-128"/>
                <a:ea typeface="Adobe Gothic Std B" panose="020B0800000000000000" pitchFamily="34" charset="-128"/>
              </a:rPr>
              <a:t>01</a:t>
            </a:r>
            <a:endParaRPr lang="zh-CN" altLang="en-US" sz="3600" b="1" dirty="0">
              <a:solidFill>
                <a:schemeClr val="bg1"/>
              </a:solidFill>
              <a:latin typeface="Adobe Gothic Std B" panose="020B0800000000000000" pitchFamily="34" charset="-128"/>
              <a:ea typeface="微软雅黑" panose="020B0503020204020204" pitchFamily="34" charset="-122"/>
            </a:endParaRPr>
          </a:p>
        </p:txBody>
      </p:sp>
      <p:sp>
        <p:nvSpPr>
          <p:cNvPr id="19" name="文本框 18"/>
          <p:cNvSpPr txBox="1"/>
          <p:nvPr/>
        </p:nvSpPr>
        <p:spPr>
          <a:xfrm>
            <a:off x="4233162" y="2072358"/>
            <a:ext cx="4173348" cy="707886"/>
          </a:xfrm>
          <a:prstGeom prst="rect">
            <a:avLst/>
          </a:prstGeom>
          <a:noFill/>
        </p:spPr>
        <p:txBody>
          <a:bodyPr wrap="square" rtlCol="0">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选题背景与意义</a:t>
            </a:r>
          </a:p>
        </p:txBody>
      </p:sp>
      <p:sp>
        <p:nvSpPr>
          <p:cNvPr id="20" name="矩形 19"/>
          <p:cNvSpPr/>
          <p:nvPr/>
        </p:nvSpPr>
        <p:spPr>
          <a:xfrm>
            <a:off x="3452112" y="3173904"/>
            <a:ext cx="781050" cy="762000"/>
          </a:xfrm>
          <a:prstGeom prst="rect">
            <a:avLst/>
          </a:prstGeom>
          <a:noFill/>
          <a:ln w="28575">
            <a:solidFill>
              <a:schemeClr val="accent1">
                <a:lumMod val="60000"/>
                <a:lumOff val="40000"/>
                <a:alpha val="8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Adobe Gothic Std B" panose="020B0800000000000000" pitchFamily="34" charset="-128"/>
                <a:ea typeface="Adobe Gothic Std B" panose="020B0800000000000000" pitchFamily="34" charset="-128"/>
              </a:rPr>
              <a:t>02</a:t>
            </a:r>
            <a:endParaRPr lang="zh-CN" altLang="en-US" sz="3600" b="1" dirty="0">
              <a:solidFill>
                <a:schemeClr val="bg1"/>
              </a:solidFill>
              <a:latin typeface="Adobe Gothic Std B" panose="020B0800000000000000" pitchFamily="34" charset="-128"/>
              <a:ea typeface="微软雅黑" panose="020B0503020204020204" pitchFamily="34" charset="-122"/>
            </a:endParaRPr>
          </a:p>
        </p:txBody>
      </p:sp>
      <p:sp>
        <p:nvSpPr>
          <p:cNvPr id="22" name="矩形 21"/>
          <p:cNvSpPr/>
          <p:nvPr/>
        </p:nvSpPr>
        <p:spPr>
          <a:xfrm>
            <a:off x="3452112" y="4302507"/>
            <a:ext cx="781050" cy="762000"/>
          </a:xfrm>
          <a:prstGeom prst="rect">
            <a:avLst/>
          </a:prstGeom>
          <a:noFill/>
          <a:ln w="28575">
            <a:solidFill>
              <a:schemeClr val="accent1">
                <a:lumMod val="60000"/>
                <a:lumOff val="40000"/>
                <a:alpha val="8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Adobe Gothic Std B" panose="020B0800000000000000" pitchFamily="34" charset="-128"/>
                <a:ea typeface="Adobe Gothic Std B" panose="020B0800000000000000" pitchFamily="34" charset="-128"/>
              </a:rPr>
              <a:t>03</a:t>
            </a:r>
            <a:endParaRPr lang="zh-CN" altLang="en-US" sz="3600" b="1" dirty="0">
              <a:solidFill>
                <a:schemeClr val="bg1"/>
              </a:solidFill>
              <a:latin typeface="Adobe Gothic Std B" panose="020B0800000000000000" pitchFamily="34" charset="-128"/>
              <a:ea typeface="微软雅黑" panose="020B0503020204020204" pitchFamily="34" charset="-122"/>
            </a:endParaRPr>
          </a:p>
        </p:txBody>
      </p:sp>
      <p:sp>
        <p:nvSpPr>
          <p:cNvPr id="27" name="文本框 26"/>
          <p:cNvSpPr txBox="1"/>
          <p:nvPr/>
        </p:nvSpPr>
        <p:spPr>
          <a:xfrm>
            <a:off x="4233162" y="3200961"/>
            <a:ext cx="4173348" cy="707886"/>
          </a:xfrm>
          <a:prstGeom prst="rect">
            <a:avLst/>
          </a:prstGeom>
          <a:noFill/>
        </p:spPr>
        <p:txBody>
          <a:bodyPr wrap="square" rtlCol="0">
            <a:spAutoFit/>
          </a:bodyPr>
          <a:lstStyle/>
          <a:p>
            <a:pPr algn="ctr"/>
            <a:r>
              <a:rPr lang="zh-CN" altLang="en-US" sz="4000" b="1" dirty="0" smtClean="0">
                <a:solidFill>
                  <a:schemeClr val="bg1"/>
                </a:solidFill>
                <a:latin typeface="微软雅黑" panose="020B0503020204020204" pitchFamily="34" charset="-122"/>
                <a:ea typeface="微软雅黑" panose="020B0503020204020204" pitchFamily="34" charset="-122"/>
              </a:rPr>
              <a:t>结构与研究内容</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4233162" y="4329564"/>
            <a:ext cx="4173348" cy="707886"/>
          </a:xfrm>
          <a:prstGeom prst="rect">
            <a:avLst/>
          </a:prstGeom>
          <a:noFill/>
        </p:spPr>
        <p:txBody>
          <a:bodyPr wrap="square" rtlCol="0">
            <a:spAutoFit/>
          </a:bodyPr>
          <a:lstStyle/>
          <a:p>
            <a:pPr algn="ctr"/>
            <a:r>
              <a:rPr lang="zh-CN" altLang="en-US" sz="4000" b="1" dirty="0" smtClean="0">
                <a:solidFill>
                  <a:schemeClr val="bg1"/>
                </a:solidFill>
                <a:latin typeface="微软雅黑" panose="020B0503020204020204" pitchFamily="34" charset="-122"/>
                <a:ea typeface="微软雅黑" panose="020B0503020204020204" pitchFamily="34" charset="-122"/>
              </a:rPr>
              <a:t>设计方案及思路</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ppt_x</p:attrName>
                                        </p:attrNameLst>
                                      </p:cBhvr>
                                      <p:tavLst>
                                        <p:tav tm="0">
                                          <p:val>
                                            <p:strVal val="#ppt_x"/>
                                          </p:val>
                                        </p:tav>
                                        <p:tav tm="100000">
                                          <p:val>
                                            <p:strVal val="#ppt_x"/>
                                          </p:val>
                                        </p:tav>
                                      </p:tavLst>
                                    </p:anim>
                                    <p:anim calcmode="lin" valueType="num">
                                      <p:cBhvr>
                                        <p:cTn id="9" dur="7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9" name="组合 8"/>
          <p:cNvGrpSpPr/>
          <p:nvPr/>
        </p:nvGrpSpPr>
        <p:grpSpPr>
          <a:xfrm>
            <a:off x="811709" y="2379335"/>
            <a:ext cx="2567583" cy="2099331"/>
            <a:chOff x="793751" y="2361406"/>
            <a:chExt cx="2611438" cy="2135188"/>
          </a:xfrm>
        </p:grpSpPr>
        <p:sp>
          <p:nvSpPr>
            <p:cNvPr id="10" name="Freeform 9"/>
            <p:cNvSpPr>
              <a:spLocks noEditPoints="1"/>
            </p:cNvSpPr>
            <p:nvPr/>
          </p:nvSpPr>
          <p:spPr bwMode="auto">
            <a:xfrm>
              <a:off x="793751" y="2361406"/>
              <a:ext cx="2611438" cy="2135188"/>
            </a:xfrm>
            <a:custGeom>
              <a:avLst/>
              <a:gdLst>
                <a:gd name="T0" fmla="*/ 299 w 1645"/>
                <a:gd name="T1" fmla="*/ 761 h 1345"/>
                <a:gd name="T2" fmla="*/ 299 w 1645"/>
                <a:gd name="T3" fmla="*/ 1059 h 1345"/>
                <a:gd name="T4" fmla="*/ 823 w 1645"/>
                <a:gd name="T5" fmla="*/ 1345 h 1345"/>
                <a:gd name="T6" fmla="*/ 1346 w 1645"/>
                <a:gd name="T7" fmla="*/ 1059 h 1345"/>
                <a:gd name="T8" fmla="*/ 1346 w 1645"/>
                <a:gd name="T9" fmla="*/ 761 h 1345"/>
                <a:gd name="T10" fmla="*/ 823 w 1645"/>
                <a:gd name="T11" fmla="*/ 1046 h 1345"/>
                <a:gd name="T12" fmla="*/ 299 w 1645"/>
                <a:gd name="T13" fmla="*/ 761 h 1345"/>
                <a:gd name="T14" fmla="*/ 299 w 1645"/>
                <a:gd name="T15" fmla="*/ 761 h 1345"/>
                <a:gd name="T16" fmla="*/ 823 w 1645"/>
                <a:gd name="T17" fmla="*/ 0 h 1345"/>
                <a:gd name="T18" fmla="*/ 0 w 1645"/>
                <a:gd name="T19" fmla="*/ 448 h 1345"/>
                <a:gd name="T20" fmla="*/ 823 w 1645"/>
                <a:gd name="T21" fmla="*/ 896 h 1345"/>
                <a:gd name="T22" fmla="*/ 1496 w 1645"/>
                <a:gd name="T23" fmla="*/ 530 h 1345"/>
                <a:gd name="T24" fmla="*/ 1496 w 1645"/>
                <a:gd name="T25" fmla="*/ 1046 h 1345"/>
                <a:gd name="T26" fmla="*/ 1645 w 1645"/>
                <a:gd name="T27" fmla="*/ 1046 h 1345"/>
                <a:gd name="T28" fmla="*/ 1645 w 1645"/>
                <a:gd name="T29" fmla="*/ 448 h 1345"/>
                <a:gd name="T30" fmla="*/ 823 w 1645"/>
                <a:gd name="T31" fmla="*/ 0 h 1345"/>
                <a:gd name="T32" fmla="*/ 823 w 1645"/>
                <a:gd name="T33" fmla="*/ 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5" h="1345">
                  <a:moveTo>
                    <a:pt x="299" y="761"/>
                  </a:moveTo>
                  <a:lnTo>
                    <a:pt x="299" y="1059"/>
                  </a:lnTo>
                  <a:lnTo>
                    <a:pt x="823" y="1345"/>
                  </a:lnTo>
                  <a:lnTo>
                    <a:pt x="1346" y="1059"/>
                  </a:lnTo>
                  <a:lnTo>
                    <a:pt x="1346" y="761"/>
                  </a:lnTo>
                  <a:lnTo>
                    <a:pt x="823" y="1046"/>
                  </a:lnTo>
                  <a:lnTo>
                    <a:pt x="299" y="761"/>
                  </a:lnTo>
                  <a:lnTo>
                    <a:pt x="299" y="761"/>
                  </a:lnTo>
                  <a:close/>
                  <a:moveTo>
                    <a:pt x="823" y="0"/>
                  </a:moveTo>
                  <a:lnTo>
                    <a:pt x="0" y="448"/>
                  </a:lnTo>
                  <a:lnTo>
                    <a:pt x="823" y="896"/>
                  </a:lnTo>
                  <a:lnTo>
                    <a:pt x="1496" y="530"/>
                  </a:lnTo>
                  <a:lnTo>
                    <a:pt x="1496" y="1046"/>
                  </a:lnTo>
                  <a:lnTo>
                    <a:pt x="1645" y="1046"/>
                  </a:lnTo>
                  <a:lnTo>
                    <a:pt x="1645" y="448"/>
                  </a:lnTo>
                  <a:lnTo>
                    <a:pt x="823" y="0"/>
                  </a:lnTo>
                  <a:lnTo>
                    <a:pt x="823" y="0"/>
                  </a:lnTo>
                  <a:close/>
                </a:path>
              </a:pathLst>
            </a:custGeom>
            <a:gradFill flip="none" rotWithShape="1">
              <a:gsLst>
                <a:gs pos="0">
                  <a:schemeClr val="bg1"/>
                </a:gs>
                <a:gs pos="92000">
                  <a:schemeClr val="bg1">
                    <a:lumMod val="75000"/>
                  </a:schemeClr>
                </a:gs>
                <a:gs pos="100000">
                  <a:schemeClr val="bg1">
                    <a:lumMod val="65000"/>
                  </a:schemeClr>
                </a:gs>
                <a:gs pos="100000">
                  <a:schemeClr val="bg1">
                    <a:lumMod val="50000"/>
                  </a:schemeClr>
                </a:gs>
              </a:gsLst>
              <a:lin ang="5400000" scaled="1"/>
              <a:tileRect/>
            </a:grad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菱形 10"/>
            <p:cNvSpPr/>
            <p:nvPr/>
          </p:nvSpPr>
          <p:spPr>
            <a:xfrm>
              <a:off x="1591470" y="2810527"/>
              <a:ext cx="1016000" cy="533400"/>
            </a:xfrm>
            <a:prstGeom prst="diamond">
              <a:avLst/>
            </a:prstGeom>
            <a:solidFill>
              <a:srgbClr val="005D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15" name="文本框 14"/>
          <p:cNvSpPr txBox="1"/>
          <p:nvPr/>
        </p:nvSpPr>
        <p:spPr>
          <a:xfrm>
            <a:off x="4163615" y="2734995"/>
            <a:ext cx="5783771" cy="1015663"/>
          </a:xfrm>
          <a:prstGeom prst="rect">
            <a:avLst/>
          </a:prstGeom>
          <a:noFill/>
        </p:spPr>
        <p:txBody>
          <a:bodyPr wrap="square" rtlCol="0">
            <a:spAutoFit/>
          </a:bodyPr>
          <a:lstStyle/>
          <a:p>
            <a:pPr algn="ctr"/>
            <a:r>
              <a:rPr lang="zh-CN" altLang="en-US" sz="6000" b="1" dirty="0">
                <a:solidFill>
                  <a:schemeClr val="bg1"/>
                </a:solidFill>
                <a:latin typeface="微软雅黑" panose="020B0503020204020204" pitchFamily="34" charset="-122"/>
                <a:ea typeface="微软雅黑" panose="020B0503020204020204" pitchFamily="34" charset="-122"/>
              </a:rPr>
              <a:t>选题背景与意义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0" name="TextBox 2"/>
          <p:cNvSpPr txBox="1"/>
          <p:nvPr/>
        </p:nvSpPr>
        <p:spPr>
          <a:xfrm>
            <a:off x="3006075" y="651876"/>
            <a:ext cx="6179850" cy="661712"/>
          </a:xfrm>
          <a:prstGeom prst="rect">
            <a:avLst/>
          </a:prstGeom>
          <a:noFill/>
        </p:spPr>
        <p:txBody>
          <a:bodyPr wrap="square" lIns="45711" tIns="22856" rIns="45711" bIns="22856" rtlCol="0">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选题背景</a:t>
            </a:r>
            <a:endParaRPr lang="id-ID" sz="4000" b="1" dirty="0">
              <a:solidFill>
                <a:schemeClr val="bg1"/>
              </a:solidFill>
              <a:latin typeface="微软雅黑" panose="020B0503020204020204" pitchFamily="34" charset="-122"/>
              <a:ea typeface="微软雅黑" panose="020B0503020204020204" pitchFamily="34" charset="-122"/>
              <a:cs typeface="Lato Regular"/>
            </a:endParaRPr>
          </a:p>
        </p:txBody>
      </p:sp>
      <p:sp>
        <p:nvSpPr>
          <p:cNvPr id="2" name="TextBox 1"/>
          <p:cNvSpPr txBox="1"/>
          <p:nvPr/>
        </p:nvSpPr>
        <p:spPr>
          <a:xfrm>
            <a:off x="621174" y="1764999"/>
            <a:ext cx="11034532" cy="1323439"/>
          </a:xfrm>
          <a:prstGeom prst="rect">
            <a:avLst/>
          </a:prstGeom>
          <a:noFill/>
        </p:spPr>
        <p:txBody>
          <a:bodyPr wrap="square" rtlCol="0">
            <a:spAutoFit/>
          </a:bodyPr>
          <a:lstStyle/>
          <a:p>
            <a:r>
              <a:rPr lang="en-US" altLang="zh-CN" sz="2000" dirty="0" smtClean="0"/>
              <a:t>    </a:t>
            </a:r>
            <a:r>
              <a:rPr lang="zh-CN" altLang="zh-CN" sz="2000" dirty="0" smtClean="0">
                <a:latin typeface="华文行楷" pitchFamily="2" charset="-122"/>
                <a:ea typeface="华文行楷" pitchFamily="2" charset="-122"/>
              </a:rPr>
              <a:t>二十一世纪</a:t>
            </a:r>
            <a:r>
              <a:rPr lang="zh-CN" altLang="zh-CN" sz="2000" dirty="0">
                <a:latin typeface="华文行楷" pitchFamily="2" charset="-122"/>
                <a:ea typeface="华文行楷" pitchFamily="2" charset="-122"/>
              </a:rPr>
              <a:t>是一个信息爆炸的时代，随着大数据，云计算以及</a:t>
            </a:r>
            <a:r>
              <a:rPr lang="en-US" altLang="zh-CN" sz="2000" dirty="0">
                <a:latin typeface="华文行楷" pitchFamily="2" charset="-122"/>
                <a:ea typeface="华文行楷" pitchFamily="2" charset="-122"/>
              </a:rPr>
              <a:t>AI</a:t>
            </a:r>
            <a:r>
              <a:rPr lang="zh-CN" altLang="zh-CN" sz="2000" dirty="0">
                <a:latin typeface="华文行楷" pitchFamily="2" charset="-122"/>
                <a:ea typeface="华文行楷" pitchFamily="2" charset="-122"/>
              </a:rPr>
              <a:t>人工智能等新名词，新技术的出现，信息时代到达一个新的高峰，各种各样的信息融入到了我们的生活中，光每天我们离不开的手机，信息的传输量就惊人，随之而来的问题就是我们究竟应该使用什么样的设备去</a:t>
            </a:r>
            <a:r>
              <a:rPr lang="zh-CN" altLang="zh-CN" sz="2000" dirty="0" smtClean="0">
                <a:latin typeface="华文行楷" pitchFamily="2" charset="-122"/>
                <a:ea typeface="华文行楷" pitchFamily="2" charset="-122"/>
              </a:rPr>
              <a:t>怎样获取</a:t>
            </a:r>
            <a:r>
              <a:rPr lang="zh-CN" altLang="zh-CN" sz="2000" dirty="0">
                <a:latin typeface="华文行楷" pitchFamily="2" charset="-122"/>
                <a:ea typeface="华文行楷" pitchFamily="2" charset="-122"/>
              </a:rPr>
              <a:t>数据、处理数据</a:t>
            </a:r>
            <a:r>
              <a:rPr lang="zh-CN" altLang="zh-CN" sz="2000" dirty="0" smtClean="0">
                <a:latin typeface="华文行楷" pitchFamily="2" charset="-122"/>
                <a:ea typeface="华文行楷" pitchFamily="2" charset="-122"/>
              </a:rPr>
              <a:t>。</a:t>
            </a:r>
            <a:endParaRPr lang="zh-CN" altLang="zh-CN" sz="2000" dirty="0">
              <a:latin typeface="华文行楷" pitchFamily="2" charset="-122"/>
              <a:ea typeface="华文行楷"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3006075" y="651876"/>
            <a:ext cx="6179850" cy="661712"/>
          </a:xfrm>
          <a:prstGeom prst="rect">
            <a:avLst/>
          </a:prstGeom>
          <a:noFill/>
        </p:spPr>
        <p:txBody>
          <a:bodyPr wrap="square" lIns="45711" tIns="22856" rIns="45711" bIns="22856" rtlCol="0">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选题意义</a:t>
            </a:r>
            <a:endParaRPr lang="id-ID" sz="4000" b="1" dirty="0">
              <a:solidFill>
                <a:schemeClr val="bg1"/>
              </a:solidFill>
              <a:latin typeface="微软雅黑" panose="020B0503020204020204" pitchFamily="34" charset="-122"/>
              <a:ea typeface="微软雅黑" panose="020B0503020204020204" pitchFamily="34" charset="-122"/>
              <a:cs typeface="Lato Regular"/>
            </a:endParaRPr>
          </a:p>
        </p:txBody>
      </p:sp>
      <p:sp>
        <p:nvSpPr>
          <p:cNvPr id="15" name="TextBox 14"/>
          <p:cNvSpPr txBox="1"/>
          <p:nvPr/>
        </p:nvSpPr>
        <p:spPr>
          <a:xfrm>
            <a:off x="439838" y="1805651"/>
            <a:ext cx="11331615" cy="3785652"/>
          </a:xfrm>
          <a:prstGeom prst="rect">
            <a:avLst/>
          </a:prstGeom>
          <a:noFill/>
        </p:spPr>
        <p:txBody>
          <a:bodyPr wrap="square" rtlCol="0">
            <a:spAutoFit/>
          </a:bodyPr>
          <a:lstStyle/>
          <a:p>
            <a:r>
              <a:rPr lang="en-US" altLang="zh-CN" sz="2000" dirty="0" smtClean="0">
                <a:latin typeface="华文行楷" pitchFamily="2" charset="-122"/>
                <a:ea typeface="华文行楷" pitchFamily="2" charset="-122"/>
              </a:rPr>
              <a:t>       </a:t>
            </a:r>
            <a:r>
              <a:rPr lang="zh-CN" altLang="zh-CN" sz="2000" dirty="0" smtClean="0">
                <a:latin typeface="华文行楷" pitchFamily="2" charset="-122"/>
                <a:ea typeface="华文行楷" pitchFamily="2" charset="-122"/>
              </a:rPr>
              <a:t>由于</a:t>
            </a:r>
            <a:r>
              <a:rPr lang="zh-CN" altLang="zh-CN" sz="2000" dirty="0">
                <a:latin typeface="华文行楷" pitchFamily="2" charset="-122"/>
                <a:ea typeface="华文行楷" pitchFamily="2" charset="-122"/>
              </a:rPr>
              <a:t>时代的发展，越来越多的特定数据信息需要被保护起来，被保存下来，当然有人可能会说，我们现在有很多可以存储数据信息的设备，例如，硬盘、优盘、光盘等等。如果在前</a:t>
            </a:r>
            <a:r>
              <a:rPr lang="en-US" altLang="zh-CN" sz="2000" dirty="0">
                <a:latin typeface="华文行楷" pitchFamily="2" charset="-122"/>
                <a:ea typeface="华文行楷" pitchFamily="2" charset="-122"/>
              </a:rPr>
              <a:t>10</a:t>
            </a:r>
            <a:r>
              <a:rPr lang="zh-CN" altLang="zh-CN" sz="2000" dirty="0">
                <a:latin typeface="华文行楷" pitchFamily="2" charset="-122"/>
                <a:ea typeface="华文行楷" pitchFamily="2" charset="-122"/>
              </a:rPr>
              <a:t>年这样说，勉强还可以接受，毕竟那时候所需数据用优盘、光盘完全可以满足我们的日常生活，但是现在，我们看一个电影，动不动就是超清蓝光，一个电影可能就好几个</a:t>
            </a:r>
            <a:r>
              <a:rPr lang="en-US" altLang="zh-CN" sz="2000" dirty="0">
                <a:latin typeface="华文行楷" pitchFamily="2" charset="-122"/>
                <a:ea typeface="华文行楷" pitchFamily="2" charset="-122"/>
              </a:rPr>
              <a:t>G</a:t>
            </a:r>
            <a:r>
              <a:rPr lang="zh-CN" altLang="zh-CN" sz="2000" dirty="0">
                <a:latin typeface="华文行楷" pitchFamily="2" charset="-122"/>
                <a:ea typeface="华文行楷" pitchFamily="2" charset="-122"/>
              </a:rPr>
              <a:t>了，更别谈什么大型程序数据了，这时可能有人又会说，我们还有硬盘呀，但是硬盘携带不便，并且容易损坏，存储容量也只是相对优盘、光盘大一些而已，但是对于人们的需求，它的容量还是仅仅不够的，所以网上云盘随之产生，网盘容量相比传统硬件存储设备来说较大，安全性也较高，性能方面比优盘好，并且方便，当我们需要存储获取数据时，只需要一个浏览器或者一个客户端再加一根网线，随时随地都可以操作，不用害怕忘记带设备的苦恼，也不用承担遗失设备后数据丢失的风险，当下，网上云盘在热门公司里已经得到了广泛的应用，所以此次我选择网上云盘这个项目，一部分出于想对自己大学期间所学的所有知识做一个综合的运用，另一部分原因是想在毕业的时候能用自己四年所学的知识做一个有实际意义的</a:t>
            </a:r>
            <a:r>
              <a:rPr lang="zh-CN" altLang="zh-CN" sz="2000" dirty="0">
                <a:latin typeface="华文行楷" pitchFamily="2" charset="-122"/>
                <a:ea typeface="华文行楷" pitchFamily="2" charset="-122"/>
              </a:rPr>
              <a:t>东西</a:t>
            </a:r>
            <a:r>
              <a:rPr lang="zh-CN" altLang="zh-CN" sz="2000" dirty="0">
                <a:latin typeface="华文行楷" pitchFamily="2" charset="-122"/>
                <a:ea typeface="华文行楷" pitchFamily="2" charset="-122"/>
              </a:rPr>
              <a:t>，</a:t>
            </a:r>
            <a:r>
              <a:rPr lang="zh-CN" altLang="zh-CN" sz="2000" dirty="0">
                <a:latin typeface="华文行楷" pitchFamily="2" charset="-122"/>
                <a:ea typeface="华文行楷" pitchFamily="2" charset="-122"/>
              </a:rPr>
              <a:t>从而踏出从学校理论到社会实践这个转变过程的第一步。</a:t>
            </a:r>
            <a:endParaRPr lang="zh-CN" altLang="en-US" sz="2000" dirty="0">
              <a:latin typeface="华文行楷" pitchFamily="2" charset="-122"/>
              <a:ea typeface="华文行楷"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9" name="组合 8"/>
          <p:cNvGrpSpPr/>
          <p:nvPr/>
        </p:nvGrpSpPr>
        <p:grpSpPr>
          <a:xfrm>
            <a:off x="811709" y="2379335"/>
            <a:ext cx="2567583" cy="2099331"/>
            <a:chOff x="793751" y="2361406"/>
            <a:chExt cx="2611438" cy="2135188"/>
          </a:xfrm>
        </p:grpSpPr>
        <p:sp>
          <p:nvSpPr>
            <p:cNvPr id="10" name="Freeform 9"/>
            <p:cNvSpPr>
              <a:spLocks noEditPoints="1"/>
            </p:cNvSpPr>
            <p:nvPr/>
          </p:nvSpPr>
          <p:spPr bwMode="auto">
            <a:xfrm>
              <a:off x="793751" y="2361406"/>
              <a:ext cx="2611438" cy="2135188"/>
            </a:xfrm>
            <a:custGeom>
              <a:avLst/>
              <a:gdLst>
                <a:gd name="T0" fmla="*/ 299 w 1645"/>
                <a:gd name="T1" fmla="*/ 761 h 1345"/>
                <a:gd name="T2" fmla="*/ 299 w 1645"/>
                <a:gd name="T3" fmla="*/ 1059 h 1345"/>
                <a:gd name="T4" fmla="*/ 823 w 1645"/>
                <a:gd name="T5" fmla="*/ 1345 h 1345"/>
                <a:gd name="T6" fmla="*/ 1346 w 1645"/>
                <a:gd name="T7" fmla="*/ 1059 h 1345"/>
                <a:gd name="T8" fmla="*/ 1346 w 1645"/>
                <a:gd name="T9" fmla="*/ 761 h 1345"/>
                <a:gd name="T10" fmla="*/ 823 w 1645"/>
                <a:gd name="T11" fmla="*/ 1046 h 1345"/>
                <a:gd name="T12" fmla="*/ 299 w 1645"/>
                <a:gd name="T13" fmla="*/ 761 h 1345"/>
                <a:gd name="T14" fmla="*/ 299 w 1645"/>
                <a:gd name="T15" fmla="*/ 761 h 1345"/>
                <a:gd name="T16" fmla="*/ 823 w 1645"/>
                <a:gd name="T17" fmla="*/ 0 h 1345"/>
                <a:gd name="T18" fmla="*/ 0 w 1645"/>
                <a:gd name="T19" fmla="*/ 448 h 1345"/>
                <a:gd name="T20" fmla="*/ 823 w 1645"/>
                <a:gd name="T21" fmla="*/ 896 h 1345"/>
                <a:gd name="T22" fmla="*/ 1496 w 1645"/>
                <a:gd name="T23" fmla="*/ 530 h 1345"/>
                <a:gd name="T24" fmla="*/ 1496 w 1645"/>
                <a:gd name="T25" fmla="*/ 1046 h 1345"/>
                <a:gd name="T26" fmla="*/ 1645 w 1645"/>
                <a:gd name="T27" fmla="*/ 1046 h 1345"/>
                <a:gd name="T28" fmla="*/ 1645 w 1645"/>
                <a:gd name="T29" fmla="*/ 448 h 1345"/>
                <a:gd name="T30" fmla="*/ 823 w 1645"/>
                <a:gd name="T31" fmla="*/ 0 h 1345"/>
                <a:gd name="T32" fmla="*/ 823 w 1645"/>
                <a:gd name="T33" fmla="*/ 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5" h="1345">
                  <a:moveTo>
                    <a:pt x="299" y="761"/>
                  </a:moveTo>
                  <a:lnTo>
                    <a:pt x="299" y="1059"/>
                  </a:lnTo>
                  <a:lnTo>
                    <a:pt x="823" y="1345"/>
                  </a:lnTo>
                  <a:lnTo>
                    <a:pt x="1346" y="1059"/>
                  </a:lnTo>
                  <a:lnTo>
                    <a:pt x="1346" y="761"/>
                  </a:lnTo>
                  <a:lnTo>
                    <a:pt x="823" y="1046"/>
                  </a:lnTo>
                  <a:lnTo>
                    <a:pt x="299" y="761"/>
                  </a:lnTo>
                  <a:lnTo>
                    <a:pt x="299" y="761"/>
                  </a:lnTo>
                  <a:close/>
                  <a:moveTo>
                    <a:pt x="823" y="0"/>
                  </a:moveTo>
                  <a:lnTo>
                    <a:pt x="0" y="448"/>
                  </a:lnTo>
                  <a:lnTo>
                    <a:pt x="823" y="896"/>
                  </a:lnTo>
                  <a:lnTo>
                    <a:pt x="1496" y="530"/>
                  </a:lnTo>
                  <a:lnTo>
                    <a:pt x="1496" y="1046"/>
                  </a:lnTo>
                  <a:lnTo>
                    <a:pt x="1645" y="1046"/>
                  </a:lnTo>
                  <a:lnTo>
                    <a:pt x="1645" y="448"/>
                  </a:lnTo>
                  <a:lnTo>
                    <a:pt x="823" y="0"/>
                  </a:lnTo>
                  <a:lnTo>
                    <a:pt x="823" y="0"/>
                  </a:lnTo>
                  <a:close/>
                </a:path>
              </a:pathLst>
            </a:custGeom>
            <a:gradFill flip="none" rotWithShape="1">
              <a:gsLst>
                <a:gs pos="0">
                  <a:schemeClr val="bg1"/>
                </a:gs>
                <a:gs pos="92000">
                  <a:schemeClr val="bg1">
                    <a:lumMod val="75000"/>
                  </a:schemeClr>
                </a:gs>
                <a:gs pos="100000">
                  <a:schemeClr val="bg1">
                    <a:lumMod val="65000"/>
                  </a:schemeClr>
                </a:gs>
                <a:gs pos="100000">
                  <a:schemeClr val="bg1">
                    <a:lumMod val="50000"/>
                  </a:schemeClr>
                </a:gs>
              </a:gsLst>
              <a:lin ang="5400000" scaled="1"/>
              <a:tileRect/>
            </a:grad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菱形 10"/>
            <p:cNvSpPr/>
            <p:nvPr/>
          </p:nvSpPr>
          <p:spPr>
            <a:xfrm>
              <a:off x="1591470" y="2810527"/>
              <a:ext cx="1016000" cy="533400"/>
            </a:xfrm>
            <a:prstGeom prst="diamond">
              <a:avLst/>
            </a:prstGeom>
            <a:solidFill>
              <a:srgbClr val="005D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12" name="文本框 11"/>
          <p:cNvSpPr txBox="1"/>
          <p:nvPr/>
        </p:nvSpPr>
        <p:spPr>
          <a:xfrm>
            <a:off x="3862673" y="2658868"/>
            <a:ext cx="6427221" cy="1015663"/>
          </a:xfrm>
          <a:prstGeom prst="rect">
            <a:avLst/>
          </a:prstGeom>
          <a:noFill/>
        </p:spPr>
        <p:txBody>
          <a:bodyPr wrap="square" rtlCol="0">
            <a:spAutoFit/>
          </a:bodyPr>
          <a:lstStyle/>
          <a:p>
            <a:pPr algn="ctr"/>
            <a:r>
              <a:rPr lang="zh-CN" altLang="en-US" sz="6000" b="1" dirty="0" smtClean="0">
                <a:solidFill>
                  <a:schemeClr val="bg1"/>
                </a:solidFill>
                <a:latin typeface="微软雅黑" panose="020B0503020204020204" pitchFamily="34" charset="-122"/>
                <a:ea typeface="微软雅黑" panose="020B0503020204020204" pitchFamily="34" charset="-122"/>
              </a:rPr>
              <a:t>结构与研究内容</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3" name="Straight Connector 5"/>
          <p:cNvCxnSpPr/>
          <p:nvPr/>
        </p:nvCxnSpPr>
        <p:spPr>
          <a:xfrm>
            <a:off x="1702785" y="2653162"/>
            <a:ext cx="1086995" cy="0"/>
          </a:xfrm>
          <a:prstGeom prst="line">
            <a:avLst/>
          </a:prstGeom>
          <a:ln w="19050">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4" name="Straight Connector 25"/>
          <p:cNvCxnSpPr/>
          <p:nvPr/>
        </p:nvCxnSpPr>
        <p:spPr>
          <a:xfrm>
            <a:off x="9528047" y="2653161"/>
            <a:ext cx="1086995" cy="0"/>
          </a:xfrm>
          <a:prstGeom prst="line">
            <a:avLst/>
          </a:prstGeom>
          <a:ln w="19050">
            <a:solidFill>
              <a:schemeClr val="accent6"/>
            </a:solidFill>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14"/>
          <p:cNvCxnSpPr/>
          <p:nvPr/>
        </p:nvCxnSpPr>
        <p:spPr>
          <a:xfrm>
            <a:off x="3006075" y="2653161"/>
            <a:ext cx="1423520"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 name="Straight Connector 17"/>
          <p:cNvCxnSpPr/>
          <p:nvPr/>
        </p:nvCxnSpPr>
        <p:spPr>
          <a:xfrm>
            <a:off x="4636568" y="2653161"/>
            <a:ext cx="1423520"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8" name="Oval 11"/>
          <p:cNvSpPr>
            <a:spLocks noChangeAspect="1"/>
          </p:cNvSpPr>
          <p:nvPr/>
        </p:nvSpPr>
        <p:spPr bwMode="auto">
          <a:xfrm rot="16200000" flipH="1" flipV="1">
            <a:off x="2811148" y="2549677"/>
            <a:ext cx="182880" cy="206973"/>
          </a:xfrm>
          <a:prstGeom prst="ellipse">
            <a:avLst/>
          </a:prstGeom>
          <a:noFill/>
          <a:ln w="28575">
            <a:solidFill>
              <a:schemeClr val="accent2"/>
            </a:solidFill>
            <a:round/>
          </a:ln>
        </p:spPr>
        <p:txBody>
          <a:bodyPr vert="horz" wrap="square" lIns="121920" tIns="60960" rIns="121920" bIns="60960" numCol="1" rtlCol="0" anchor="t" anchorCtr="0" compatLnSpc="1"/>
          <a:lstStyle/>
          <a:p>
            <a:pPr algn="ctr"/>
            <a:endParaRPr lang="en-US" sz="2400" dirty="0">
              <a:latin typeface="微软雅黑" panose="020B0503020204020204" pitchFamily="34" charset="-122"/>
            </a:endParaRPr>
          </a:p>
        </p:txBody>
      </p:sp>
      <p:cxnSp>
        <p:nvCxnSpPr>
          <p:cNvPr id="9" name="Straight Connector 20"/>
          <p:cNvCxnSpPr/>
          <p:nvPr/>
        </p:nvCxnSpPr>
        <p:spPr>
          <a:xfrm>
            <a:off x="6267061" y="2653161"/>
            <a:ext cx="1423520"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0" name="Oval 15"/>
          <p:cNvSpPr>
            <a:spLocks noChangeAspect="1"/>
          </p:cNvSpPr>
          <p:nvPr/>
        </p:nvSpPr>
        <p:spPr bwMode="auto">
          <a:xfrm rot="16200000" flipH="1" flipV="1">
            <a:off x="4441641" y="2540661"/>
            <a:ext cx="182880" cy="206973"/>
          </a:xfrm>
          <a:prstGeom prst="ellipse">
            <a:avLst/>
          </a:prstGeom>
          <a:noFill/>
          <a:ln w="28575">
            <a:solidFill>
              <a:schemeClr val="accent3"/>
            </a:solidFill>
            <a:round/>
          </a:ln>
        </p:spPr>
        <p:txBody>
          <a:bodyPr vert="horz" wrap="square" lIns="121920" tIns="60960" rIns="121920" bIns="60960" numCol="1" rtlCol="0" anchor="t" anchorCtr="0" compatLnSpc="1"/>
          <a:lstStyle/>
          <a:p>
            <a:pPr algn="ctr"/>
            <a:endParaRPr lang="en-US" sz="2400" dirty="0">
              <a:latin typeface="微软雅黑" panose="020B0503020204020204" pitchFamily="34" charset="-122"/>
            </a:endParaRPr>
          </a:p>
        </p:txBody>
      </p:sp>
      <p:cxnSp>
        <p:nvCxnSpPr>
          <p:cNvPr id="11" name="Straight Connector 23"/>
          <p:cNvCxnSpPr/>
          <p:nvPr/>
        </p:nvCxnSpPr>
        <p:spPr>
          <a:xfrm>
            <a:off x="7897554" y="2655721"/>
            <a:ext cx="142352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Oval 18"/>
          <p:cNvSpPr>
            <a:spLocks noChangeAspect="1"/>
          </p:cNvSpPr>
          <p:nvPr/>
        </p:nvSpPr>
        <p:spPr bwMode="auto">
          <a:xfrm rot="16200000" flipH="1" flipV="1">
            <a:off x="6072134" y="2549676"/>
            <a:ext cx="182880" cy="206973"/>
          </a:xfrm>
          <a:prstGeom prst="ellipse">
            <a:avLst/>
          </a:prstGeom>
          <a:noFill/>
          <a:ln w="28575">
            <a:solidFill>
              <a:schemeClr val="accent4"/>
            </a:solidFill>
            <a:round/>
          </a:ln>
        </p:spPr>
        <p:txBody>
          <a:bodyPr vert="horz" wrap="square" lIns="121920" tIns="60960" rIns="121920" bIns="60960" numCol="1" rtlCol="0" anchor="t" anchorCtr="0" compatLnSpc="1"/>
          <a:lstStyle/>
          <a:p>
            <a:pPr algn="ctr"/>
            <a:endParaRPr lang="en-US" sz="2400" dirty="0">
              <a:latin typeface="微软雅黑" panose="020B0503020204020204" pitchFamily="34" charset="-122"/>
            </a:endParaRPr>
          </a:p>
        </p:txBody>
      </p:sp>
      <p:sp>
        <p:nvSpPr>
          <p:cNvPr id="13" name="Oval 21"/>
          <p:cNvSpPr>
            <a:spLocks noChangeAspect="1"/>
          </p:cNvSpPr>
          <p:nvPr/>
        </p:nvSpPr>
        <p:spPr bwMode="auto">
          <a:xfrm rot="16200000" flipH="1" flipV="1">
            <a:off x="7702627" y="2549677"/>
            <a:ext cx="182880" cy="206973"/>
          </a:xfrm>
          <a:prstGeom prst="ellipse">
            <a:avLst/>
          </a:prstGeom>
          <a:noFill/>
          <a:ln w="28575">
            <a:solidFill>
              <a:schemeClr val="accent5"/>
            </a:solidFill>
            <a:round/>
          </a:ln>
        </p:spPr>
        <p:txBody>
          <a:bodyPr vert="horz" wrap="square" lIns="121920" tIns="60960" rIns="121920" bIns="60960" numCol="1" rtlCol="0" anchor="t" anchorCtr="0" compatLnSpc="1"/>
          <a:lstStyle/>
          <a:p>
            <a:pPr algn="ctr"/>
            <a:endParaRPr lang="en-US" sz="2400" dirty="0">
              <a:latin typeface="微软雅黑" panose="020B0503020204020204" pitchFamily="34" charset="-122"/>
            </a:endParaRPr>
          </a:p>
        </p:txBody>
      </p:sp>
      <p:sp>
        <p:nvSpPr>
          <p:cNvPr id="14" name="Oval 24"/>
          <p:cNvSpPr>
            <a:spLocks noChangeAspect="1"/>
          </p:cNvSpPr>
          <p:nvPr/>
        </p:nvSpPr>
        <p:spPr bwMode="auto">
          <a:xfrm rot="16200000" flipH="1" flipV="1">
            <a:off x="9333120" y="2540661"/>
            <a:ext cx="182880" cy="206973"/>
          </a:xfrm>
          <a:prstGeom prst="ellipse">
            <a:avLst/>
          </a:prstGeom>
          <a:noFill/>
          <a:ln w="28575">
            <a:solidFill>
              <a:schemeClr val="accent6"/>
            </a:solidFill>
            <a:round/>
          </a:ln>
        </p:spPr>
        <p:txBody>
          <a:bodyPr vert="horz" wrap="square" lIns="121920" tIns="60960" rIns="121920" bIns="60960" numCol="1" rtlCol="0" anchor="t" anchorCtr="0" compatLnSpc="1"/>
          <a:lstStyle/>
          <a:p>
            <a:pPr algn="ctr"/>
            <a:endParaRPr lang="en-US" sz="2400" dirty="0">
              <a:latin typeface="微软雅黑" panose="020B0503020204020204" pitchFamily="34" charset="-122"/>
            </a:endParaRPr>
          </a:p>
        </p:txBody>
      </p:sp>
      <p:sp>
        <p:nvSpPr>
          <p:cNvPr id="16" name="TextBox 30"/>
          <p:cNvSpPr txBox="1"/>
          <p:nvPr/>
        </p:nvSpPr>
        <p:spPr>
          <a:xfrm>
            <a:off x="2715677" y="2019156"/>
            <a:ext cx="373820" cy="461665"/>
          </a:xfrm>
          <a:prstGeom prst="rect">
            <a:avLst/>
          </a:prstGeom>
          <a:noFill/>
        </p:spPr>
        <p:txBody>
          <a:bodyPr wrap="none" rtlCol="0">
            <a:spAutoFit/>
          </a:bodyPr>
          <a:lstStyle/>
          <a:p>
            <a:pPr algn="ctr"/>
            <a:r>
              <a:rPr lang="en-US" sz="2400" b="1" dirty="0">
                <a:solidFill>
                  <a:schemeClr val="accent2"/>
                </a:solidFill>
                <a:latin typeface="微软雅黑" panose="020B0503020204020204" pitchFamily="34" charset="-122"/>
              </a:rPr>
              <a:t>2</a:t>
            </a:r>
          </a:p>
        </p:txBody>
      </p:sp>
      <p:sp>
        <p:nvSpPr>
          <p:cNvPr id="17" name="TextBox 31"/>
          <p:cNvSpPr txBox="1"/>
          <p:nvPr/>
        </p:nvSpPr>
        <p:spPr>
          <a:xfrm>
            <a:off x="4354222" y="2019155"/>
            <a:ext cx="373820" cy="461665"/>
          </a:xfrm>
          <a:prstGeom prst="rect">
            <a:avLst/>
          </a:prstGeom>
          <a:noFill/>
        </p:spPr>
        <p:txBody>
          <a:bodyPr wrap="none" rtlCol="0">
            <a:spAutoFit/>
          </a:bodyPr>
          <a:lstStyle/>
          <a:p>
            <a:pPr algn="ctr"/>
            <a:r>
              <a:rPr lang="en-US" sz="2400" b="1" dirty="0">
                <a:solidFill>
                  <a:schemeClr val="accent3"/>
                </a:solidFill>
                <a:latin typeface="微软雅黑" panose="020B0503020204020204" pitchFamily="34" charset="-122"/>
              </a:rPr>
              <a:t>3</a:t>
            </a:r>
          </a:p>
        </p:txBody>
      </p:sp>
      <p:sp>
        <p:nvSpPr>
          <p:cNvPr id="18" name="TextBox 32"/>
          <p:cNvSpPr txBox="1"/>
          <p:nvPr/>
        </p:nvSpPr>
        <p:spPr>
          <a:xfrm>
            <a:off x="5994079" y="2019154"/>
            <a:ext cx="373820" cy="461665"/>
          </a:xfrm>
          <a:prstGeom prst="rect">
            <a:avLst/>
          </a:prstGeom>
          <a:noFill/>
        </p:spPr>
        <p:txBody>
          <a:bodyPr wrap="none" rtlCol="0">
            <a:spAutoFit/>
          </a:bodyPr>
          <a:lstStyle/>
          <a:p>
            <a:pPr algn="ctr"/>
            <a:r>
              <a:rPr lang="en-US" sz="2400" b="1" dirty="0">
                <a:solidFill>
                  <a:schemeClr val="accent4"/>
                </a:solidFill>
                <a:latin typeface="微软雅黑" panose="020B0503020204020204" pitchFamily="34" charset="-122"/>
              </a:rPr>
              <a:t>4</a:t>
            </a:r>
          </a:p>
        </p:txBody>
      </p:sp>
      <p:sp>
        <p:nvSpPr>
          <p:cNvPr id="19" name="TextBox 33"/>
          <p:cNvSpPr txBox="1"/>
          <p:nvPr/>
        </p:nvSpPr>
        <p:spPr>
          <a:xfrm>
            <a:off x="7596047" y="2019153"/>
            <a:ext cx="373820" cy="461665"/>
          </a:xfrm>
          <a:prstGeom prst="rect">
            <a:avLst/>
          </a:prstGeom>
          <a:noFill/>
        </p:spPr>
        <p:txBody>
          <a:bodyPr wrap="none" rtlCol="0">
            <a:spAutoFit/>
          </a:bodyPr>
          <a:lstStyle/>
          <a:p>
            <a:pPr algn="ctr"/>
            <a:r>
              <a:rPr lang="en-US" sz="2400" b="1" dirty="0">
                <a:solidFill>
                  <a:schemeClr val="accent5"/>
                </a:solidFill>
                <a:latin typeface="微软雅黑" panose="020B0503020204020204" pitchFamily="34" charset="-122"/>
              </a:rPr>
              <a:t>5</a:t>
            </a:r>
          </a:p>
        </p:txBody>
      </p:sp>
      <p:sp>
        <p:nvSpPr>
          <p:cNvPr id="20" name="TextBox 34"/>
          <p:cNvSpPr txBox="1"/>
          <p:nvPr/>
        </p:nvSpPr>
        <p:spPr>
          <a:xfrm>
            <a:off x="9237650" y="2019157"/>
            <a:ext cx="373820" cy="461665"/>
          </a:xfrm>
          <a:prstGeom prst="rect">
            <a:avLst/>
          </a:prstGeom>
          <a:noFill/>
        </p:spPr>
        <p:txBody>
          <a:bodyPr wrap="none" rtlCol="0">
            <a:spAutoFit/>
          </a:bodyPr>
          <a:lstStyle/>
          <a:p>
            <a:pPr algn="ctr"/>
            <a:r>
              <a:rPr lang="en-US" sz="2400" b="1" dirty="0">
                <a:solidFill>
                  <a:schemeClr val="accent6"/>
                </a:solidFill>
                <a:latin typeface="微软雅黑" panose="020B0503020204020204" pitchFamily="34" charset="-122"/>
              </a:rPr>
              <a:t>6</a:t>
            </a:r>
          </a:p>
        </p:txBody>
      </p:sp>
      <p:cxnSp>
        <p:nvCxnSpPr>
          <p:cNvPr id="23" name="Straight Connector 43"/>
          <p:cNvCxnSpPr/>
          <p:nvPr/>
        </p:nvCxnSpPr>
        <p:spPr>
          <a:xfrm>
            <a:off x="2902588" y="2744601"/>
            <a:ext cx="0" cy="956307"/>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Oval 45"/>
          <p:cNvSpPr/>
          <p:nvPr/>
        </p:nvSpPr>
        <p:spPr bwMode="auto">
          <a:xfrm>
            <a:off x="2488010" y="3680444"/>
            <a:ext cx="829155" cy="829155"/>
          </a:xfrm>
          <a:prstGeom prst="ellipse">
            <a:avLst/>
          </a:prstGeom>
          <a:solidFill>
            <a:schemeClr val="accent2"/>
          </a:solidFill>
          <a:ln w="9525">
            <a:noFill/>
            <a:round/>
          </a:ln>
        </p:spPr>
        <p:txBody>
          <a:bodyPr vert="horz" wrap="square" lIns="121920" tIns="60960" rIns="121920" bIns="60960" numCol="1" rtlCol="0" anchor="t" anchorCtr="0" compatLnSpc="1"/>
          <a:lstStyle/>
          <a:p>
            <a:pPr algn="ctr"/>
            <a:endParaRPr lang="en-US" sz="2400" dirty="0">
              <a:solidFill>
                <a:schemeClr val="bg1"/>
              </a:solidFill>
              <a:latin typeface="微软雅黑" panose="020B0503020204020204" pitchFamily="34" charset="-122"/>
            </a:endParaRPr>
          </a:p>
        </p:txBody>
      </p:sp>
      <p:cxnSp>
        <p:nvCxnSpPr>
          <p:cNvPr id="25" name="Straight Connector 48"/>
          <p:cNvCxnSpPr/>
          <p:nvPr/>
        </p:nvCxnSpPr>
        <p:spPr>
          <a:xfrm>
            <a:off x="4540461" y="2744603"/>
            <a:ext cx="0" cy="956307"/>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6" name="Oval 50"/>
          <p:cNvSpPr/>
          <p:nvPr/>
        </p:nvSpPr>
        <p:spPr bwMode="auto">
          <a:xfrm>
            <a:off x="4125883" y="3704110"/>
            <a:ext cx="829155" cy="829155"/>
          </a:xfrm>
          <a:prstGeom prst="ellipse">
            <a:avLst/>
          </a:prstGeom>
          <a:solidFill>
            <a:schemeClr val="accent3"/>
          </a:solidFill>
          <a:ln w="9525">
            <a:noFill/>
            <a:round/>
          </a:ln>
        </p:spPr>
        <p:txBody>
          <a:bodyPr vert="horz" wrap="square" lIns="121920" tIns="60960" rIns="121920" bIns="60960" numCol="1" rtlCol="0" anchor="t" anchorCtr="0" compatLnSpc="1"/>
          <a:lstStyle/>
          <a:p>
            <a:pPr algn="ctr"/>
            <a:endParaRPr lang="en-US" sz="2400" dirty="0">
              <a:solidFill>
                <a:schemeClr val="bg1"/>
              </a:solidFill>
              <a:latin typeface="微软雅黑" panose="020B0503020204020204" pitchFamily="34" charset="-122"/>
            </a:endParaRPr>
          </a:p>
        </p:txBody>
      </p:sp>
      <p:cxnSp>
        <p:nvCxnSpPr>
          <p:cNvPr id="27" name="Straight Connector 53"/>
          <p:cNvCxnSpPr/>
          <p:nvPr/>
        </p:nvCxnSpPr>
        <p:spPr>
          <a:xfrm>
            <a:off x="6163574" y="2744602"/>
            <a:ext cx="0" cy="956307"/>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8" name="Oval 55"/>
          <p:cNvSpPr/>
          <p:nvPr/>
        </p:nvSpPr>
        <p:spPr bwMode="auto">
          <a:xfrm>
            <a:off x="5748996" y="3708587"/>
            <a:ext cx="829155" cy="829155"/>
          </a:xfrm>
          <a:prstGeom prst="ellipse">
            <a:avLst/>
          </a:prstGeom>
          <a:solidFill>
            <a:schemeClr val="accent4"/>
          </a:solidFill>
          <a:ln w="9525">
            <a:noFill/>
            <a:round/>
          </a:ln>
        </p:spPr>
        <p:txBody>
          <a:bodyPr vert="horz" wrap="square" lIns="121920" tIns="60960" rIns="121920" bIns="60960" numCol="1" rtlCol="0" anchor="t" anchorCtr="0" compatLnSpc="1"/>
          <a:lstStyle/>
          <a:p>
            <a:pPr algn="ctr"/>
            <a:endParaRPr lang="en-US" sz="2400" dirty="0">
              <a:solidFill>
                <a:schemeClr val="bg1"/>
              </a:solidFill>
              <a:latin typeface="微软雅黑" panose="020B0503020204020204" pitchFamily="34" charset="-122"/>
            </a:endParaRPr>
          </a:p>
        </p:txBody>
      </p:sp>
      <p:cxnSp>
        <p:nvCxnSpPr>
          <p:cNvPr id="29" name="Straight Connector 58"/>
          <p:cNvCxnSpPr/>
          <p:nvPr/>
        </p:nvCxnSpPr>
        <p:spPr>
          <a:xfrm>
            <a:off x="7794067" y="2752280"/>
            <a:ext cx="0" cy="956307"/>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30" name="Oval 60"/>
          <p:cNvSpPr/>
          <p:nvPr/>
        </p:nvSpPr>
        <p:spPr bwMode="auto">
          <a:xfrm>
            <a:off x="7379489" y="3707968"/>
            <a:ext cx="829155" cy="829155"/>
          </a:xfrm>
          <a:prstGeom prst="ellipse">
            <a:avLst/>
          </a:prstGeom>
          <a:solidFill>
            <a:schemeClr val="accent5"/>
          </a:solidFill>
          <a:ln w="9525">
            <a:noFill/>
            <a:round/>
          </a:ln>
        </p:spPr>
        <p:txBody>
          <a:bodyPr vert="horz" wrap="square" lIns="121920" tIns="60960" rIns="121920" bIns="60960" numCol="1" rtlCol="0" anchor="t" anchorCtr="0" compatLnSpc="1"/>
          <a:lstStyle/>
          <a:p>
            <a:pPr algn="ctr"/>
            <a:endParaRPr lang="en-US" sz="2400" dirty="0">
              <a:solidFill>
                <a:schemeClr val="bg1"/>
              </a:solidFill>
              <a:latin typeface="微软雅黑" panose="020B0503020204020204" pitchFamily="34" charset="-122"/>
            </a:endParaRPr>
          </a:p>
        </p:txBody>
      </p:sp>
      <p:cxnSp>
        <p:nvCxnSpPr>
          <p:cNvPr id="31" name="Straight Connector 63"/>
          <p:cNvCxnSpPr/>
          <p:nvPr/>
        </p:nvCxnSpPr>
        <p:spPr>
          <a:xfrm>
            <a:off x="9423157" y="2752279"/>
            <a:ext cx="0" cy="956307"/>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Oval 65"/>
          <p:cNvSpPr/>
          <p:nvPr/>
        </p:nvSpPr>
        <p:spPr bwMode="auto">
          <a:xfrm>
            <a:off x="9009982" y="3719568"/>
            <a:ext cx="829155" cy="829155"/>
          </a:xfrm>
          <a:prstGeom prst="ellipse">
            <a:avLst/>
          </a:prstGeom>
          <a:solidFill>
            <a:schemeClr val="accent6"/>
          </a:solidFill>
          <a:ln w="9525">
            <a:noFill/>
            <a:round/>
          </a:ln>
        </p:spPr>
        <p:txBody>
          <a:bodyPr vert="horz" wrap="square" lIns="121920" tIns="60960" rIns="121920" bIns="60960" numCol="1" rtlCol="0" anchor="t" anchorCtr="0" compatLnSpc="1"/>
          <a:lstStyle/>
          <a:p>
            <a:pPr algn="ctr"/>
            <a:endParaRPr lang="en-US" sz="2400" dirty="0">
              <a:solidFill>
                <a:schemeClr val="bg1"/>
              </a:solidFill>
              <a:latin typeface="微软雅黑" panose="020B0503020204020204" pitchFamily="34" charset="-122"/>
            </a:endParaRPr>
          </a:p>
        </p:txBody>
      </p:sp>
      <p:sp>
        <p:nvSpPr>
          <p:cNvPr id="34" name="TextBox 68"/>
          <p:cNvSpPr txBox="1"/>
          <p:nvPr/>
        </p:nvSpPr>
        <p:spPr>
          <a:xfrm>
            <a:off x="2038988" y="4499640"/>
            <a:ext cx="1727200" cy="317779"/>
          </a:xfrm>
          <a:prstGeom prst="rect">
            <a:avLst/>
          </a:prstGeom>
          <a:noFill/>
        </p:spPr>
        <p:txBody>
          <a:bodyPr wrap="square" rtlCol="0">
            <a:spAutoFit/>
          </a:bodyPr>
          <a:lstStyle/>
          <a:p>
            <a:pPr algn="ctr"/>
            <a:r>
              <a:rPr lang="zh-CN" altLang="en-US" sz="1465" b="1" dirty="0" smtClean="0">
                <a:solidFill>
                  <a:schemeClr val="bg1"/>
                </a:solidFill>
                <a:latin typeface="微软雅黑" panose="020B0503020204020204" pitchFamily="34" charset="-122"/>
                <a:ea typeface="微软雅黑" panose="020B0503020204020204" pitchFamily="34" charset="-122"/>
              </a:rPr>
              <a:t>编程思想</a:t>
            </a:r>
            <a:endParaRPr lang="en-US" sz="1200" dirty="0">
              <a:solidFill>
                <a:schemeClr val="bg1"/>
              </a:solidFill>
              <a:latin typeface="微软雅黑" panose="020B0503020204020204" pitchFamily="34" charset="-122"/>
            </a:endParaRPr>
          </a:p>
        </p:txBody>
      </p:sp>
      <p:sp>
        <p:nvSpPr>
          <p:cNvPr id="35" name="TextBox 69"/>
          <p:cNvSpPr txBox="1"/>
          <p:nvPr/>
        </p:nvSpPr>
        <p:spPr>
          <a:xfrm>
            <a:off x="3669481" y="4499639"/>
            <a:ext cx="1727200" cy="317779"/>
          </a:xfrm>
          <a:prstGeom prst="rect">
            <a:avLst/>
          </a:prstGeom>
          <a:noFill/>
        </p:spPr>
        <p:txBody>
          <a:bodyPr wrap="square" rtlCol="0">
            <a:spAutoFit/>
          </a:bodyPr>
          <a:lstStyle/>
          <a:p>
            <a:pPr algn="ctr"/>
            <a:r>
              <a:rPr lang="zh-CN" altLang="en-US" sz="1465" b="1" dirty="0" smtClean="0">
                <a:solidFill>
                  <a:schemeClr val="bg1"/>
                </a:solidFill>
                <a:latin typeface="微软雅黑" panose="020B0503020204020204" pitchFamily="34" charset="-122"/>
                <a:ea typeface="微软雅黑" panose="020B0503020204020204" pitchFamily="34" charset="-122"/>
              </a:rPr>
              <a:t>数据库设计</a:t>
            </a:r>
            <a:endParaRPr lang="en-US" sz="1200" dirty="0">
              <a:solidFill>
                <a:schemeClr val="bg1"/>
              </a:solidFill>
              <a:latin typeface="微软雅黑" panose="020B0503020204020204" pitchFamily="34" charset="-122"/>
            </a:endParaRPr>
          </a:p>
        </p:txBody>
      </p:sp>
      <p:sp>
        <p:nvSpPr>
          <p:cNvPr id="36" name="TextBox 70"/>
          <p:cNvSpPr txBox="1"/>
          <p:nvPr/>
        </p:nvSpPr>
        <p:spPr>
          <a:xfrm>
            <a:off x="5273186" y="4501585"/>
            <a:ext cx="1727200" cy="317779"/>
          </a:xfrm>
          <a:prstGeom prst="rect">
            <a:avLst/>
          </a:prstGeom>
          <a:noFill/>
        </p:spPr>
        <p:txBody>
          <a:bodyPr wrap="square" rtlCol="0">
            <a:spAutoFit/>
          </a:bodyPr>
          <a:lstStyle/>
          <a:p>
            <a:pPr algn="ctr"/>
            <a:r>
              <a:rPr lang="zh-CN" altLang="en-US" sz="1465" b="1" dirty="0" smtClean="0">
                <a:solidFill>
                  <a:schemeClr val="bg1"/>
                </a:solidFill>
                <a:latin typeface="微软雅黑" panose="020B0503020204020204" pitchFamily="34" charset="-122"/>
                <a:ea typeface="微软雅黑" panose="020B0503020204020204" pitchFamily="34" charset="-122"/>
              </a:rPr>
              <a:t>系统数据处理分析</a:t>
            </a:r>
            <a:endParaRPr lang="en-US" sz="1200" dirty="0">
              <a:solidFill>
                <a:schemeClr val="bg1"/>
              </a:solidFill>
              <a:latin typeface="微软雅黑" panose="020B0503020204020204" pitchFamily="34" charset="-122"/>
            </a:endParaRPr>
          </a:p>
        </p:txBody>
      </p:sp>
      <p:sp>
        <p:nvSpPr>
          <p:cNvPr id="37" name="TextBox 71"/>
          <p:cNvSpPr txBox="1"/>
          <p:nvPr/>
        </p:nvSpPr>
        <p:spPr>
          <a:xfrm>
            <a:off x="6875530" y="4499637"/>
            <a:ext cx="1814854" cy="317779"/>
          </a:xfrm>
          <a:prstGeom prst="rect">
            <a:avLst/>
          </a:prstGeom>
          <a:noFill/>
        </p:spPr>
        <p:txBody>
          <a:bodyPr wrap="square" rtlCol="0">
            <a:spAutoFit/>
          </a:bodyPr>
          <a:lstStyle/>
          <a:p>
            <a:pPr algn="ctr"/>
            <a:r>
              <a:rPr lang="zh-CN" altLang="en-US" sz="1465" b="1" dirty="0" smtClean="0">
                <a:solidFill>
                  <a:schemeClr val="bg1"/>
                </a:solidFill>
                <a:latin typeface="微软雅黑" panose="020B0503020204020204" pitchFamily="34" charset="-122"/>
                <a:ea typeface="微软雅黑" panose="020B0503020204020204" pitchFamily="34" charset="-122"/>
              </a:rPr>
              <a:t>系统核心功能实现</a:t>
            </a:r>
            <a:endParaRPr lang="en-US" sz="1200" dirty="0">
              <a:solidFill>
                <a:schemeClr val="bg1"/>
              </a:solidFill>
              <a:latin typeface="微软雅黑" panose="020B0503020204020204" pitchFamily="34" charset="-122"/>
            </a:endParaRPr>
          </a:p>
        </p:txBody>
      </p:sp>
      <p:sp>
        <p:nvSpPr>
          <p:cNvPr id="38" name="TextBox 72"/>
          <p:cNvSpPr txBox="1"/>
          <p:nvPr/>
        </p:nvSpPr>
        <p:spPr>
          <a:xfrm>
            <a:off x="8540209" y="4499638"/>
            <a:ext cx="1727200" cy="317779"/>
          </a:xfrm>
          <a:prstGeom prst="rect">
            <a:avLst/>
          </a:prstGeom>
          <a:noFill/>
        </p:spPr>
        <p:txBody>
          <a:bodyPr wrap="square" rtlCol="0">
            <a:spAutoFit/>
          </a:bodyPr>
          <a:lstStyle/>
          <a:p>
            <a:pPr algn="ctr"/>
            <a:r>
              <a:rPr lang="zh-CN" altLang="en-US" sz="1465" b="1" dirty="0" smtClean="0">
                <a:solidFill>
                  <a:schemeClr val="bg1"/>
                </a:solidFill>
                <a:latin typeface="微软雅黑" panose="020B0503020204020204" pitchFamily="34" charset="-122"/>
                <a:ea typeface="微软雅黑" panose="020B0503020204020204" pitchFamily="34" charset="-122"/>
              </a:rPr>
              <a:t>系统难点分析</a:t>
            </a:r>
            <a:endParaRPr lang="en-US" sz="1200" dirty="0">
              <a:solidFill>
                <a:schemeClr val="bg1"/>
              </a:solidFill>
              <a:latin typeface="微软雅黑" panose="020B0503020204020204" pitchFamily="34" charset="-122"/>
            </a:endParaRPr>
          </a:p>
        </p:txBody>
      </p:sp>
      <p:sp>
        <p:nvSpPr>
          <p:cNvPr id="40" name="Freeform 101"/>
          <p:cNvSpPr>
            <a:spLocks noEditPoints="1"/>
          </p:cNvSpPr>
          <p:nvPr/>
        </p:nvSpPr>
        <p:spPr bwMode="auto">
          <a:xfrm>
            <a:off x="2666012" y="3858253"/>
            <a:ext cx="457200" cy="422987"/>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lumMod val="75000"/>
            </a:schemeClr>
          </a:solidFill>
          <a:ln w="9525">
            <a:noFill/>
            <a:round/>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41" name="Freeform 157"/>
          <p:cNvSpPr>
            <a:spLocks noEditPoints="1"/>
          </p:cNvSpPr>
          <p:nvPr/>
        </p:nvSpPr>
        <p:spPr bwMode="auto">
          <a:xfrm>
            <a:off x="4354222" y="3896948"/>
            <a:ext cx="357717" cy="396149"/>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bg1">
              <a:lumMod val="75000"/>
            </a:schemeClr>
          </a:solidFill>
          <a:ln w="9525">
            <a:noFill/>
            <a:round/>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42" name="Freeform 145"/>
          <p:cNvSpPr>
            <a:spLocks noChangeAspect="1"/>
          </p:cNvSpPr>
          <p:nvPr/>
        </p:nvSpPr>
        <p:spPr bwMode="auto">
          <a:xfrm>
            <a:off x="5950526" y="3886327"/>
            <a:ext cx="460927" cy="397467"/>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lumMod val="75000"/>
            </a:schemeClr>
          </a:solidFill>
          <a:ln w="9525">
            <a:noFill/>
            <a:round/>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43" name="Freeform 157"/>
          <p:cNvSpPr>
            <a:spLocks noChangeAspect="1" noEditPoints="1"/>
          </p:cNvSpPr>
          <p:nvPr/>
        </p:nvSpPr>
        <p:spPr bwMode="auto">
          <a:xfrm>
            <a:off x="7631948" y="3901076"/>
            <a:ext cx="324235" cy="397097"/>
          </a:xfrm>
          <a:custGeom>
            <a:avLst/>
            <a:gdLst/>
            <a:ahLst/>
            <a:cxnLst>
              <a:cxn ang="0">
                <a:pos x="41" y="44"/>
              </a:cxn>
              <a:cxn ang="0">
                <a:pos x="35" y="50"/>
              </a:cxn>
              <a:cxn ang="0">
                <a:pos x="5" y="50"/>
              </a:cxn>
              <a:cxn ang="0">
                <a:pos x="0" y="44"/>
              </a:cxn>
              <a:cxn ang="0">
                <a:pos x="0" y="5"/>
              </a:cxn>
              <a:cxn ang="0">
                <a:pos x="5" y="0"/>
              </a:cxn>
              <a:cxn ang="0">
                <a:pos x="35" y="0"/>
              </a:cxn>
              <a:cxn ang="0">
                <a:pos x="41" y="5"/>
              </a:cxn>
              <a:cxn ang="0">
                <a:pos x="41" y="44"/>
              </a:cxn>
              <a:cxn ang="0">
                <a:pos x="36" y="5"/>
              </a:cxn>
              <a:cxn ang="0">
                <a:pos x="35" y="4"/>
              </a:cxn>
              <a:cxn ang="0">
                <a:pos x="5" y="4"/>
              </a:cxn>
              <a:cxn ang="0">
                <a:pos x="4" y="5"/>
              </a:cxn>
              <a:cxn ang="0">
                <a:pos x="4" y="40"/>
              </a:cxn>
              <a:cxn ang="0">
                <a:pos x="5" y="41"/>
              </a:cxn>
              <a:cxn ang="0">
                <a:pos x="35" y="41"/>
              </a:cxn>
              <a:cxn ang="0">
                <a:pos x="36" y="40"/>
              </a:cxn>
              <a:cxn ang="0">
                <a:pos x="36" y="5"/>
              </a:cxn>
              <a:cxn ang="0">
                <a:pos x="20" y="43"/>
              </a:cxn>
              <a:cxn ang="0">
                <a:pos x="18" y="45"/>
              </a:cxn>
              <a:cxn ang="0">
                <a:pos x="20" y="48"/>
              </a:cxn>
              <a:cxn ang="0">
                <a:pos x="23" y="45"/>
              </a:cxn>
              <a:cxn ang="0">
                <a:pos x="20" y="43"/>
              </a:cxn>
            </a:cxnLst>
            <a:rect l="0" t="0" r="r" b="b"/>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chemeClr val="bg1">
              <a:lumMod val="75000"/>
            </a:schemeClr>
          </a:solidFill>
          <a:ln w="9525">
            <a:noFill/>
            <a:round/>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44" name="Freeform 109"/>
          <p:cNvSpPr>
            <a:spLocks noChangeAspect="1" noEditPoints="1"/>
          </p:cNvSpPr>
          <p:nvPr/>
        </p:nvSpPr>
        <p:spPr bwMode="auto">
          <a:xfrm>
            <a:off x="9205008" y="3924243"/>
            <a:ext cx="412496" cy="350761"/>
          </a:xfrm>
          <a:custGeom>
            <a:avLst/>
            <a:gdLst/>
            <a:ahLst/>
            <a:cxnLst>
              <a:cxn ang="0">
                <a:pos x="10" y="57"/>
              </a:cxn>
              <a:cxn ang="0">
                <a:pos x="9" y="58"/>
              </a:cxn>
              <a:cxn ang="0">
                <a:pos x="2" y="58"/>
              </a:cxn>
              <a:cxn ang="0">
                <a:pos x="0" y="57"/>
              </a:cxn>
              <a:cxn ang="0">
                <a:pos x="0" y="49"/>
              </a:cxn>
              <a:cxn ang="0">
                <a:pos x="2" y="48"/>
              </a:cxn>
              <a:cxn ang="0">
                <a:pos x="9" y="48"/>
              </a:cxn>
              <a:cxn ang="0">
                <a:pos x="10" y="49"/>
              </a:cxn>
              <a:cxn ang="0">
                <a:pos x="10" y="57"/>
              </a:cxn>
              <a:cxn ang="0">
                <a:pos x="25" y="57"/>
              </a:cxn>
              <a:cxn ang="0">
                <a:pos x="24" y="58"/>
              </a:cxn>
              <a:cxn ang="0">
                <a:pos x="16" y="58"/>
              </a:cxn>
              <a:cxn ang="0">
                <a:pos x="15" y="57"/>
              </a:cxn>
              <a:cxn ang="0">
                <a:pos x="15" y="44"/>
              </a:cxn>
              <a:cxn ang="0">
                <a:pos x="16" y="43"/>
              </a:cxn>
              <a:cxn ang="0">
                <a:pos x="24" y="43"/>
              </a:cxn>
              <a:cxn ang="0">
                <a:pos x="25" y="44"/>
              </a:cxn>
              <a:cxn ang="0">
                <a:pos x="25" y="57"/>
              </a:cxn>
              <a:cxn ang="0">
                <a:pos x="39" y="57"/>
              </a:cxn>
              <a:cxn ang="0">
                <a:pos x="38" y="58"/>
              </a:cxn>
              <a:cxn ang="0">
                <a:pos x="31" y="58"/>
              </a:cxn>
              <a:cxn ang="0">
                <a:pos x="30" y="57"/>
              </a:cxn>
              <a:cxn ang="0">
                <a:pos x="30" y="35"/>
              </a:cxn>
              <a:cxn ang="0">
                <a:pos x="31" y="34"/>
              </a:cxn>
              <a:cxn ang="0">
                <a:pos x="38" y="34"/>
              </a:cxn>
              <a:cxn ang="0">
                <a:pos x="39" y="35"/>
              </a:cxn>
              <a:cxn ang="0">
                <a:pos x="39" y="57"/>
              </a:cxn>
              <a:cxn ang="0">
                <a:pos x="54" y="57"/>
              </a:cxn>
              <a:cxn ang="0">
                <a:pos x="53" y="58"/>
              </a:cxn>
              <a:cxn ang="0">
                <a:pos x="45" y="58"/>
              </a:cxn>
              <a:cxn ang="0">
                <a:pos x="44" y="57"/>
              </a:cxn>
              <a:cxn ang="0">
                <a:pos x="44" y="20"/>
              </a:cxn>
              <a:cxn ang="0">
                <a:pos x="45" y="19"/>
              </a:cxn>
              <a:cxn ang="0">
                <a:pos x="53" y="19"/>
              </a:cxn>
              <a:cxn ang="0">
                <a:pos x="54" y="20"/>
              </a:cxn>
              <a:cxn ang="0">
                <a:pos x="54" y="57"/>
              </a:cxn>
              <a:cxn ang="0">
                <a:pos x="68" y="57"/>
              </a:cxn>
              <a:cxn ang="0">
                <a:pos x="67" y="58"/>
              </a:cxn>
              <a:cxn ang="0">
                <a:pos x="60" y="58"/>
              </a:cxn>
              <a:cxn ang="0">
                <a:pos x="59" y="57"/>
              </a:cxn>
              <a:cxn ang="0">
                <a:pos x="59" y="1"/>
              </a:cxn>
              <a:cxn ang="0">
                <a:pos x="60" y="0"/>
              </a:cxn>
              <a:cxn ang="0">
                <a:pos x="67" y="0"/>
              </a:cxn>
              <a:cxn ang="0">
                <a:pos x="68" y="1"/>
              </a:cxn>
              <a:cxn ang="0">
                <a:pos x="68" y="57"/>
              </a:cxn>
            </a:cxnLst>
            <a:rect l="0" t="0" r="r" b="b"/>
            <a:pathLst>
              <a:path w="68" h="58">
                <a:moveTo>
                  <a:pt x="10" y="57"/>
                </a:moveTo>
                <a:cubicBezTo>
                  <a:pt x="10" y="57"/>
                  <a:pt x="10" y="58"/>
                  <a:pt x="9" y="58"/>
                </a:cubicBezTo>
                <a:cubicBezTo>
                  <a:pt x="2" y="58"/>
                  <a:pt x="2" y="58"/>
                  <a:pt x="2" y="58"/>
                </a:cubicBezTo>
                <a:cubicBezTo>
                  <a:pt x="1" y="58"/>
                  <a:pt x="0" y="57"/>
                  <a:pt x="0" y="57"/>
                </a:cubicBezTo>
                <a:cubicBezTo>
                  <a:pt x="0" y="49"/>
                  <a:pt x="0" y="49"/>
                  <a:pt x="0" y="49"/>
                </a:cubicBezTo>
                <a:cubicBezTo>
                  <a:pt x="0" y="49"/>
                  <a:pt x="1" y="48"/>
                  <a:pt x="2" y="48"/>
                </a:cubicBezTo>
                <a:cubicBezTo>
                  <a:pt x="9" y="48"/>
                  <a:pt x="9" y="48"/>
                  <a:pt x="9" y="48"/>
                </a:cubicBezTo>
                <a:cubicBezTo>
                  <a:pt x="10" y="48"/>
                  <a:pt x="10" y="49"/>
                  <a:pt x="10" y="49"/>
                </a:cubicBezTo>
                <a:lnTo>
                  <a:pt x="10" y="57"/>
                </a:lnTo>
                <a:close/>
                <a:moveTo>
                  <a:pt x="25" y="57"/>
                </a:moveTo>
                <a:cubicBezTo>
                  <a:pt x="25" y="57"/>
                  <a:pt x="24" y="58"/>
                  <a:pt x="24" y="58"/>
                </a:cubicBezTo>
                <a:cubicBezTo>
                  <a:pt x="16" y="58"/>
                  <a:pt x="16" y="58"/>
                  <a:pt x="16" y="58"/>
                </a:cubicBezTo>
                <a:cubicBezTo>
                  <a:pt x="16" y="58"/>
                  <a:pt x="15" y="57"/>
                  <a:pt x="15" y="57"/>
                </a:cubicBezTo>
                <a:cubicBezTo>
                  <a:pt x="15" y="44"/>
                  <a:pt x="15" y="44"/>
                  <a:pt x="15" y="44"/>
                </a:cubicBezTo>
                <a:cubicBezTo>
                  <a:pt x="15" y="44"/>
                  <a:pt x="16" y="43"/>
                  <a:pt x="16" y="43"/>
                </a:cubicBezTo>
                <a:cubicBezTo>
                  <a:pt x="24" y="43"/>
                  <a:pt x="24" y="43"/>
                  <a:pt x="24" y="43"/>
                </a:cubicBezTo>
                <a:cubicBezTo>
                  <a:pt x="24" y="43"/>
                  <a:pt x="25" y="44"/>
                  <a:pt x="25" y="44"/>
                </a:cubicBezTo>
                <a:lnTo>
                  <a:pt x="25" y="57"/>
                </a:lnTo>
                <a:close/>
                <a:moveTo>
                  <a:pt x="39" y="57"/>
                </a:moveTo>
                <a:cubicBezTo>
                  <a:pt x="39" y="57"/>
                  <a:pt x="39" y="58"/>
                  <a:pt x="38" y="58"/>
                </a:cubicBezTo>
                <a:cubicBezTo>
                  <a:pt x="31" y="58"/>
                  <a:pt x="31" y="58"/>
                  <a:pt x="31" y="58"/>
                </a:cubicBezTo>
                <a:cubicBezTo>
                  <a:pt x="30" y="58"/>
                  <a:pt x="30" y="57"/>
                  <a:pt x="30" y="57"/>
                </a:cubicBezTo>
                <a:cubicBezTo>
                  <a:pt x="30" y="35"/>
                  <a:pt x="30" y="35"/>
                  <a:pt x="30" y="35"/>
                </a:cubicBezTo>
                <a:cubicBezTo>
                  <a:pt x="30" y="34"/>
                  <a:pt x="30" y="34"/>
                  <a:pt x="31" y="34"/>
                </a:cubicBezTo>
                <a:cubicBezTo>
                  <a:pt x="38" y="34"/>
                  <a:pt x="38" y="34"/>
                  <a:pt x="38" y="34"/>
                </a:cubicBezTo>
                <a:cubicBezTo>
                  <a:pt x="39" y="34"/>
                  <a:pt x="39" y="34"/>
                  <a:pt x="39" y="35"/>
                </a:cubicBezTo>
                <a:lnTo>
                  <a:pt x="39" y="57"/>
                </a:lnTo>
                <a:close/>
                <a:moveTo>
                  <a:pt x="54" y="57"/>
                </a:moveTo>
                <a:cubicBezTo>
                  <a:pt x="54" y="57"/>
                  <a:pt x="53" y="58"/>
                  <a:pt x="53" y="58"/>
                </a:cubicBezTo>
                <a:cubicBezTo>
                  <a:pt x="45" y="58"/>
                  <a:pt x="45" y="58"/>
                  <a:pt x="45" y="58"/>
                </a:cubicBezTo>
                <a:cubicBezTo>
                  <a:pt x="45" y="58"/>
                  <a:pt x="44" y="57"/>
                  <a:pt x="44" y="57"/>
                </a:cubicBezTo>
                <a:cubicBezTo>
                  <a:pt x="44" y="20"/>
                  <a:pt x="44" y="20"/>
                  <a:pt x="44" y="20"/>
                </a:cubicBezTo>
                <a:cubicBezTo>
                  <a:pt x="44" y="20"/>
                  <a:pt x="45" y="19"/>
                  <a:pt x="45" y="19"/>
                </a:cubicBezTo>
                <a:cubicBezTo>
                  <a:pt x="53" y="19"/>
                  <a:pt x="53" y="19"/>
                  <a:pt x="53" y="19"/>
                </a:cubicBezTo>
                <a:cubicBezTo>
                  <a:pt x="53" y="19"/>
                  <a:pt x="54" y="20"/>
                  <a:pt x="54" y="20"/>
                </a:cubicBezTo>
                <a:lnTo>
                  <a:pt x="54" y="57"/>
                </a:lnTo>
                <a:close/>
                <a:moveTo>
                  <a:pt x="68" y="57"/>
                </a:moveTo>
                <a:cubicBezTo>
                  <a:pt x="68" y="57"/>
                  <a:pt x="68" y="58"/>
                  <a:pt x="67" y="58"/>
                </a:cubicBezTo>
                <a:cubicBezTo>
                  <a:pt x="60" y="58"/>
                  <a:pt x="60" y="58"/>
                  <a:pt x="60" y="58"/>
                </a:cubicBezTo>
                <a:cubicBezTo>
                  <a:pt x="59" y="58"/>
                  <a:pt x="59" y="57"/>
                  <a:pt x="59" y="57"/>
                </a:cubicBezTo>
                <a:cubicBezTo>
                  <a:pt x="59" y="1"/>
                  <a:pt x="59" y="1"/>
                  <a:pt x="59" y="1"/>
                </a:cubicBezTo>
                <a:cubicBezTo>
                  <a:pt x="59" y="0"/>
                  <a:pt x="59" y="0"/>
                  <a:pt x="60" y="0"/>
                </a:cubicBezTo>
                <a:cubicBezTo>
                  <a:pt x="67" y="0"/>
                  <a:pt x="67" y="0"/>
                  <a:pt x="67" y="0"/>
                </a:cubicBezTo>
                <a:cubicBezTo>
                  <a:pt x="68" y="0"/>
                  <a:pt x="68" y="0"/>
                  <a:pt x="68" y="1"/>
                </a:cubicBezTo>
                <a:lnTo>
                  <a:pt x="68" y="57"/>
                </a:lnTo>
                <a:close/>
              </a:path>
            </a:pathLst>
          </a:custGeom>
          <a:solidFill>
            <a:schemeClr val="bg1">
              <a:lumMod val="75000"/>
            </a:schemeClr>
          </a:solidFill>
          <a:ln w="9525">
            <a:noFill/>
            <a:round/>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45" name="TextBox 2"/>
          <p:cNvSpPr txBox="1"/>
          <p:nvPr/>
        </p:nvSpPr>
        <p:spPr>
          <a:xfrm>
            <a:off x="3006075" y="651876"/>
            <a:ext cx="6179850" cy="661712"/>
          </a:xfrm>
          <a:prstGeom prst="rect">
            <a:avLst/>
          </a:prstGeom>
          <a:noFill/>
        </p:spPr>
        <p:txBody>
          <a:bodyPr wrap="square" lIns="45711" tIns="22856" rIns="45711" bIns="22856" rtlCol="0">
            <a:spAutoFit/>
          </a:bodyPr>
          <a:lstStyle/>
          <a:p>
            <a:pPr algn="ctr"/>
            <a:r>
              <a:rPr lang="zh-CN" altLang="en-US" sz="4000" b="1" dirty="0" smtClean="0">
                <a:solidFill>
                  <a:schemeClr val="bg1"/>
                </a:solidFill>
                <a:latin typeface="微软雅黑" panose="020B0503020204020204" pitchFamily="34" charset="-122"/>
                <a:ea typeface="微软雅黑" panose="020B0503020204020204" pitchFamily="34" charset="-122"/>
              </a:rPr>
              <a:t>结构</a:t>
            </a:r>
            <a:endParaRPr lang="id-ID" sz="4000" b="1" dirty="0">
              <a:solidFill>
                <a:schemeClr val="bg1"/>
              </a:solidFill>
              <a:latin typeface="微软雅黑" panose="020B0503020204020204" pitchFamily="34" charset="-122"/>
              <a:ea typeface="微软雅黑" panose="020B0503020204020204" pitchFamily="34" charset="-122"/>
              <a:cs typeface="Lato Regul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upRight)">
                                      <p:cBhvr>
                                        <p:cTn id="7" dur="750"/>
                                        <p:tgtEl>
                                          <p:spTgt spid="3"/>
                                        </p:tgtEl>
                                      </p:cBhvr>
                                    </p:animEffect>
                                  </p:childTnLst>
                                </p:cTn>
                              </p:par>
                            </p:childTnLst>
                          </p:cTn>
                        </p:par>
                        <p:par>
                          <p:cTn id="8" fill="hold">
                            <p:stCondLst>
                              <p:cond delay="750"/>
                            </p:stCondLst>
                            <p:childTnLst>
                              <p:par>
                                <p:cTn id="9" presetID="21"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500"/>
                                        <p:tgtEl>
                                          <p:spTgt spid="8"/>
                                        </p:tgtEl>
                                      </p:cBhvr>
                                    </p:animEffect>
                                  </p:childTnLst>
                                </p:cTn>
                              </p:par>
                            </p:childTnLst>
                          </p:cTn>
                        </p:par>
                        <p:par>
                          <p:cTn id="12" fill="hold">
                            <p:stCondLst>
                              <p:cond delay="1250"/>
                            </p:stCondLst>
                            <p:childTnLst>
                              <p:par>
                                <p:cTn id="13" presetID="2" presetClass="entr" presetSubtype="1"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0-#ppt_h/2"/>
                                          </p:val>
                                        </p:tav>
                                        <p:tav tm="100000">
                                          <p:val>
                                            <p:strVal val="#ppt_y"/>
                                          </p:val>
                                        </p:tav>
                                      </p:tavLst>
                                    </p:anim>
                                  </p:childTnLst>
                                </p:cTn>
                              </p:par>
                            </p:childTnLst>
                          </p:cTn>
                        </p:par>
                        <p:par>
                          <p:cTn id="17" fill="hold">
                            <p:stCondLst>
                              <p:cond delay="1750"/>
                            </p:stCondLst>
                            <p:childTnLst>
                              <p:par>
                                <p:cTn id="18" presetID="22" presetClass="entr" presetSubtype="1" fill="hold"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up)">
                                      <p:cBhvr>
                                        <p:cTn id="20" dur="500"/>
                                        <p:tgtEl>
                                          <p:spTgt spid="23"/>
                                        </p:tgtEl>
                                      </p:cBhvr>
                                    </p:animEffect>
                                  </p:childTnLst>
                                </p:cTn>
                              </p:par>
                            </p:childTnLst>
                          </p:cTn>
                        </p:par>
                        <p:par>
                          <p:cTn id="21" fill="hold">
                            <p:stCondLst>
                              <p:cond delay="2250"/>
                            </p:stCondLst>
                            <p:childTnLst>
                              <p:par>
                                <p:cTn id="22" presetID="53" presetClass="entr" presetSubtype="16" fill="hold" grpId="0" nodeType="after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p:cTn id="24" dur="500" fill="hold"/>
                                        <p:tgtEl>
                                          <p:spTgt spid="24"/>
                                        </p:tgtEl>
                                        <p:attrNameLst>
                                          <p:attrName>ppt_w</p:attrName>
                                        </p:attrNameLst>
                                      </p:cBhvr>
                                      <p:tavLst>
                                        <p:tav tm="0">
                                          <p:val>
                                            <p:fltVal val="0"/>
                                          </p:val>
                                        </p:tav>
                                        <p:tav tm="100000">
                                          <p:val>
                                            <p:strVal val="#ppt_w"/>
                                          </p:val>
                                        </p:tav>
                                      </p:tavLst>
                                    </p:anim>
                                    <p:anim calcmode="lin" valueType="num">
                                      <p:cBhvr>
                                        <p:cTn id="25" dur="500" fill="hold"/>
                                        <p:tgtEl>
                                          <p:spTgt spid="24"/>
                                        </p:tgtEl>
                                        <p:attrNameLst>
                                          <p:attrName>ppt_h</p:attrName>
                                        </p:attrNameLst>
                                      </p:cBhvr>
                                      <p:tavLst>
                                        <p:tav tm="0">
                                          <p:val>
                                            <p:fltVal val="0"/>
                                          </p:val>
                                        </p:tav>
                                        <p:tav tm="100000">
                                          <p:val>
                                            <p:strVal val="#ppt_h"/>
                                          </p:val>
                                        </p:tav>
                                      </p:tavLst>
                                    </p:anim>
                                    <p:animEffect transition="in" filter="fade">
                                      <p:cBhvr>
                                        <p:cTn id="26" dur="500"/>
                                        <p:tgtEl>
                                          <p:spTgt spid="24"/>
                                        </p:tgtEl>
                                      </p:cBhvr>
                                    </p:animEffect>
                                  </p:childTnLst>
                                </p:cTn>
                              </p:par>
                            </p:childTnLst>
                          </p:cTn>
                        </p:par>
                        <p:par>
                          <p:cTn id="27" fill="hold">
                            <p:stCondLst>
                              <p:cond delay="2750"/>
                            </p:stCondLst>
                            <p:childTnLst>
                              <p:par>
                                <p:cTn id="28" presetID="53" presetClass="entr" presetSubtype="16" fill="hold" grpId="0" nodeType="after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childTnLst>
                          </p:cTn>
                        </p:par>
                        <p:par>
                          <p:cTn id="33" fill="hold">
                            <p:stCondLst>
                              <p:cond delay="3250"/>
                            </p:stCondLst>
                            <p:childTnLst>
                              <p:par>
                                <p:cTn id="34" presetID="22" presetClass="entr" presetSubtype="1" fill="hold" grpId="0" nodeType="after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wipe(up)">
                                      <p:cBhvr>
                                        <p:cTn id="36" dur="750"/>
                                        <p:tgtEl>
                                          <p:spTgt spid="34"/>
                                        </p:tgtEl>
                                      </p:cBhvr>
                                    </p:animEffect>
                                  </p:childTnLst>
                                </p:cTn>
                              </p:par>
                            </p:childTnLst>
                          </p:cTn>
                        </p:par>
                        <p:par>
                          <p:cTn id="37" fill="hold">
                            <p:stCondLst>
                              <p:cond delay="4000"/>
                            </p:stCondLst>
                            <p:childTnLst>
                              <p:par>
                                <p:cTn id="38" presetID="18" presetClass="entr" presetSubtype="3"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strips(upRight)">
                                      <p:cBhvr>
                                        <p:cTn id="40" dur="750"/>
                                        <p:tgtEl>
                                          <p:spTgt spid="6"/>
                                        </p:tgtEl>
                                      </p:cBhvr>
                                    </p:animEffect>
                                  </p:childTnLst>
                                </p:cTn>
                              </p:par>
                            </p:childTnLst>
                          </p:cTn>
                        </p:par>
                        <p:par>
                          <p:cTn id="41" fill="hold">
                            <p:stCondLst>
                              <p:cond delay="4750"/>
                            </p:stCondLst>
                            <p:childTnLst>
                              <p:par>
                                <p:cTn id="42" presetID="21" presetClass="entr" presetSubtype="1"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heel(1)">
                                      <p:cBhvr>
                                        <p:cTn id="44" dur="500"/>
                                        <p:tgtEl>
                                          <p:spTgt spid="10"/>
                                        </p:tgtEl>
                                      </p:cBhvr>
                                    </p:animEffect>
                                  </p:childTnLst>
                                </p:cTn>
                              </p:par>
                            </p:childTnLst>
                          </p:cTn>
                        </p:par>
                        <p:par>
                          <p:cTn id="45" fill="hold">
                            <p:stCondLst>
                              <p:cond delay="5250"/>
                            </p:stCondLst>
                            <p:childTnLst>
                              <p:par>
                                <p:cTn id="46" presetID="2" presetClass="entr" presetSubtype="1"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ppt_x"/>
                                          </p:val>
                                        </p:tav>
                                        <p:tav tm="100000">
                                          <p:val>
                                            <p:strVal val="#ppt_x"/>
                                          </p:val>
                                        </p:tav>
                                      </p:tavLst>
                                    </p:anim>
                                    <p:anim calcmode="lin" valueType="num">
                                      <p:cBhvr additive="base">
                                        <p:cTn id="49" dur="500" fill="hold"/>
                                        <p:tgtEl>
                                          <p:spTgt spid="17"/>
                                        </p:tgtEl>
                                        <p:attrNameLst>
                                          <p:attrName>ppt_y</p:attrName>
                                        </p:attrNameLst>
                                      </p:cBhvr>
                                      <p:tavLst>
                                        <p:tav tm="0">
                                          <p:val>
                                            <p:strVal val="0-#ppt_h/2"/>
                                          </p:val>
                                        </p:tav>
                                        <p:tav tm="100000">
                                          <p:val>
                                            <p:strVal val="#ppt_y"/>
                                          </p:val>
                                        </p:tav>
                                      </p:tavLst>
                                    </p:anim>
                                  </p:childTnLst>
                                </p:cTn>
                              </p:par>
                            </p:childTnLst>
                          </p:cTn>
                        </p:par>
                        <p:par>
                          <p:cTn id="50" fill="hold">
                            <p:stCondLst>
                              <p:cond delay="5750"/>
                            </p:stCondLst>
                            <p:childTnLst>
                              <p:par>
                                <p:cTn id="51" presetID="22" presetClass="entr" presetSubtype="1" fill="hold"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up)">
                                      <p:cBhvr>
                                        <p:cTn id="53" dur="500"/>
                                        <p:tgtEl>
                                          <p:spTgt spid="25"/>
                                        </p:tgtEl>
                                      </p:cBhvr>
                                    </p:animEffect>
                                  </p:childTnLst>
                                </p:cTn>
                              </p:par>
                            </p:childTnLst>
                          </p:cTn>
                        </p:par>
                        <p:par>
                          <p:cTn id="54" fill="hold">
                            <p:stCondLst>
                              <p:cond delay="6250"/>
                            </p:stCondLst>
                            <p:childTnLst>
                              <p:par>
                                <p:cTn id="55" presetID="53" presetClass="entr" presetSubtype="16" fill="hold" grpId="0" nodeType="afterEffect">
                                  <p:stCondLst>
                                    <p:cond delay="0"/>
                                  </p:stCondLst>
                                  <p:childTnLst>
                                    <p:set>
                                      <p:cBhvr>
                                        <p:cTn id="56" dur="1" fill="hold">
                                          <p:stCondLst>
                                            <p:cond delay="0"/>
                                          </p:stCondLst>
                                        </p:cTn>
                                        <p:tgtEl>
                                          <p:spTgt spid="26"/>
                                        </p:tgtEl>
                                        <p:attrNameLst>
                                          <p:attrName>style.visibility</p:attrName>
                                        </p:attrNameLst>
                                      </p:cBhvr>
                                      <p:to>
                                        <p:strVal val="visible"/>
                                      </p:to>
                                    </p:set>
                                    <p:anim calcmode="lin" valueType="num">
                                      <p:cBhvr>
                                        <p:cTn id="57" dur="500" fill="hold"/>
                                        <p:tgtEl>
                                          <p:spTgt spid="26"/>
                                        </p:tgtEl>
                                        <p:attrNameLst>
                                          <p:attrName>ppt_w</p:attrName>
                                        </p:attrNameLst>
                                      </p:cBhvr>
                                      <p:tavLst>
                                        <p:tav tm="0">
                                          <p:val>
                                            <p:fltVal val="0"/>
                                          </p:val>
                                        </p:tav>
                                        <p:tav tm="100000">
                                          <p:val>
                                            <p:strVal val="#ppt_w"/>
                                          </p:val>
                                        </p:tav>
                                      </p:tavLst>
                                    </p:anim>
                                    <p:anim calcmode="lin" valueType="num">
                                      <p:cBhvr>
                                        <p:cTn id="58" dur="500" fill="hold"/>
                                        <p:tgtEl>
                                          <p:spTgt spid="26"/>
                                        </p:tgtEl>
                                        <p:attrNameLst>
                                          <p:attrName>ppt_h</p:attrName>
                                        </p:attrNameLst>
                                      </p:cBhvr>
                                      <p:tavLst>
                                        <p:tav tm="0">
                                          <p:val>
                                            <p:fltVal val="0"/>
                                          </p:val>
                                        </p:tav>
                                        <p:tav tm="100000">
                                          <p:val>
                                            <p:strVal val="#ppt_h"/>
                                          </p:val>
                                        </p:tav>
                                      </p:tavLst>
                                    </p:anim>
                                    <p:animEffect transition="in" filter="fade">
                                      <p:cBhvr>
                                        <p:cTn id="59" dur="500"/>
                                        <p:tgtEl>
                                          <p:spTgt spid="26"/>
                                        </p:tgtEl>
                                      </p:cBhvr>
                                    </p:animEffect>
                                  </p:childTnLst>
                                </p:cTn>
                              </p:par>
                            </p:childTnLst>
                          </p:cTn>
                        </p:par>
                        <p:par>
                          <p:cTn id="60" fill="hold">
                            <p:stCondLst>
                              <p:cond delay="6750"/>
                            </p:stCondLst>
                            <p:childTnLst>
                              <p:par>
                                <p:cTn id="61" presetID="53" presetClass="entr" presetSubtype="16" fill="hold" grpId="0" nodeType="afterEffect">
                                  <p:stCondLst>
                                    <p:cond delay="0"/>
                                  </p:stCondLst>
                                  <p:childTnLst>
                                    <p:set>
                                      <p:cBhvr>
                                        <p:cTn id="62" dur="1" fill="hold">
                                          <p:stCondLst>
                                            <p:cond delay="0"/>
                                          </p:stCondLst>
                                        </p:cTn>
                                        <p:tgtEl>
                                          <p:spTgt spid="41"/>
                                        </p:tgtEl>
                                        <p:attrNameLst>
                                          <p:attrName>style.visibility</p:attrName>
                                        </p:attrNameLst>
                                      </p:cBhvr>
                                      <p:to>
                                        <p:strVal val="visible"/>
                                      </p:to>
                                    </p:set>
                                    <p:anim calcmode="lin" valueType="num">
                                      <p:cBhvr>
                                        <p:cTn id="63" dur="500" fill="hold"/>
                                        <p:tgtEl>
                                          <p:spTgt spid="41"/>
                                        </p:tgtEl>
                                        <p:attrNameLst>
                                          <p:attrName>ppt_w</p:attrName>
                                        </p:attrNameLst>
                                      </p:cBhvr>
                                      <p:tavLst>
                                        <p:tav tm="0">
                                          <p:val>
                                            <p:fltVal val="0"/>
                                          </p:val>
                                        </p:tav>
                                        <p:tav tm="100000">
                                          <p:val>
                                            <p:strVal val="#ppt_w"/>
                                          </p:val>
                                        </p:tav>
                                      </p:tavLst>
                                    </p:anim>
                                    <p:anim calcmode="lin" valueType="num">
                                      <p:cBhvr>
                                        <p:cTn id="64" dur="500" fill="hold"/>
                                        <p:tgtEl>
                                          <p:spTgt spid="41"/>
                                        </p:tgtEl>
                                        <p:attrNameLst>
                                          <p:attrName>ppt_h</p:attrName>
                                        </p:attrNameLst>
                                      </p:cBhvr>
                                      <p:tavLst>
                                        <p:tav tm="0">
                                          <p:val>
                                            <p:fltVal val="0"/>
                                          </p:val>
                                        </p:tav>
                                        <p:tav tm="100000">
                                          <p:val>
                                            <p:strVal val="#ppt_h"/>
                                          </p:val>
                                        </p:tav>
                                      </p:tavLst>
                                    </p:anim>
                                    <p:animEffect transition="in" filter="fade">
                                      <p:cBhvr>
                                        <p:cTn id="65" dur="500"/>
                                        <p:tgtEl>
                                          <p:spTgt spid="41"/>
                                        </p:tgtEl>
                                      </p:cBhvr>
                                    </p:animEffect>
                                  </p:childTnLst>
                                </p:cTn>
                              </p:par>
                            </p:childTnLst>
                          </p:cTn>
                        </p:par>
                        <p:par>
                          <p:cTn id="66" fill="hold">
                            <p:stCondLst>
                              <p:cond delay="7250"/>
                            </p:stCondLst>
                            <p:childTnLst>
                              <p:par>
                                <p:cTn id="67" presetID="22" presetClass="entr" presetSubtype="1" fill="hold" grpId="0" nodeType="after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wipe(up)">
                                      <p:cBhvr>
                                        <p:cTn id="69" dur="750"/>
                                        <p:tgtEl>
                                          <p:spTgt spid="35"/>
                                        </p:tgtEl>
                                      </p:cBhvr>
                                    </p:animEffect>
                                  </p:childTnLst>
                                </p:cTn>
                              </p:par>
                            </p:childTnLst>
                          </p:cTn>
                        </p:par>
                        <p:par>
                          <p:cTn id="70" fill="hold">
                            <p:stCondLst>
                              <p:cond delay="8000"/>
                            </p:stCondLst>
                            <p:childTnLst>
                              <p:par>
                                <p:cTn id="71" presetID="18" presetClass="entr" presetSubtype="3" fill="hold" nodeType="after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strips(upRight)">
                                      <p:cBhvr>
                                        <p:cTn id="73" dur="750"/>
                                        <p:tgtEl>
                                          <p:spTgt spid="7"/>
                                        </p:tgtEl>
                                      </p:cBhvr>
                                    </p:animEffect>
                                  </p:childTnLst>
                                </p:cTn>
                              </p:par>
                            </p:childTnLst>
                          </p:cTn>
                        </p:par>
                        <p:par>
                          <p:cTn id="74" fill="hold">
                            <p:stCondLst>
                              <p:cond delay="8750"/>
                            </p:stCondLst>
                            <p:childTnLst>
                              <p:par>
                                <p:cTn id="75" presetID="21" presetClass="entr" presetSubtype="1" fill="hold" grpId="0" nodeType="after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wheel(1)">
                                      <p:cBhvr>
                                        <p:cTn id="77" dur="500"/>
                                        <p:tgtEl>
                                          <p:spTgt spid="12"/>
                                        </p:tgtEl>
                                      </p:cBhvr>
                                    </p:animEffect>
                                  </p:childTnLst>
                                </p:cTn>
                              </p:par>
                            </p:childTnLst>
                          </p:cTn>
                        </p:par>
                        <p:par>
                          <p:cTn id="78" fill="hold">
                            <p:stCondLst>
                              <p:cond delay="9250"/>
                            </p:stCondLst>
                            <p:childTnLst>
                              <p:par>
                                <p:cTn id="79" presetID="2" presetClass="entr" presetSubtype="1" fill="hold" grpId="0" nodeType="afterEffect">
                                  <p:stCondLst>
                                    <p:cond delay="0"/>
                                  </p:stCondLst>
                                  <p:childTnLst>
                                    <p:set>
                                      <p:cBhvr>
                                        <p:cTn id="80" dur="1" fill="hold">
                                          <p:stCondLst>
                                            <p:cond delay="0"/>
                                          </p:stCondLst>
                                        </p:cTn>
                                        <p:tgtEl>
                                          <p:spTgt spid="18"/>
                                        </p:tgtEl>
                                        <p:attrNameLst>
                                          <p:attrName>style.visibility</p:attrName>
                                        </p:attrNameLst>
                                      </p:cBhvr>
                                      <p:to>
                                        <p:strVal val="visible"/>
                                      </p:to>
                                    </p:set>
                                    <p:anim calcmode="lin" valueType="num">
                                      <p:cBhvr additive="base">
                                        <p:cTn id="81" dur="500" fill="hold"/>
                                        <p:tgtEl>
                                          <p:spTgt spid="18"/>
                                        </p:tgtEl>
                                        <p:attrNameLst>
                                          <p:attrName>ppt_x</p:attrName>
                                        </p:attrNameLst>
                                      </p:cBhvr>
                                      <p:tavLst>
                                        <p:tav tm="0">
                                          <p:val>
                                            <p:strVal val="#ppt_x"/>
                                          </p:val>
                                        </p:tav>
                                        <p:tav tm="100000">
                                          <p:val>
                                            <p:strVal val="#ppt_x"/>
                                          </p:val>
                                        </p:tav>
                                      </p:tavLst>
                                    </p:anim>
                                    <p:anim calcmode="lin" valueType="num">
                                      <p:cBhvr additive="base">
                                        <p:cTn id="82" dur="500" fill="hold"/>
                                        <p:tgtEl>
                                          <p:spTgt spid="18"/>
                                        </p:tgtEl>
                                        <p:attrNameLst>
                                          <p:attrName>ppt_y</p:attrName>
                                        </p:attrNameLst>
                                      </p:cBhvr>
                                      <p:tavLst>
                                        <p:tav tm="0">
                                          <p:val>
                                            <p:strVal val="0-#ppt_h/2"/>
                                          </p:val>
                                        </p:tav>
                                        <p:tav tm="100000">
                                          <p:val>
                                            <p:strVal val="#ppt_y"/>
                                          </p:val>
                                        </p:tav>
                                      </p:tavLst>
                                    </p:anim>
                                  </p:childTnLst>
                                </p:cTn>
                              </p:par>
                            </p:childTnLst>
                          </p:cTn>
                        </p:par>
                        <p:par>
                          <p:cTn id="83" fill="hold">
                            <p:stCondLst>
                              <p:cond delay="9750"/>
                            </p:stCondLst>
                            <p:childTnLst>
                              <p:par>
                                <p:cTn id="84" presetID="22" presetClass="entr" presetSubtype="1" fill="hold" nodeType="afterEffect">
                                  <p:stCondLst>
                                    <p:cond delay="0"/>
                                  </p:stCondLst>
                                  <p:childTnLst>
                                    <p:set>
                                      <p:cBhvr>
                                        <p:cTn id="85" dur="1" fill="hold">
                                          <p:stCondLst>
                                            <p:cond delay="0"/>
                                          </p:stCondLst>
                                        </p:cTn>
                                        <p:tgtEl>
                                          <p:spTgt spid="27"/>
                                        </p:tgtEl>
                                        <p:attrNameLst>
                                          <p:attrName>style.visibility</p:attrName>
                                        </p:attrNameLst>
                                      </p:cBhvr>
                                      <p:to>
                                        <p:strVal val="visible"/>
                                      </p:to>
                                    </p:set>
                                    <p:animEffect transition="in" filter="wipe(up)">
                                      <p:cBhvr>
                                        <p:cTn id="86" dur="500"/>
                                        <p:tgtEl>
                                          <p:spTgt spid="27"/>
                                        </p:tgtEl>
                                      </p:cBhvr>
                                    </p:animEffect>
                                  </p:childTnLst>
                                </p:cTn>
                              </p:par>
                            </p:childTnLst>
                          </p:cTn>
                        </p:par>
                        <p:par>
                          <p:cTn id="87" fill="hold">
                            <p:stCondLst>
                              <p:cond delay="10250"/>
                            </p:stCondLst>
                            <p:childTnLst>
                              <p:par>
                                <p:cTn id="88" presetID="53" presetClass="entr" presetSubtype="16" fill="hold" grpId="0" nodeType="afterEffect">
                                  <p:stCondLst>
                                    <p:cond delay="0"/>
                                  </p:stCondLst>
                                  <p:childTnLst>
                                    <p:set>
                                      <p:cBhvr>
                                        <p:cTn id="89" dur="1" fill="hold">
                                          <p:stCondLst>
                                            <p:cond delay="0"/>
                                          </p:stCondLst>
                                        </p:cTn>
                                        <p:tgtEl>
                                          <p:spTgt spid="28"/>
                                        </p:tgtEl>
                                        <p:attrNameLst>
                                          <p:attrName>style.visibility</p:attrName>
                                        </p:attrNameLst>
                                      </p:cBhvr>
                                      <p:to>
                                        <p:strVal val="visible"/>
                                      </p:to>
                                    </p:set>
                                    <p:anim calcmode="lin" valueType="num">
                                      <p:cBhvr>
                                        <p:cTn id="90" dur="500" fill="hold"/>
                                        <p:tgtEl>
                                          <p:spTgt spid="28"/>
                                        </p:tgtEl>
                                        <p:attrNameLst>
                                          <p:attrName>ppt_w</p:attrName>
                                        </p:attrNameLst>
                                      </p:cBhvr>
                                      <p:tavLst>
                                        <p:tav tm="0">
                                          <p:val>
                                            <p:fltVal val="0"/>
                                          </p:val>
                                        </p:tav>
                                        <p:tav tm="100000">
                                          <p:val>
                                            <p:strVal val="#ppt_w"/>
                                          </p:val>
                                        </p:tav>
                                      </p:tavLst>
                                    </p:anim>
                                    <p:anim calcmode="lin" valueType="num">
                                      <p:cBhvr>
                                        <p:cTn id="91" dur="500" fill="hold"/>
                                        <p:tgtEl>
                                          <p:spTgt spid="28"/>
                                        </p:tgtEl>
                                        <p:attrNameLst>
                                          <p:attrName>ppt_h</p:attrName>
                                        </p:attrNameLst>
                                      </p:cBhvr>
                                      <p:tavLst>
                                        <p:tav tm="0">
                                          <p:val>
                                            <p:fltVal val="0"/>
                                          </p:val>
                                        </p:tav>
                                        <p:tav tm="100000">
                                          <p:val>
                                            <p:strVal val="#ppt_h"/>
                                          </p:val>
                                        </p:tav>
                                      </p:tavLst>
                                    </p:anim>
                                    <p:animEffect transition="in" filter="fade">
                                      <p:cBhvr>
                                        <p:cTn id="92" dur="500"/>
                                        <p:tgtEl>
                                          <p:spTgt spid="28"/>
                                        </p:tgtEl>
                                      </p:cBhvr>
                                    </p:animEffect>
                                  </p:childTnLst>
                                </p:cTn>
                              </p:par>
                            </p:childTnLst>
                          </p:cTn>
                        </p:par>
                        <p:par>
                          <p:cTn id="93" fill="hold">
                            <p:stCondLst>
                              <p:cond delay="10750"/>
                            </p:stCondLst>
                            <p:childTnLst>
                              <p:par>
                                <p:cTn id="94" presetID="53" presetClass="entr" presetSubtype="16" fill="hold" grpId="0" nodeType="afterEffect">
                                  <p:stCondLst>
                                    <p:cond delay="0"/>
                                  </p:stCondLst>
                                  <p:childTnLst>
                                    <p:set>
                                      <p:cBhvr>
                                        <p:cTn id="95" dur="1" fill="hold">
                                          <p:stCondLst>
                                            <p:cond delay="0"/>
                                          </p:stCondLst>
                                        </p:cTn>
                                        <p:tgtEl>
                                          <p:spTgt spid="42"/>
                                        </p:tgtEl>
                                        <p:attrNameLst>
                                          <p:attrName>style.visibility</p:attrName>
                                        </p:attrNameLst>
                                      </p:cBhvr>
                                      <p:to>
                                        <p:strVal val="visible"/>
                                      </p:to>
                                    </p:set>
                                    <p:anim calcmode="lin" valueType="num">
                                      <p:cBhvr>
                                        <p:cTn id="96" dur="500" fill="hold"/>
                                        <p:tgtEl>
                                          <p:spTgt spid="42"/>
                                        </p:tgtEl>
                                        <p:attrNameLst>
                                          <p:attrName>ppt_w</p:attrName>
                                        </p:attrNameLst>
                                      </p:cBhvr>
                                      <p:tavLst>
                                        <p:tav tm="0">
                                          <p:val>
                                            <p:fltVal val="0"/>
                                          </p:val>
                                        </p:tav>
                                        <p:tav tm="100000">
                                          <p:val>
                                            <p:strVal val="#ppt_w"/>
                                          </p:val>
                                        </p:tav>
                                      </p:tavLst>
                                    </p:anim>
                                    <p:anim calcmode="lin" valueType="num">
                                      <p:cBhvr>
                                        <p:cTn id="97" dur="500" fill="hold"/>
                                        <p:tgtEl>
                                          <p:spTgt spid="42"/>
                                        </p:tgtEl>
                                        <p:attrNameLst>
                                          <p:attrName>ppt_h</p:attrName>
                                        </p:attrNameLst>
                                      </p:cBhvr>
                                      <p:tavLst>
                                        <p:tav tm="0">
                                          <p:val>
                                            <p:fltVal val="0"/>
                                          </p:val>
                                        </p:tav>
                                        <p:tav tm="100000">
                                          <p:val>
                                            <p:strVal val="#ppt_h"/>
                                          </p:val>
                                        </p:tav>
                                      </p:tavLst>
                                    </p:anim>
                                    <p:animEffect transition="in" filter="fade">
                                      <p:cBhvr>
                                        <p:cTn id="98" dur="500"/>
                                        <p:tgtEl>
                                          <p:spTgt spid="42"/>
                                        </p:tgtEl>
                                      </p:cBhvr>
                                    </p:animEffect>
                                  </p:childTnLst>
                                </p:cTn>
                              </p:par>
                            </p:childTnLst>
                          </p:cTn>
                        </p:par>
                        <p:par>
                          <p:cTn id="99" fill="hold">
                            <p:stCondLst>
                              <p:cond delay="11250"/>
                            </p:stCondLst>
                            <p:childTnLst>
                              <p:par>
                                <p:cTn id="100" presetID="22" presetClass="entr" presetSubtype="1" fill="hold" grpId="0" nodeType="afterEffect">
                                  <p:stCondLst>
                                    <p:cond delay="0"/>
                                  </p:stCondLst>
                                  <p:childTnLst>
                                    <p:set>
                                      <p:cBhvr>
                                        <p:cTn id="101" dur="1" fill="hold">
                                          <p:stCondLst>
                                            <p:cond delay="0"/>
                                          </p:stCondLst>
                                        </p:cTn>
                                        <p:tgtEl>
                                          <p:spTgt spid="36"/>
                                        </p:tgtEl>
                                        <p:attrNameLst>
                                          <p:attrName>style.visibility</p:attrName>
                                        </p:attrNameLst>
                                      </p:cBhvr>
                                      <p:to>
                                        <p:strVal val="visible"/>
                                      </p:to>
                                    </p:set>
                                    <p:animEffect transition="in" filter="wipe(up)">
                                      <p:cBhvr>
                                        <p:cTn id="102" dur="750"/>
                                        <p:tgtEl>
                                          <p:spTgt spid="36"/>
                                        </p:tgtEl>
                                      </p:cBhvr>
                                    </p:animEffect>
                                  </p:childTnLst>
                                </p:cTn>
                              </p:par>
                            </p:childTnLst>
                          </p:cTn>
                        </p:par>
                        <p:par>
                          <p:cTn id="103" fill="hold">
                            <p:stCondLst>
                              <p:cond delay="12000"/>
                            </p:stCondLst>
                            <p:childTnLst>
                              <p:par>
                                <p:cTn id="104" presetID="18" presetClass="entr" presetSubtype="3" fill="hold" nodeType="afterEffect">
                                  <p:stCondLst>
                                    <p:cond delay="0"/>
                                  </p:stCondLst>
                                  <p:childTnLst>
                                    <p:set>
                                      <p:cBhvr>
                                        <p:cTn id="105" dur="1" fill="hold">
                                          <p:stCondLst>
                                            <p:cond delay="0"/>
                                          </p:stCondLst>
                                        </p:cTn>
                                        <p:tgtEl>
                                          <p:spTgt spid="9"/>
                                        </p:tgtEl>
                                        <p:attrNameLst>
                                          <p:attrName>style.visibility</p:attrName>
                                        </p:attrNameLst>
                                      </p:cBhvr>
                                      <p:to>
                                        <p:strVal val="visible"/>
                                      </p:to>
                                    </p:set>
                                    <p:animEffect transition="in" filter="strips(upRight)">
                                      <p:cBhvr>
                                        <p:cTn id="106" dur="750"/>
                                        <p:tgtEl>
                                          <p:spTgt spid="9"/>
                                        </p:tgtEl>
                                      </p:cBhvr>
                                    </p:animEffect>
                                  </p:childTnLst>
                                </p:cTn>
                              </p:par>
                            </p:childTnLst>
                          </p:cTn>
                        </p:par>
                        <p:par>
                          <p:cTn id="107" fill="hold">
                            <p:stCondLst>
                              <p:cond delay="12750"/>
                            </p:stCondLst>
                            <p:childTnLst>
                              <p:par>
                                <p:cTn id="108" presetID="21" presetClass="entr" presetSubtype="1" fill="hold" grpId="0" nodeType="afterEffect">
                                  <p:stCondLst>
                                    <p:cond delay="0"/>
                                  </p:stCondLst>
                                  <p:childTnLst>
                                    <p:set>
                                      <p:cBhvr>
                                        <p:cTn id="109" dur="1" fill="hold">
                                          <p:stCondLst>
                                            <p:cond delay="0"/>
                                          </p:stCondLst>
                                        </p:cTn>
                                        <p:tgtEl>
                                          <p:spTgt spid="13"/>
                                        </p:tgtEl>
                                        <p:attrNameLst>
                                          <p:attrName>style.visibility</p:attrName>
                                        </p:attrNameLst>
                                      </p:cBhvr>
                                      <p:to>
                                        <p:strVal val="visible"/>
                                      </p:to>
                                    </p:set>
                                    <p:animEffect transition="in" filter="wheel(1)">
                                      <p:cBhvr>
                                        <p:cTn id="110" dur="500"/>
                                        <p:tgtEl>
                                          <p:spTgt spid="13"/>
                                        </p:tgtEl>
                                      </p:cBhvr>
                                    </p:animEffect>
                                  </p:childTnLst>
                                </p:cTn>
                              </p:par>
                            </p:childTnLst>
                          </p:cTn>
                        </p:par>
                        <p:par>
                          <p:cTn id="111" fill="hold">
                            <p:stCondLst>
                              <p:cond delay="13250"/>
                            </p:stCondLst>
                            <p:childTnLst>
                              <p:par>
                                <p:cTn id="112" presetID="2" presetClass="entr" presetSubtype="1" fill="hold" grpId="0" nodeType="afterEffect">
                                  <p:stCondLst>
                                    <p:cond delay="0"/>
                                  </p:stCondLst>
                                  <p:childTnLst>
                                    <p:set>
                                      <p:cBhvr>
                                        <p:cTn id="113" dur="1" fill="hold">
                                          <p:stCondLst>
                                            <p:cond delay="0"/>
                                          </p:stCondLst>
                                        </p:cTn>
                                        <p:tgtEl>
                                          <p:spTgt spid="19"/>
                                        </p:tgtEl>
                                        <p:attrNameLst>
                                          <p:attrName>style.visibility</p:attrName>
                                        </p:attrNameLst>
                                      </p:cBhvr>
                                      <p:to>
                                        <p:strVal val="visible"/>
                                      </p:to>
                                    </p:set>
                                    <p:anim calcmode="lin" valueType="num">
                                      <p:cBhvr additive="base">
                                        <p:cTn id="114" dur="500" fill="hold"/>
                                        <p:tgtEl>
                                          <p:spTgt spid="19"/>
                                        </p:tgtEl>
                                        <p:attrNameLst>
                                          <p:attrName>ppt_x</p:attrName>
                                        </p:attrNameLst>
                                      </p:cBhvr>
                                      <p:tavLst>
                                        <p:tav tm="0">
                                          <p:val>
                                            <p:strVal val="#ppt_x"/>
                                          </p:val>
                                        </p:tav>
                                        <p:tav tm="100000">
                                          <p:val>
                                            <p:strVal val="#ppt_x"/>
                                          </p:val>
                                        </p:tav>
                                      </p:tavLst>
                                    </p:anim>
                                    <p:anim calcmode="lin" valueType="num">
                                      <p:cBhvr additive="base">
                                        <p:cTn id="115" dur="500" fill="hold"/>
                                        <p:tgtEl>
                                          <p:spTgt spid="19"/>
                                        </p:tgtEl>
                                        <p:attrNameLst>
                                          <p:attrName>ppt_y</p:attrName>
                                        </p:attrNameLst>
                                      </p:cBhvr>
                                      <p:tavLst>
                                        <p:tav tm="0">
                                          <p:val>
                                            <p:strVal val="0-#ppt_h/2"/>
                                          </p:val>
                                        </p:tav>
                                        <p:tav tm="100000">
                                          <p:val>
                                            <p:strVal val="#ppt_y"/>
                                          </p:val>
                                        </p:tav>
                                      </p:tavLst>
                                    </p:anim>
                                  </p:childTnLst>
                                </p:cTn>
                              </p:par>
                            </p:childTnLst>
                          </p:cTn>
                        </p:par>
                        <p:par>
                          <p:cTn id="116" fill="hold">
                            <p:stCondLst>
                              <p:cond delay="13750"/>
                            </p:stCondLst>
                            <p:childTnLst>
                              <p:par>
                                <p:cTn id="117" presetID="22" presetClass="entr" presetSubtype="1" fill="hold" nodeType="afterEffect">
                                  <p:stCondLst>
                                    <p:cond delay="0"/>
                                  </p:stCondLst>
                                  <p:childTnLst>
                                    <p:set>
                                      <p:cBhvr>
                                        <p:cTn id="118" dur="1" fill="hold">
                                          <p:stCondLst>
                                            <p:cond delay="0"/>
                                          </p:stCondLst>
                                        </p:cTn>
                                        <p:tgtEl>
                                          <p:spTgt spid="29"/>
                                        </p:tgtEl>
                                        <p:attrNameLst>
                                          <p:attrName>style.visibility</p:attrName>
                                        </p:attrNameLst>
                                      </p:cBhvr>
                                      <p:to>
                                        <p:strVal val="visible"/>
                                      </p:to>
                                    </p:set>
                                    <p:animEffect transition="in" filter="wipe(up)">
                                      <p:cBhvr>
                                        <p:cTn id="119" dur="500"/>
                                        <p:tgtEl>
                                          <p:spTgt spid="29"/>
                                        </p:tgtEl>
                                      </p:cBhvr>
                                    </p:animEffect>
                                  </p:childTnLst>
                                </p:cTn>
                              </p:par>
                            </p:childTnLst>
                          </p:cTn>
                        </p:par>
                        <p:par>
                          <p:cTn id="120" fill="hold">
                            <p:stCondLst>
                              <p:cond delay="14250"/>
                            </p:stCondLst>
                            <p:childTnLst>
                              <p:par>
                                <p:cTn id="121" presetID="53" presetClass="entr" presetSubtype="16" fill="hold" grpId="0" nodeType="afterEffect">
                                  <p:stCondLst>
                                    <p:cond delay="0"/>
                                  </p:stCondLst>
                                  <p:childTnLst>
                                    <p:set>
                                      <p:cBhvr>
                                        <p:cTn id="122" dur="1" fill="hold">
                                          <p:stCondLst>
                                            <p:cond delay="0"/>
                                          </p:stCondLst>
                                        </p:cTn>
                                        <p:tgtEl>
                                          <p:spTgt spid="30"/>
                                        </p:tgtEl>
                                        <p:attrNameLst>
                                          <p:attrName>style.visibility</p:attrName>
                                        </p:attrNameLst>
                                      </p:cBhvr>
                                      <p:to>
                                        <p:strVal val="visible"/>
                                      </p:to>
                                    </p:set>
                                    <p:anim calcmode="lin" valueType="num">
                                      <p:cBhvr>
                                        <p:cTn id="123" dur="500" fill="hold"/>
                                        <p:tgtEl>
                                          <p:spTgt spid="30"/>
                                        </p:tgtEl>
                                        <p:attrNameLst>
                                          <p:attrName>ppt_w</p:attrName>
                                        </p:attrNameLst>
                                      </p:cBhvr>
                                      <p:tavLst>
                                        <p:tav tm="0">
                                          <p:val>
                                            <p:fltVal val="0"/>
                                          </p:val>
                                        </p:tav>
                                        <p:tav tm="100000">
                                          <p:val>
                                            <p:strVal val="#ppt_w"/>
                                          </p:val>
                                        </p:tav>
                                      </p:tavLst>
                                    </p:anim>
                                    <p:anim calcmode="lin" valueType="num">
                                      <p:cBhvr>
                                        <p:cTn id="124" dur="500" fill="hold"/>
                                        <p:tgtEl>
                                          <p:spTgt spid="30"/>
                                        </p:tgtEl>
                                        <p:attrNameLst>
                                          <p:attrName>ppt_h</p:attrName>
                                        </p:attrNameLst>
                                      </p:cBhvr>
                                      <p:tavLst>
                                        <p:tav tm="0">
                                          <p:val>
                                            <p:fltVal val="0"/>
                                          </p:val>
                                        </p:tav>
                                        <p:tav tm="100000">
                                          <p:val>
                                            <p:strVal val="#ppt_h"/>
                                          </p:val>
                                        </p:tav>
                                      </p:tavLst>
                                    </p:anim>
                                    <p:animEffect transition="in" filter="fade">
                                      <p:cBhvr>
                                        <p:cTn id="125" dur="500"/>
                                        <p:tgtEl>
                                          <p:spTgt spid="30"/>
                                        </p:tgtEl>
                                      </p:cBhvr>
                                    </p:animEffect>
                                  </p:childTnLst>
                                </p:cTn>
                              </p:par>
                            </p:childTnLst>
                          </p:cTn>
                        </p:par>
                        <p:par>
                          <p:cTn id="126" fill="hold">
                            <p:stCondLst>
                              <p:cond delay="14750"/>
                            </p:stCondLst>
                            <p:childTnLst>
                              <p:par>
                                <p:cTn id="127" presetID="53" presetClass="entr" presetSubtype="16" fill="hold" grpId="0" nodeType="afterEffect">
                                  <p:stCondLst>
                                    <p:cond delay="0"/>
                                  </p:stCondLst>
                                  <p:childTnLst>
                                    <p:set>
                                      <p:cBhvr>
                                        <p:cTn id="128" dur="1" fill="hold">
                                          <p:stCondLst>
                                            <p:cond delay="0"/>
                                          </p:stCondLst>
                                        </p:cTn>
                                        <p:tgtEl>
                                          <p:spTgt spid="43"/>
                                        </p:tgtEl>
                                        <p:attrNameLst>
                                          <p:attrName>style.visibility</p:attrName>
                                        </p:attrNameLst>
                                      </p:cBhvr>
                                      <p:to>
                                        <p:strVal val="visible"/>
                                      </p:to>
                                    </p:set>
                                    <p:anim calcmode="lin" valueType="num">
                                      <p:cBhvr>
                                        <p:cTn id="129" dur="500" fill="hold"/>
                                        <p:tgtEl>
                                          <p:spTgt spid="43"/>
                                        </p:tgtEl>
                                        <p:attrNameLst>
                                          <p:attrName>ppt_w</p:attrName>
                                        </p:attrNameLst>
                                      </p:cBhvr>
                                      <p:tavLst>
                                        <p:tav tm="0">
                                          <p:val>
                                            <p:fltVal val="0"/>
                                          </p:val>
                                        </p:tav>
                                        <p:tav tm="100000">
                                          <p:val>
                                            <p:strVal val="#ppt_w"/>
                                          </p:val>
                                        </p:tav>
                                      </p:tavLst>
                                    </p:anim>
                                    <p:anim calcmode="lin" valueType="num">
                                      <p:cBhvr>
                                        <p:cTn id="130" dur="500" fill="hold"/>
                                        <p:tgtEl>
                                          <p:spTgt spid="43"/>
                                        </p:tgtEl>
                                        <p:attrNameLst>
                                          <p:attrName>ppt_h</p:attrName>
                                        </p:attrNameLst>
                                      </p:cBhvr>
                                      <p:tavLst>
                                        <p:tav tm="0">
                                          <p:val>
                                            <p:fltVal val="0"/>
                                          </p:val>
                                        </p:tav>
                                        <p:tav tm="100000">
                                          <p:val>
                                            <p:strVal val="#ppt_h"/>
                                          </p:val>
                                        </p:tav>
                                      </p:tavLst>
                                    </p:anim>
                                    <p:animEffect transition="in" filter="fade">
                                      <p:cBhvr>
                                        <p:cTn id="131" dur="500"/>
                                        <p:tgtEl>
                                          <p:spTgt spid="43"/>
                                        </p:tgtEl>
                                      </p:cBhvr>
                                    </p:animEffect>
                                  </p:childTnLst>
                                </p:cTn>
                              </p:par>
                            </p:childTnLst>
                          </p:cTn>
                        </p:par>
                        <p:par>
                          <p:cTn id="132" fill="hold">
                            <p:stCondLst>
                              <p:cond delay="15250"/>
                            </p:stCondLst>
                            <p:childTnLst>
                              <p:par>
                                <p:cTn id="133" presetID="22" presetClass="entr" presetSubtype="1" fill="hold" grpId="0" nodeType="afterEffect">
                                  <p:stCondLst>
                                    <p:cond delay="0"/>
                                  </p:stCondLst>
                                  <p:childTnLst>
                                    <p:set>
                                      <p:cBhvr>
                                        <p:cTn id="134" dur="1" fill="hold">
                                          <p:stCondLst>
                                            <p:cond delay="0"/>
                                          </p:stCondLst>
                                        </p:cTn>
                                        <p:tgtEl>
                                          <p:spTgt spid="37"/>
                                        </p:tgtEl>
                                        <p:attrNameLst>
                                          <p:attrName>style.visibility</p:attrName>
                                        </p:attrNameLst>
                                      </p:cBhvr>
                                      <p:to>
                                        <p:strVal val="visible"/>
                                      </p:to>
                                    </p:set>
                                    <p:animEffect transition="in" filter="wipe(up)">
                                      <p:cBhvr>
                                        <p:cTn id="135" dur="750"/>
                                        <p:tgtEl>
                                          <p:spTgt spid="37"/>
                                        </p:tgtEl>
                                      </p:cBhvr>
                                    </p:animEffect>
                                  </p:childTnLst>
                                </p:cTn>
                              </p:par>
                            </p:childTnLst>
                          </p:cTn>
                        </p:par>
                        <p:par>
                          <p:cTn id="136" fill="hold">
                            <p:stCondLst>
                              <p:cond delay="16000"/>
                            </p:stCondLst>
                            <p:childTnLst>
                              <p:par>
                                <p:cTn id="137" presetID="18" presetClass="entr" presetSubtype="3" fill="hold" nodeType="afterEffect">
                                  <p:stCondLst>
                                    <p:cond delay="0"/>
                                  </p:stCondLst>
                                  <p:childTnLst>
                                    <p:set>
                                      <p:cBhvr>
                                        <p:cTn id="138" dur="1" fill="hold">
                                          <p:stCondLst>
                                            <p:cond delay="0"/>
                                          </p:stCondLst>
                                        </p:cTn>
                                        <p:tgtEl>
                                          <p:spTgt spid="11"/>
                                        </p:tgtEl>
                                        <p:attrNameLst>
                                          <p:attrName>style.visibility</p:attrName>
                                        </p:attrNameLst>
                                      </p:cBhvr>
                                      <p:to>
                                        <p:strVal val="visible"/>
                                      </p:to>
                                    </p:set>
                                    <p:animEffect transition="in" filter="strips(upRight)">
                                      <p:cBhvr>
                                        <p:cTn id="139" dur="750"/>
                                        <p:tgtEl>
                                          <p:spTgt spid="11"/>
                                        </p:tgtEl>
                                      </p:cBhvr>
                                    </p:animEffect>
                                  </p:childTnLst>
                                </p:cTn>
                              </p:par>
                            </p:childTnLst>
                          </p:cTn>
                        </p:par>
                        <p:par>
                          <p:cTn id="140" fill="hold">
                            <p:stCondLst>
                              <p:cond delay="16750"/>
                            </p:stCondLst>
                            <p:childTnLst>
                              <p:par>
                                <p:cTn id="141" presetID="21" presetClass="entr" presetSubtype="1" fill="hold" grpId="0" nodeType="afterEffect">
                                  <p:stCondLst>
                                    <p:cond delay="0"/>
                                  </p:stCondLst>
                                  <p:childTnLst>
                                    <p:set>
                                      <p:cBhvr>
                                        <p:cTn id="142" dur="1" fill="hold">
                                          <p:stCondLst>
                                            <p:cond delay="0"/>
                                          </p:stCondLst>
                                        </p:cTn>
                                        <p:tgtEl>
                                          <p:spTgt spid="14"/>
                                        </p:tgtEl>
                                        <p:attrNameLst>
                                          <p:attrName>style.visibility</p:attrName>
                                        </p:attrNameLst>
                                      </p:cBhvr>
                                      <p:to>
                                        <p:strVal val="visible"/>
                                      </p:to>
                                    </p:set>
                                    <p:animEffect transition="in" filter="wheel(1)">
                                      <p:cBhvr>
                                        <p:cTn id="143" dur="500"/>
                                        <p:tgtEl>
                                          <p:spTgt spid="14"/>
                                        </p:tgtEl>
                                      </p:cBhvr>
                                    </p:animEffect>
                                  </p:childTnLst>
                                </p:cTn>
                              </p:par>
                            </p:childTnLst>
                          </p:cTn>
                        </p:par>
                        <p:par>
                          <p:cTn id="144" fill="hold">
                            <p:stCondLst>
                              <p:cond delay="17250"/>
                            </p:stCondLst>
                            <p:childTnLst>
                              <p:par>
                                <p:cTn id="145" presetID="2" presetClass="entr" presetSubtype="1" fill="hold" grpId="0" nodeType="afterEffect">
                                  <p:stCondLst>
                                    <p:cond delay="0"/>
                                  </p:stCondLst>
                                  <p:childTnLst>
                                    <p:set>
                                      <p:cBhvr>
                                        <p:cTn id="146" dur="1" fill="hold">
                                          <p:stCondLst>
                                            <p:cond delay="0"/>
                                          </p:stCondLst>
                                        </p:cTn>
                                        <p:tgtEl>
                                          <p:spTgt spid="20"/>
                                        </p:tgtEl>
                                        <p:attrNameLst>
                                          <p:attrName>style.visibility</p:attrName>
                                        </p:attrNameLst>
                                      </p:cBhvr>
                                      <p:to>
                                        <p:strVal val="visible"/>
                                      </p:to>
                                    </p:set>
                                    <p:anim calcmode="lin" valueType="num">
                                      <p:cBhvr additive="base">
                                        <p:cTn id="147" dur="500" fill="hold"/>
                                        <p:tgtEl>
                                          <p:spTgt spid="20"/>
                                        </p:tgtEl>
                                        <p:attrNameLst>
                                          <p:attrName>ppt_x</p:attrName>
                                        </p:attrNameLst>
                                      </p:cBhvr>
                                      <p:tavLst>
                                        <p:tav tm="0">
                                          <p:val>
                                            <p:strVal val="#ppt_x"/>
                                          </p:val>
                                        </p:tav>
                                        <p:tav tm="100000">
                                          <p:val>
                                            <p:strVal val="#ppt_x"/>
                                          </p:val>
                                        </p:tav>
                                      </p:tavLst>
                                    </p:anim>
                                    <p:anim calcmode="lin" valueType="num">
                                      <p:cBhvr additive="base">
                                        <p:cTn id="148" dur="500" fill="hold"/>
                                        <p:tgtEl>
                                          <p:spTgt spid="20"/>
                                        </p:tgtEl>
                                        <p:attrNameLst>
                                          <p:attrName>ppt_y</p:attrName>
                                        </p:attrNameLst>
                                      </p:cBhvr>
                                      <p:tavLst>
                                        <p:tav tm="0">
                                          <p:val>
                                            <p:strVal val="0-#ppt_h/2"/>
                                          </p:val>
                                        </p:tav>
                                        <p:tav tm="100000">
                                          <p:val>
                                            <p:strVal val="#ppt_y"/>
                                          </p:val>
                                        </p:tav>
                                      </p:tavLst>
                                    </p:anim>
                                  </p:childTnLst>
                                </p:cTn>
                              </p:par>
                            </p:childTnLst>
                          </p:cTn>
                        </p:par>
                        <p:par>
                          <p:cTn id="149" fill="hold">
                            <p:stCondLst>
                              <p:cond delay="17750"/>
                            </p:stCondLst>
                            <p:childTnLst>
                              <p:par>
                                <p:cTn id="150" presetID="22" presetClass="entr" presetSubtype="1" fill="hold" nodeType="afterEffect">
                                  <p:stCondLst>
                                    <p:cond delay="0"/>
                                  </p:stCondLst>
                                  <p:childTnLst>
                                    <p:set>
                                      <p:cBhvr>
                                        <p:cTn id="151" dur="1" fill="hold">
                                          <p:stCondLst>
                                            <p:cond delay="0"/>
                                          </p:stCondLst>
                                        </p:cTn>
                                        <p:tgtEl>
                                          <p:spTgt spid="31"/>
                                        </p:tgtEl>
                                        <p:attrNameLst>
                                          <p:attrName>style.visibility</p:attrName>
                                        </p:attrNameLst>
                                      </p:cBhvr>
                                      <p:to>
                                        <p:strVal val="visible"/>
                                      </p:to>
                                    </p:set>
                                    <p:animEffect transition="in" filter="wipe(up)">
                                      <p:cBhvr>
                                        <p:cTn id="152" dur="500"/>
                                        <p:tgtEl>
                                          <p:spTgt spid="31"/>
                                        </p:tgtEl>
                                      </p:cBhvr>
                                    </p:animEffect>
                                  </p:childTnLst>
                                </p:cTn>
                              </p:par>
                            </p:childTnLst>
                          </p:cTn>
                        </p:par>
                        <p:par>
                          <p:cTn id="153" fill="hold">
                            <p:stCondLst>
                              <p:cond delay="18250"/>
                            </p:stCondLst>
                            <p:childTnLst>
                              <p:par>
                                <p:cTn id="154" presetID="53" presetClass="entr" presetSubtype="16" fill="hold" grpId="0" nodeType="afterEffect">
                                  <p:stCondLst>
                                    <p:cond delay="0"/>
                                  </p:stCondLst>
                                  <p:childTnLst>
                                    <p:set>
                                      <p:cBhvr>
                                        <p:cTn id="155" dur="1" fill="hold">
                                          <p:stCondLst>
                                            <p:cond delay="0"/>
                                          </p:stCondLst>
                                        </p:cTn>
                                        <p:tgtEl>
                                          <p:spTgt spid="32"/>
                                        </p:tgtEl>
                                        <p:attrNameLst>
                                          <p:attrName>style.visibility</p:attrName>
                                        </p:attrNameLst>
                                      </p:cBhvr>
                                      <p:to>
                                        <p:strVal val="visible"/>
                                      </p:to>
                                    </p:set>
                                    <p:anim calcmode="lin" valueType="num">
                                      <p:cBhvr>
                                        <p:cTn id="156" dur="500" fill="hold"/>
                                        <p:tgtEl>
                                          <p:spTgt spid="32"/>
                                        </p:tgtEl>
                                        <p:attrNameLst>
                                          <p:attrName>ppt_w</p:attrName>
                                        </p:attrNameLst>
                                      </p:cBhvr>
                                      <p:tavLst>
                                        <p:tav tm="0">
                                          <p:val>
                                            <p:fltVal val="0"/>
                                          </p:val>
                                        </p:tav>
                                        <p:tav tm="100000">
                                          <p:val>
                                            <p:strVal val="#ppt_w"/>
                                          </p:val>
                                        </p:tav>
                                      </p:tavLst>
                                    </p:anim>
                                    <p:anim calcmode="lin" valueType="num">
                                      <p:cBhvr>
                                        <p:cTn id="157" dur="500" fill="hold"/>
                                        <p:tgtEl>
                                          <p:spTgt spid="32"/>
                                        </p:tgtEl>
                                        <p:attrNameLst>
                                          <p:attrName>ppt_h</p:attrName>
                                        </p:attrNameLst>
                                      </p:cBhvr>
                                      <p:tavLst>
                                        <p:tav tm="0">
                                          <p:val>
                                            <p:fltVal val="0"/>
                                          </p:val>
                                        </p:tav>
                                        <p:tav tm="100000">
                                          <p:val>
                                            <p:strVal val="#ppt_h"/>
                                          </p:val>
                                        </p:tav>
                                      </p:tavLst>
                                    </p:anim>
                                    <p:animEffect transition="in" filter="fade">
                                      <p:cBhvr>
                                        <p:cTn id="158" dur="500"/>
                                        <p:tgtEl>
                                          <p:spTgt spid="32"/>
                                        </p:tgtEl>
                                      </p:cBhvr>
                                    </p:animEffect>
                                  </p:childTnLst>
                                </p:cTn>
                              </p:par>
                            </p:childTnLst>
                          </p:cTn>
                        </p:par>
                        <p:par>
                          <p:cTn id="159" fill="hold">
                            <p:stCondLst>
                              <p:cond delay="18750"/>
                            </p:stCondLst>
                            <p:childTnLst>
                              <p:par>
                                <p:cTn id="160" presetID="53" presetClass="entr" presetSubtype="16" fill="hold" grpId="0" nodeType="afterEffect">
                                  <p:stCondLst>
                                    <p:cond delay="0"/>
                                  </p:stCondLst>
                                  <p:childTnLst>
                                    <p:set>
                                      <p:cBhvr>
                                        <p:cTn id="161" dur="1" fill="hold">
                                          <p:stCondLst>
                                            <p:cond delay="0"/>
                                          </p:stCondLst>
                                        </p:cTn>
                                        <p:tgtEl>
                                          <p:spTgt spid="44"/>
                                        </p:tgtEl>
                                        <p:attrNameLst>
                                          <p:attrName>style.visibility</p:attrName>
                                        </p:attrNameLst>
                                      </p:cBhvr>
                                      <p:to>
                                        <p:strVal val="visible"/>
                                      </p:to>
                                    </p:set>
                                    <p:anim calcmode="lin" valueType="num">
                                      <p:cBhvr>
                                        <p:cTn id="162" dur="500" fill="hold"/>
                                        <p:tgtEl>
                                          <p:spTgt spid="44"/>
                                        </p:tgtEl>
                                        <p:attrNameLst>
                                          <p:attrName>ppt_w</p:attrName>
                                        </p:attrNameLst>
                                      </p:cBhvr>
                                      <p:tavLst>
                                        <p:tav tm="0">
                                          <p:val>
                                            <p:fltVal val="0"/>
                                          </p:val>
                                        </p:tav>
                                        <p:tav tm="100000">
                                          <p:val>
                                            <p:strVal val="#ppt_w"/>
                                          </p:val>
                                        </p:tav>
                                      </p:tavLst>
                                    </p:anim>
                                    <p:anim calcmode="lin" valueType="num">
                                      <p:cBhvr>
                                        <p:cTn id="163" dur="500" fill="hold"/>
                                        <p:tgtEl>
                                          <p:spTgt spid="44"/>
                                        </p:tgtEl>
                                        <p:attrNameLst>
                                          <p:attrName>ppt_h</p:attrName>
                                        </p:attrNameLst>
                                      </p:cBhvr>
                                      <p:tavLst>
                                        <p:tav tm="0">
                                          <p:val>
                                            <p:fltVal val="0"/>
                                          </p:val>
                                        </p:tav>
                                        <p:tav tm="100000">
                                          <p:val>
                                            <p:strVal val="#ppt_h"/>
                                          </p:val>
                                        </p:tav>
                                      </p:tavLst>
                                    </p:anim>
                                    <p:animEffect transition="in" filter="fade">
                                      <p:cBhvr>
                                        <p:cTn id="164" dur="500"/>
                                        <p:tgtEl>
                                          <p:spTgt spid="44"/>
                                        </p:tgtEl>
                                      </p:cBhvr>
                                    </p:animEffect>
                                  </p:childTnLst>
                                </p:cTn>
                              </p:par>
                            </p:childTnLst>
                          </p:cTn>
                        </p:par>
                        <p:par>
                          <p:cTn id="165" fill="hold">
                            <p:stCondLst>
                              <p:cond delay="19250"/>
                            </p:stCondLst>
                            <p:childTnLst>
                              <p:par>
                                <p:cTn id="166" presetID="22" presetClass="entr" presetSubtype="1" fill="hold" grpId="0" nodeType="afterEffect">
                                  <p:stCondLst>
                                    <p:cond delay="0"/>
                                  </p:stCondLst>
                                  <p:childTnLst>
                                    <p:set>
                                      <p:cBhvr>
                                        <p:cTn id="167" dur="1" fill="hold">
                                          <p:stCondLst>
                                            <p:cond delay="0"/>
                                          </p:stCondLst>
                                        </p:cTn>
                                        <p:tgtEl>
                                          <p:spTgt spid="38"/>
                                        </p:tgtEl>
                                        <p:attrNameLst>
                                          <p:attrName>style.visibility</p:attrName>
                                        </p:attrNameLst>
                                      </p:cBhvr>
                                      <p:to>
                                        <p:strVal val="visible"/>
                                      </p:to>
                                    </p:set>
                                    <p:animEffect transition="in" filter="wipe(up)">
                                      <p:cBhvr>
                                        <p:cTn id="168" dur="750"/>
                                        <p:tgtEl>
                                          <p:spTgt spid="38"/>
                                        </p:tgtEl>
                                      </p:cBhvr>
                                    </p:animEffect>
                                  </p:childTnLst>
                                </p:cTn>
                              </p:par>
                            </p:childTnLst>
                          </p:cTn>
                        </p:par>
                        <p:par>
                          <p:cTn id="169" fill="hold">
                            <p:stCondLst>
                              <p:cond delay="20000"/>
                            </p:stCondLst>
                            <p:childTnLst>
                              <p:par>
                                <p:cTn id="170" presetID="18" presetClass="entr" presetSubtype="3" fill="hold" nodeType="afterEffect">
                                  <p:stCondLst>
                                    <p:cond delay="0"/>
                                  </p:stCondLst>
                                  <p:childTnLst>
                                    <p:set>
                                      <p:cBhvr>
                                        <p:cTn id="171" dur="1" fill="hold">
                                          <p:stCondLst>
                                            <p:cond delay="0"/>
                                          </p:stCondLst>
                                        </p:cTn>
                                        <p:tgtEl>
                                          <p:spTgt spid="4"/>
                                        </p:tgtEl>
                                        <p:attrNameLst>
                                          <p:attrName>style.visibility</p:attrName>
                                        </p:attrNameLst>
                                      </p:cBhvr>
                                      <p:to>
                                        <p:strVal val="visible"/>
                                      </p:to>
                                    </p:set>
                                    <p:animEffect transition="in" filter="strips(upRight)">
                                      <p:cBhvr>
                                        <p:cTn id="172"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3" grpId="0" animBg="1"/>
      <p:bldP spid="14" grpId="0" animBg="1"/>
      <p:bldP spid="16" grpId="0"/>
      <p:bldP spid="17" grpId="0"/>
      <p:bldP spid="18" grpId="0"/>
      <p:bldP spid="19" grpId="0"/>
      <p:bldP spid="20" grpId="0"/>
      <p:bldP spid="24" grpId="0" animBg="1"/>
      <p:bldP spid="26" grpId="0" animBg="1"/>
      <p:bldP spid="28" grpId="0" animBg="1"/>
      <p:bldP spid="30" grpId="0" animBg="1"/>
      <p:bldP spid="32" grpId="0" animBg="1"/>
      <p:bldP spid="34" grpId="0"/>
      <p:bldP spid="35" grpId="0"/>
      <p:bldP spid="36" grpId="0"/>
      <p:bldP spid="37" grpId="0"/>
      <p:bldP spid="38" grpId="0"/>
      <p:bldP spid="40" grpId="0" animBg="1"/>
      <p:bldP spid="41" grpId="0" animBg="1"/>
      <p:bldP spid="42" grpId="0" animBg="1"/>
      <p:bldP spid="43" grpId="0" animBg="1"/>
      <p:bldP spid="4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3034598" y="651876"/>
            <a:ext cx="6179850" cy="661712"/>
          </a:xfrm>
          <a:prstGeom prst="rect">
            <a:avLst/>
          </a:prstGeom>
          <a:noFill/>
        </p:spPr>
        <p:txBody>
          <a:bodyPr wrap="square" lIns="45711" tIns="22856" rIns="45711" bIns="22856" rtlCol="0">
            <a:spAutoFit/>
          </a:bodyPr>
          <a:lstStyle/>
          <a:p>
            <a:pPr algn="ctr"/>
            <a:r>
              <a:rPr lang="zh-CN" altLang="en-US" sz="4000" b="1" dirty="0" smtClean="0">
                <a:solidFill>
                  <a:schemeClr val="bg1"/>
                </a:solidFill>
                <a:latin typeface="微软雅黑" panose="020B0503020204020204" pitchFamily="34" charset="-122"/>
                <a:ea typeface="微软雅黑" panose="020B0503020204020204" pitchFamily="34" charset="-122"/>
              </a:rPr>
              <a:t>研究内容</a:t>
            </a:r>
            <a:endParaRPr lang="en-US" altLang="zh-CN" sz="4000" b="1" dirty="0" smtClean="0">
              <a:solidFill>
                <a:schemeClr val="bg1"/>
              </a:solidFill>
              <a:latin typeface="微软雅黑" panose="020B0503020204020204" pitchFamily="34" charset="-122"/>
              <a:ea typeface="微软雅黑" panose="020B0503020204020204" pitchFamily="34" charset="-122"/>
            </a:endParaRPr>
          </a:p>
        </p:txBody>
      </p:sp>
      <p:grpSp>
        <p:nvGrpSpPr>
          <p:cNvPr id="24" name="Group 4"/>
          <p:cNvGrpSpPr/>
          <p:nvPr/>
        </p:nvGrpSpPr>
        <p:grpSpPr>
          <a:xfrm>
            <a:off x="1332781" y="2846917"/>
            <a:ext cx="1701817" cy="789728"/>
            <a:chOff x="999585" y="2135188"/>
            <a:chExt cx="1276363" cy="592296"/>
          </a:xfrm>
        </p:grpSpPr>
        <p:sp>
          <p:nvSpPr>
            <p:cNvPr id="25" name="TextBox 57"/>
            <p:cNvSpPr txBox="1"/>
            <p:nvPr/>
          </p:nvSpPr>
          <p:spPr>
            <a:xfrm>
              <a:off x="999585" y="2480829"/>
              <a:ext cx="1276363" cy="246655"/>
            </a:xfrm>
            <a:prstGeom prst="rect">
              <a:avLst/>
            </a:prstGeom>
            <a:noFill/>
          </p:spPr>
          <p:txBody>
            <a:bodyPr wrap="square" rtlCol="0">
              <a:spAutoFit/>
            </a:bodyPr>
            <a:lstStyle/>
            <a:p>
              <a:pPr algn="ctr">
                <a:lnSpc>
                  <a:spcPct val="125000"/>
                </a:lnSpc>
              </a:pPr>
              <a:r>
                <a:rPr lang="zh-CN" altLang="en-US" sz="1335" dirty="0">
                  <a:solidFill>
                    <a:srgbClr val="004445"/>
                  </a:solidFill>
                  <a:latin typeface="Lato Black" pitchFamily="34" charset="0"/>
                  <a:ea typeface="微软雅黑" panose="020B0503020204020204" pitchFamily="34" charset="-122"/>
                </a:rPr>
                <a:t>关键词</a:t>
              </a:r>
              <a:endParaRPr lang="en-US" sz="1065" dirty="0">
                <a:solidFill>
                  <a:srgbClr val="004445"/>
                </a:solidFill>
                <a:latin typeface="Lato Light" panose="020F0302020204030203" pitchFamily="34" charset="0"/>
              </a:endParaRPr>
            </a:p>
          </p:txBody>
        </p:sp>
        <p:sp>
          <p:nvSpPr>
            <p:cNvPr id="26" name="Freeform 7"/>
            <p:cNvSpPr>
              <a:spLocks noEditPoints="1"/>
            </p:cNvSpPr>
            <p:nvPr/>
          </p:nvSpPr>
          <p:spPr bwMode="auto">
            <a:xfrm>
              <a:off x="1466315" y="2135188"/>
              <a:ext cx="325438" cy="327025"/>
            </a:xfrm>
            <a:custGeom>
              <a:avLst/>
              <a:gdLst>
                <a:gd name="T0" fmla="*/ 325 w 400"/>
                <a:gd name="T1" fmla="*/ 347 h 400"/>
                <a:gd name="T2" fmla="*/ 347 w 400"/>
                <a:gd name="T3" fmla="*/ 325 h 400"/>
                <a:gd name="T4" fmla="*/ 308 w 400"/>
                <a:gd name="T5" fmla="*/ 308 h 400"/>
                <a:gd name="T6" fmla="*/ 75 w 400"/>
                <a:gd name="T7" fmla="*/ 53 h 400"/>
                <a:gd name="T8" fmla="*/ 53 w 400"/>
                <a:gd name="T9" fmla="*/ 75 h 400"/>
                <a:gd name="T10" fmla="*/ 92 w 400"/>
                <a:gd name="T11" fmla="*/ 92 h 400"/>
                <a:gd name="T12" fmla="*/ 75 w 400"/>
                <a:gd name="T13" fmla="*/ 53 h 400"/>
                <a:gd name="T14" fmla="*/ 53 w 400"/>
                <a:gd name="T15" fmla="*/ 325 h 400"/>
                <a:gd name="T16" fmla="*/ 75 w 400"/>
                <a:gd name="T17" fmla="*/ 347 h 400"/>
                <a:gd name="T18" fmla="*/ 92 w 400"/>
                <a:gd name="T19" fmla="*/ 308 h 400"/>
                <a:gd name="T20" fmla="*/ 347 w 400"/>
                <a:gd name="T21" fmla="*/ 75 h 400"/>
                <a:gd name="T22" fmla="*/ 325 w 400"/>
                <a:gd name="T23" fmla="*/ 53 h 400"/>
                <a:gd name="T24" fmla="*/ 308 w 400"/>
                <a:gd name="T25" fmla="*/ 92 h 400"/>
                <a:gd name="T26" fmla="*/ 347 w 400"/>
                <a:gd name="T27" fmla="*/ 75 h 400"/>
                <a:gd name="T28" fmla="*/ 184 w 400"/>
                <a:gd name="T29" fmla="*/ 360 h 400"/>
                <a:gd name="T30" fmla="*/ 200 w 400"/>
                <a:gd name="T31" fmla="*/ 400 h 400"/>
                <a:gd name="T32" fmla="*/ 216 w 400"/>
                <a:gd name="T33" fmla="*/ 360 h 400"/>
                <a:gd name="T34" fmla="*/ 200 w 400"/>
                <a:gd name="T35" fmla="*/ 60 h 400"/>
                <a:gd name="T36" fmla="*/ 216 w 400"/>
                <a:gd name="T37" fmla="*/ 20 h 400"/>
                <a:gd name="T38" fmla="*/ 184 w 400"/>
                <a:gd name="T39" fmla="*/ 20 h 400"/>
                <a:gd name="T40" fmla="*/ 200 w 400"/>
                <a:gd name="T41" fmla="*/ 60 h 400"/>
                <a:gd name="T42" fmla="*/ 40 w 400"/>
                <a:gd name="T43" fmla="*/ 184 h 400"/>
                <a:gd name="T44" fmla="*/ 0 w 400"/>
                <a:gd name="T45" fmla="*/ 200 h 400"/>
                <a:gd name="T46" fmla="*/ 40 w 400"/>
                <a:gd name="T47" fmla="*/ 216 h 400"/>
                <a:gd name="T48" fmla="*/ 202 w 400"/>
                <a:gd name="T49" fmla="*/ 280 h 400"/>
                <a:gd name="T50" fmla="*/ 202 w 400"/>
                <a:gd name="T51" fmla="*/ 120 h 400"/>
                <a:gd name="T52" fmla="*/ 200 w 400"/>
                <a:gd name="T53" fmla="*/ 90 h 400"/>
                <a:gd name="T54" fmla="*/ 200 w 400"/>
                <a:gd name="T55" fmla="*/ 310 h 400"/>
                <a:gd name="T56" fmla="*/ 200 w 400"/>
                <a:gd name="T57" fmla="*/ 90 h 400"/>
                <a:gd name="T58" fmla="*/ 360 w 400"/>
                <a:gd name="T59" fmla="*/ 184 h 400"/>
                <a:gd name="T60" fmla="*/ 360 w 400"/>
                <a:gd name="T61" fmla="*/ 216 h 400"/>
                <a:gd name="T62" fmla="*/ 400 w 400"/>
                <a:gd name="T63" fmla="*/ 20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11" y="333"/>
                  </a:moveTo>
                  <a:cubicBezTo>
                    <a:pt x="313" y="335"/>
                    <a:pt x="323" y="345"/>
                    <a:pt x="325" y="347"/>
                  </a:cubicBezTo>
                  <a:cubicBezTo>
                    <a:pt x="333" y="355"/>
                    <a:pt x="344" y="356"/>
                    <a:pt x="350" y="350"/>
                  </a:cubicBezTo>
                  <a:cubicBezTo>
                    <a:pt x="356" y="344"/>
                    <a:pt x="355" y="332"/>
                    <a:pt x="347" y="325"/>
                  </a:cubicBezTo>
                  <a:cubicBezTo>
                    <a:pt x="345" y="322"/>
                    <a:pt x="335" y="313"/>
                    <a:pt x="333" y="311"/>
                  </a:cubicBezTo>
                  <a:cubicBezTo>
                    <a:pt x="326" y="303"/>
                    <a:pt x="314" y="301"/>
                    <a:pt x="308" y="308"/>
                  </a:cubicBezTo>
                  <a:cubicBezTo>
                    <a:pt x="302" y="314"/>
                    <a:pt x="303" y="325"/>
                    <a:pt x="311" y="333"/>
                  </a:cubicBezTo>
                  <a:close/>
                  <a:moveTo>
                    <a:pt x="75" y="53"/>
                  </a:moveTo>
                  <a:cubicBezTo>
                    <a:pt x="68" y="45"/>
                    <a:pt x="56" y="43"/>
                    <a:pt x="50" y="50"/>
                  </a:cubicBezTo>
                  <a:cubicBezTo>
                    <a:pt x="44" y="56"/>
                    <a:pt x="45" y="67"/>
                    <a:pt x="53" y="75"/>
                  </a:cubicBezTo>
                  <a:cubicBezTo>
                    <a:pt x="55" y="77"/>
                    <a:pt x="65" y="87"/>
                    <a:pt x="67" y="89"/>
                  </a:cubicBezTo>
                  <a:cubicBezTo>
                    <a:pt x="75" y="97"/>
                    <a:pt x="86" y="98"/>
                    <a:pt x="92" y="92"/>
                  </a:cubicBezTo>
                  <a:cubicBezTo>
                    <a:pt x="98" y="86"/>
                    <a:pt x="97" y="74"/>
                    <a:pt x="89" y="67"/>
                  </a:cubicBezTo>
                  <a:cubicBezTo>
                    <a:pt x="87" y="64"/>
                    <a:pt x="77" y="55"/>
                    <a:pt x="75" y="53"/>
                  </a:cubicBezTo>
                  <a:close/>
                  <a:moveTo>
                    <a:pt x="67" y="311"/>
                  </a:moveTo>
                  <a:cubicBezTo>
                    <a:pt x="65" y="313"/>
                    <a:pt x="55" y="322"/>
                    <a:pt x="53" y="325"/>
                  </a:cubicBezTo>
                  <a:cubicBezTo>
                    <a:pt x="45" y="332"/>
                    <a:pt x="44" y="344"/>
                    <a:pt x="50" y="350"/>
                  </a:cubicBezTo>
                  <a:cubicBezTo>
                    <a:pt x="56" y="356"/>
                    <a:pt x="68" y="355"/>
                    <a:pt x="75" y="347"/>
                  </a:cubicBezTo>
                  <a:cubicBezTo>
                    <a:pt x="77" y="345"/>
                    <a:pt x="87" y="335"/>
                    <a:pt x="89" y="333"/>
                  </a:cubicBezTo>
                  <a:cubicBezTo>
                    <a:pt x="97" y="325"/>
                    <a:pt x="98" y="314"/>
                    <a:pt x="92" y="308"/>
                  </a:cubicBezTo>
                  <a:cubicBezTo>
                    <a:pt x="86" y="301"/>
                    <a:pt x="74" y="303"/>
                    <a:pt x="67" y="311"/>
                  </a:cubicBezTo>
                  <a:close/>
                  <a:moveTo>
                    <a:pt x="347" y="75"/>
                  </a:moveTo>
                  <a:cubicBezTo>
                    <a:pt x="355" y="67"/>
                    <a:pt x="356" y="56"/>
                    <a:pt x="350" y="50"/>
                  </a:cubicBezTo>
                  <a:cubicBezTo>
                    <a:pt x="344" y="43"/>
                    <a:pt x="332" y="45"/>
                    <a:pt x="325" y="53"/>
                  </a:cubicBezTo>
                  <a:cubicBezTo>
                    <a:pt x="323" y="55"/>
                    <a:pt x="313" y="64"/>
                    <a:pt x="311" y="67"/>
                  </a:cubicBezTo>
                  <a:cubicBezTo>
                    <a:pt x="303" y="74"/>
                    <a:pt x="302" y="86"/>
                    <a:pt x="308" y="92"/>
                  </a:cubicBezTo>
                  <a:cubicBezTo>
                    <a:pt x="314" y="98"/>
                    <a:pt x="326" y="97"/>
                    <a:pt x="333" y="89"/>
                  </a:cubicBezTo>
                  <a:cubicBezTo>
                    <a:pt x="335" y="87"/>
                    <a:pt x="345" y="77"/>
                    <a:pt x="347" y="75"/>
                  </a:cubicBezTo>
                  <a:close/>
                  <a:moveTo>
                    <a:pt x="200" y="340"/>
                  </a:moveTo>
                  <a:cubicBezTo>
                    <a:pt x="191" y="340"/>
                    <a:pt x="184" y="349"/>
                    <a:pt x="184" y="360"/>
                  </a:cubicBezTo>
                  <a:cubicBezTo>
                    <a:pt x="184" y="363"/>
                    <a:pt x="184" y="376"/>
                    <a:pt x="184" y="380"/>
                  </a:cubicBezTo>
                  <a:cubicBezTo>
                    <a:pt x="184" y="391"/>
                    <a:pt x="191" y="400"/>
                    <a:pt x="200" y="400"/>
                  </a:cubicBezTo>
                  <a:cubicBezTo>
                    <a:pt x="209" y="400"/>
                    <a:pt x="216" y="391"/>
                    <a:pt x="216" y="380"/>
                  </a:cubicBezTo>
                  <a:cubicBezTo>
                    <a:pt x="216" y="376"/>
                    <a:pt x="216" y="363"/>
                    <a:pt x="216" y="360"/>
                  </a:cubicBezTo>
                  <a:cubicBezTo>
                    <a:pt x="216" y="349"/>
                    <a:pt x="209" y="340"/>
                    <a:pt x="200" y="340"/>
                  </a:cubicBezTo>
                  <a:close/>
                  <a:moveTo>
                    <a:pt x="200" y="60"/>
                  </a:moveTo>
                  <a:cubicBezTo>
                    <a:pt x="209" y="60"/>
                    <a:pt x="216" y="51"/>
                    <a:pt x="216" y="40"/>
                  </a:cubicBezTo>
                  <a:cubicBezTo>
                    <a:pt x="216" y="36"/>
                    <a:pt x="216" y="23"/>
                    <a:pt x="216" y="20"/>
                  </a:cubicBezTo>
                  <a:cubicBezTo>
                    <a:pt x="216" y="9"/>
                    <a:pt x="209" y="0"/>
                    <a:pt x="200" y="0"/>
                  </a:cubicBezTo>
                  <a:cubicBezTo>
                    <a:pt x="191" y="0"/>
                    <a:pt x="184" y="9"/>
                    <a:pt x="184" y="20"/>
                  </a:cubicBezTo>
                  <a:cubicBezTo>
                    <a:pt x="184" y="23"/>
                    <a:pt x="184" y="36"/>
                    <a:pt x="184" y="40"/>
                  </a:cubicBezTo>
                  <a:cubicBezTo>
                    <a:pt x="184" y="51"/>
                    <a:pt x="191" y="60"/>
                    <a:pt x="200" y="60"/>
                  </a:cubicBezTo>
                  <a:close/>
                  <a:moveTo>
                    <a:pt x="60" y="200"/>
                  </a:moveTo>
                  <a:cubicBezTo>
                    <a:pt x="60" y="191"/>
                    <a:pt x="51" y="184"/>
                    <a:pt x="40" y="184"/>
                  </a:cubicBezTo>
                  <a:cubicBezTo>
                    <a:pt x="36" y="184"/>
                    <a:pt x="24" y="184"/>
                    <a:pt x="20" y="184"/>
                  </a:cubicBezTo>
                  <a:cubicBezTo>
                    <a:pt x="9" y="184"/>
                    <a:pt x="0" y="191"/>
                    <a:pt x="0" y="200"/>
                  </a:cubicBezTo>
                  <a:cubicBezTo>
                    <a:pt x="0" y="209"/>
                    <a:pt x="9" y="216"/>
                    <a:pt x="20" y="216"/>
                  </a:cubicBezTo>
                  <a:cubicBezTo>
                    <a:pt x="24" y="216"/>
                    <a:pt x="36" y="216"/>
                    <a:pt x="40" y="216"/>
                  </a:cubicBezTo>
                  <a:cubicBezTo>
                    <a:pt x="51" y="216"/>
                    <a:pt x="60" y="209"/>
                    <a:pt x="60" y="200"/>
                  </a:cubicBezTo>
                  <a:close/>
                  <a:moveTo>
                    <a:pt x="202" y="280"/>
                  </a:moveTo>
                  <a:cubicBezTo>
                    <a:pt x="156" y="280"/>
                    <a:pt x="120" y="244"/>
                    <a:pt x="120" y="200"/>
                  </a:cubicBezTo>
                  <a:cubicBezTo>
                    <a:pt x="120" y="156"/>
                    <a:pt x="156" y="120"/>
                    <a:pt x="202" y="120"/>
                  </a:cubicBezTo>
                  <a:cubicBezTo>
                    <a:pt x="202" y="280"/>
                    <a:pt x="202" y="280"/>
                    <a:pt x="202" y="280"/>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path>
              </a:pathLst>
            </a:custGeom>
            <a:solidFill>
              <a:srgbClr val="004646"/>
            </a:solidFill>
            <a:ln>
              <a:noFill/>
            </a:ln>
          </p:spPr>
          <p:txBody>
            <a:bodyPr vert="horz" wrap="square" lIns="121920" tIns="60960" rIns="121920" bIns="60960" numCol="1" anchor="t" anchorCtr="0" compatLnSpc="1"/>
            <a:lstStyle/>
            <a:p>
              <a:endParaRPr lang="en-US" sz="2400" dirty="0">
                <a:solidFill>
                  <a:srgbClr val="004445"/>
                </a:solidFill>
                <a:latin typeface="微软雅黑" panose="020B0503020204020204" pitchFamily="34" charset="-122"/>
              </a:endParaRPr>
            </a:p>
          </p:txBody>
        </p:sp>
      </p:grpSp>
      <p:grpSp>
        <p:nvGrpSpPr>
          <p:cNvPr id="27" name="Group 5"/>
          <p:cNvGrpSpPr/>
          <p:nvPr/>
        </p:nvGrpSpPr>
        <p:grpSpPr>
          <a:xfrm>
            <a:off x="1480459" y="4006856"/>
            <a:ext cx="1406460" cy="747395"/>
            <a:chOff x="1110344" y="3005138"/>
            <a:chExt cx="1054845" cy="560546"/>
          </a:xfrm>
        </p:grpSpPr>
        <p:sp>
          <p:nvSpPr>
            <p:cNvPr id="28" name="TextBox 58"/>
            <p:cNvSpPr txBox="1"/>
            <p:nvPr/>
          </p:nvSpPr>
          <p:spPr>
            <a:xfrm>
              <a:off x="1110344" y="3319029"/>
              <a:ext cx="1054845" cy="246655"/>
            </a:xfrm>
            <a:prstGeom prst="rect">
              <a:avLst/>
            </a:prstGeom>
            <a:noFill/>
          </p:spPr>
          <p:txBody>
            <a:bodyPr wrap="square" rtlCol="0">
              <a:spAutoFit/>
            </a:bodyPr>
            <a:lstStyle/>
            <a:p>
              <a:pPr algn="ctr">
                <a:lnSpc>
                  <a:spcPct val="125000"/>
                </a:lnSpc>
              </a:pPr>
              <a:r>
                <a:rPr lang="zh-CN" altLang="en-US" sz="1335" dirty="0">
                  <a:solidFill>
                    <a:srgbClr val="004445"/>
                  </a:solidFill>
                  <a:latin typeface="Lato Black" pitchFamily="34" charset="0"/>
                  <a:ea typeface="微软雅黑" panose="020B0503020204020204" pitchFamily="34" charset="-122"/>
                </a:rPr>
                <a:t>关键词</a:t>
              </a:r>
              <a:endParaRPr lang="en-US" sz="1065" dirty="0">
                <a:solidFill>
                  <a:srgbClr val="004445"/>
                </a:solidFill>
                <a:latin typeface="Lato Light" panose="020F0302020204030203" pitchFamily="34" charset="0"/>
              </a:endParaRPr>
            </a:p>
          </p:txBody>
        </p:sp>
        <p:sp>
          <p:nvSpPr>
            <p:cNvPr id="29" name="Freeform 8"/>
            <p:cNvSpPr>
              <a:spLocks noEditPoints="1"/>
            </p:cNvSpPr>
            <p:nvPr/>
          </p:nvSpPr>
          <p:spPr bwMode="auto">
            <a:xfrm>
              <a:off x="1466315" y="3005138"/>
              <a:ext cx="328613" cy="328613"/>
            </a:xfrm>
            <a:custGeom>
              <a:avLst/>
              <a:gdLst>
                <a:gd name="T0" fmla="*/ 315 w 403"/>
                <a:gd name="T1" fmla="*/ 371 h 403"/>
                <a:gd name="T2" fmla="*/ 179 w 403"/>
                <a:gd name="T3" fmla="*/ 334 h 403"/>
                <a:gd name="T4" fmla="*/ 189 w 403"/>
                <a:gd name="T5" fmla="*/ 294 h 403"/>
                <a:gd name="T6" fmla="*/ 267 w 403"/>
                <a:gd name="T7" fmla="*/ 273 h 403"/>
                <a:gd name="T8" fmla="*/ 279 w 403"/>
                <a:gd name="T9" fmla="*/ 254 h 403"/>
                <a:gd name="T10" fmla="*/ 249 w 403"/>
                <a:gd name="T11" fmla="*/ 141 h 403"/>
                <a:gd name="T12" fmla="*/ 368 w 403"/>
                <a:gd name="T13" fmla="*/ 174 h 403"/>
                <a:gd name="T14" fmla="*/ 315 w 403"/>
                <a:gd name="T15" fmla="*/ 371 h 403"/>
                <a:gd name="T16" fmla="*/ 34 w 403"/>
                <a:gd name="T17" fmla="*/ 74 h 403"/>
                <a:gd name="T18" fmla="*/ 191 w 403"/>
                <a:gd name="T19" fmla="*/ 32 h 403"/>
                <a:gd name="T20" fmla="*/ 249 w 403"/>
                <a:gd name="T21" fmla="*/ 249 h 403"/>
                <a:gd name="T22" fmla="*/ 92 w 403"/>
                <a:gd name="T23" fmla="*/ 291 h 403"/>
                <a:gd name="T24" fmla="*/ 34 w 403"/>
                <a:gd name="T25" fmla="*/ 74 h 403"/>
                <a:gd name="T26" fmla="*/ 389 w 403"/>
                <a:gd name="T27" fmla="*/ 150 h 403"/>
                <a:gd name="T28" fmla="*/ 240 w 403"/>
                <a:gd name="T29" fmla="*/ 110 h 403"/>
                <a:gd name="T30" fmla="*/ 214 w 403"/>
                <a:gd name="T31" fmla="*/ 13 h 403"/>
                <a:gd name="T32" fmla="*/ 195 w 403"/>
                <a:gd name="T33" fmla="*/ 2 h 403"/>
                <a:gd name="T34" fmla="*/ 13 w 403"/>
                <a:gd name="T35" fmla="*/ 51 h 403"/>
                <a:gd name="T36" fmla="*/ 2 w 403"/>
                <a:gd name="T37" fmla="*/ 70 h 403"/>
                <a:gd name="T38" fmla="*/ 66 w 403"/>
                <a:gd name="T39" fmla="*/ 311 h 403"/>
                <a:gd name="T40" fmla="*/ 86 w 403"/>
                <a:gd name="T41" fmla="*/ 321 h 403"/>
                <a:gd name="T42" fmla="*/ 158 w 403"/>
                <a:gd name="T43" fmla="*/ 302 h 403"/>
                <a:gd name="T44" fmla="*/ 148 w 403"/>
                <a:gd name="T45" fmla="*/ 339 h 403"/>
                <a:gd name="T46" fmla="*/ 160 w 403"/>
                <a:gd name="T47" fmla="*/ 358 h 403"/>
                <a:gd name="T48" fmla="*/ 322 w 403"/>
                <a:gd name="T49" fmla="*/ 401 h 403"/>
                <a:gd name="T50" fmla="*/ 342 w 403"/>
                <a:gd name="T51" fmla="*/ 391 h 403"/>
                <a:gd name="T52" fmla="*/ 401 w 403"/>
                <a:gd name="T53" fmla="*/ 169 h 403"/>
                <a:gd name="T54" fmla="*/ 389 w 403"/>
                <a:gd name="T55" fmla="*/ 15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3">
                  <a:moveTo>
                    <a:pt x="315" y="371"/>
                  </a:moveTo>
                  <a:cubicBezTo>
                    <a:pt x="179" y="334"/>
                    <a:pt x="179" y="334"/>
                    <a:pt x="179" y="334"/>
                  </a:cubicBezTo>
                  <a:cubicBezTo>
                    <a:pt x="189" y="294"/>
                    <a:pt x="189" y="294"/>
                    <a:pt x="189" y="294"/>
                  </a:cubicBezTo>
                  <a:cubicBezTo>
                    <a:pt x="267" y="273"/>
                    <a:pt x="267" y="273"/>
                    <a:pt x="267" y="273"/>
                  </a:cubicBezTo>
                  <a:cubicBezTo>
                    <a:pt x="276" y="270"/>
                    <a:pt x="281" y="262"/>
                    <a:pt x="279" y="254"/>
                  </a:cubicBezTo>
                  <a:cubicBezTo>
                    <a:pt x="249" y="141"/>
                    <a:pt x="249" y="141"/>
                    <a:pt x="249" y="141"/>
                  </a:cubicBezTo>
                  <a:cubicBezTo>
                    <a:pt x="368" y="174"/>
                    <a:pt x="368" y="174"/>
                    <a:pt x="368" y="174"/>
                  </a:cubicBezTo>
                  <a:cubicBezTo>
                    <a:pt x="315" y="371"/>
                    <a:pt x="315" y="371"/>
                    <a:pt x="315" y="371"/>
                  </a:cubicBezTo>
                  <a:close/>
                  <a:moveTo>
                    <a:pt x="34" y="74"/>
                  </a:moveTo>
                  <a:cubicBezTo>
                    <a:pt x="191" y="32"/>
                    <a:pt x="191" y="32"/>
                    <a:pt x="191" y="32"/>
                  </a:cubicBezTo>
                  <a:cubicBezTo>
                    <a:pt x="249" y="249"/>
                    <a:pt x="249" y="249"/>
                    <a:pt x="249" y="249"/>
                  </a:cubicBezTo>
                  <a:cubicBezTo>
                    <a:pt x="92" y="291"/>
                    <a:pt x="92" y="291"/>
                    <a:pt x="92" y="291"/>
                  </a:cubicBezTo>
                  <a:cubicBezTo>
                    <a:pt x="34" y="74"/>
                    <a:pt x="34" y="74"/>
                    <a:pt x="34" y="74"/>
                  </a:cubicBezTo>
                  <a:close/>
                  <a:moveTo>
                    <a:pt x="389" y="150"/>
                  </a:moveTo>
                  <a:cubicBezTo>
                    <a:pt x="240" y="110"/>
                    <a:pt x="240" y="110"/>
                    <a:pt x="240" y="110"/>
                  </a:cubicBezTo>
                  <a:cubicBezTo>
                    <a:pt x="214" y="13"/>
                    <a:pt x="214" y="13"/>
                    <a:pt x="214" y="13"/>
                  </a:cubicBezTo>
                  <a:cubicBezTo>
                    <a:pt x="212" y="5"/>
                    <a:pt x="204" y="0"/>
                    <a:pt x="195" y="2"/>
                  </a:cubicBezTo>
                  <a:cubicBezTo>
                    <a:pt x="13" y="51"/>
                    <a:pt x="13" y="51"/>
                    <a:pt x="13" y="51"/>
                  </a:cubicBezTo>
                  <a:cubicBezTo>
                    <a:pt x="5" y="53"/>
                    <a:pt x="0" y="62"/>
                    <a:pt x="2" y="70"/>
                  </a:cubicBezTo>
                  <a:cubicBezTo>
                    <a:pt x="66" y="311"/>
                    <a:pt x="66" y="311"/>
                    <a:pt x="66" y="311"/>
                  </a:cubicBezTo>
                  <a:cubicBezTo>
                    <a:pt x="69" y="319"/>
                    <a:pt x="77" y="324"/>
                    <a:pt x="86" y="321"/>
                  </a:cubicBezTo>
                  <a:cubicBezTo>
                    <a:pt x="158" y="302"/>
                    <a:pt x="158" y="302"/>
                    <a:pt x="158" y="302"/>
                  </a:cubicBezTo>
                  <a:cubicBezTo>
                    <a:pt x="148" y="339"/>
                    <a:pt x="148" y="339"/>
                    <a:pt x="148" y="339"/>
                  </a:cubicBezTo>
                  <a:cubicBezTo>
                    <a:pt x="146" y="347"/>
                    <a:pt x="151" y="355"/>
                    <a:pt x="160" y="358"/>
                  </a:cubicBezTo>
                  <a:cubicBezTo>
                    <a:pt x="322" y="401"/>
                    <a:pt x="322" y="401"/>
                    <a:pt x="322" y="401"/>
                  </a:cubicBezTo>
                  <a:cubicBezTo>
                    <a:pt x="331" y="403"/>
                    <a:pt x="339" y="399"/>
                    <a:pt x="342" y="391"/>
                  </a:cubicBezTo>
                  <a:cubicBezTo>
                    <a:pt x="401" y="169"/>
                    <a:pt x="401" y="169"/>
                    <a:pt x="401" y="169"/>
                  </a:cubicBezTo>
                  <a:cubicBezTo>
                    <a:pt x="403" y="161"/>
                    <a:pt x="398" y="152"/>
                    <a:pt x="389" y="150"/>
                  </a:cubicBezTo>
                  <a:close/>
                </a:path>
              </a:pathLst>
            </a:custGeom>
            <a:solidFill>
              <a:srgbClr val="014244"/>
            </a:solidFill>
            <a:ln>
              <a:noFill/>
            </a:ln>
          </p:spPr>
          <p:txBody>
            <a:bodyPr vert="horz" wrap="square" lIns="121920" tIns="60960" rIns="121920" bIns="60960" numCol="1" anchor="t" anchorCtr="0" compatLnSpc="1"/>
            <a:lstStyle/>
            <a:p>
              <a:endParaRPr lang="en-US" sz="2400" dirty="0">
                <a:solidFill>
                  <a:srgbClr val="004445"/>
                </a:solidFill>
                <a:latin typeface="微软雅黑" panose="020B0503020204020204" pitchFamily="34" charset="-122"/>
              </a:endParaRPr>
            </a:p>
          </p:txBody>
        </p:sp>
      </p:grpSp>
      <p:grpSp>
        <p:nvGrpSpPr>
          <p:cNvPr id="30" name="Group 7"/>
          <p:cNvGrpSpPr/>
          <p:nvPr/>
        </p:nvGrpSpPr>
        <p:grpSpPr>
          <a:xfrm>
            <a:off x="1480459" y="5240873"/>
            <a:ext cx="1406460" cy="654602"/>
            <a:chOff x="1110344" y="3930650"/>
            <a:chExt cx="1054845" cy="490951"/>
          </a:xfrm>
        </p:grpSpPr>
        <p:sp>
          <p:nvSpPr>
            <p:cNvPr id="31" name="TextBox 59"/>
            <p:cNvSpPr txBox="1"/>
            <p:nvPr/>
          </p:nvSpPr>
          <p:spPr>
            <a:xfrm>
              <a:off x="1110344" y="4174946"/>
              <a:ext cx="1054845" cy="246655"/>
            </a:xfrm>
            <a:prstGeom prst="rect">
              <a:avLst/>
            </a:prstGeom>
            <a:noFill/>
          </p:spPr>
          <p:txBody>
            <a:bodyPr wrap="square" rtlCol="0">
              <a:spAutoFit/>
            </a:bodyPr>
            <a:lstStyle/>
            <a:p>
              <a:pPr algn="ctr">
                <a:lnSpc>
                  <a:spcPct val="125000"/>
                </a:lnSpc>
              </a:pPr>
              <a:r>
                <a:rPr lang="zh-CN" altLang="en-US" sz="1335" dirty="0">
                  <a:solidFill>
                    <a:srgbClr val="004445"/>
                  </a:solidFill>
                  <a:latin typeface="Lato Black" pitchFamily="34" charset="0"/>
                  <a:ea typeface="微软雅黑" panose="020B0503020204020204" pitchFamily="34" charset="-122"/>
                </a:rPr>
                <a:t>关键词</a:t>
              </a:r>
              <a:endParaRPr lang="en-US" sz="1065" dirty="0">
                <a:solidFill>
                  <a:srgbClr val="004445"/>
                </a:solidFill>
                <a:latin typeface="Lato Light" panose="020F0302020204030203" pitchFamily="34" charset="0"/>
              </a:endParaRPr>
            </a:p>
          </p:txBody>
        </p:sp>
        <p:sp>
          <p:nvSpPr>
            <p:cNvPr id="32" name="Freeform 9"/>
            <p:cNvSpPr/>
            <p:nvPr/>
          </p:nvSpPr>
          <p:spPr bwMode="auto">
            <a:xfrm>
              <a:off x="1520290" y="3930650"/>
              <a:ext cx="223838" cy="231775"/>
            </a:xfrm>
            <a:custGeom>
              <a:avLst/>
              <a:gdLst>
                <a:gd name="T0" fmla="*/ 103 w 274"/>
                <a:gd name="T1" fmla="*/ 283 h 283"/>
                <a:gd name="T2" fmla="*/ 80 w 274"/>
                <a:gd name="T3" fmla="*/ 272 h 283"/>
                <a:gd name="T4" fmla="*/ 9 w 274"/>
                <a:gd name="T5" fmla="*/ 178 h 283"/>
                <a:gd name="T6" fmla="*/ 14 w 274"/>
                <a:gd name="T7" fmla="*/ 139 h 283"/>
                <a:gd name="T8" fmla="*/ 53 w 274"/>
                <a:gd name="T9" fmla="*/ 144 h 283"/>
                <a:gd name="T10" fmla="*/ 100 w 274"/>
                <a:gd name="T11" fmla="*/ 206 h 283"/>
                <a:gd name="T12" fmla="*/ 219 w 274"/>
                <a:gd name="T13" fmla="*/ 17 h 283"/>
                <a:gd name="T14" fmla="*/ 257 w 274"/>
                <a:gd name="T15" fmla="*/ 8 h 283"/>
                <a:gd name="T16" fmla="*/ 266 w 274"/>
                <a:gd name="T17" fmla="*/ 46 h 283"/>
                <a:gd name="T18" fmla="*/ 126 w 274"/>
                <a:gd name="T19" fmla="*/ 270 h 283"/>
                <a:gd name="T20" fmla="*/ 104 w 274"/>
                <a:gd name="T21" fmla="*/ 283 h 283"/>
                <a:gd name="T22" fmla="*/ 103 w 274"/>
                <a:gd name="T23"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3">
                  <a:moveTo>
                    <a:pt x="103" y="283"/>
                  </a:moveTo>
                  <a:cubicBezTo>
                    <a:pt x="94" y="283"/>
                    <a:pt x="86" y="279"/>
                    <a:pt x="80" y="272"/>
                  </a:cubicBezTo>
                  <a:cubicBezTo>
                    <a:pt x="9" y="178"/>
                    <a:pt x="9" y="178"/>
                    <a:pt x="9" y="178"/>
                  </a:cubicBezTo>
                  <a:cubicBezTo>
                    <a:pt x="0" y="166"/>
                    <a:pt x="2" y="148"/>
                    <a:pt x="14" y="139"/>
                  </a:cubicBezTo>
                  <a:cubicBezTo>
                    <a:pt x="27" y="130"/>
                    <a:pt x="44" y="132"/>
                    <a:pt x="53" y="144"/>
                  </a:cubicBezTo>
                  <a:cubicBezTo>
                    <a:pt x="100" y="206"/>
                    <a:pt x="100" y="206"/>
                    <a:pt x="100" y="206"/>
                  </a:cubicBezTo>
                  <a:cubicBezTo>
                    <a:pt x="219" y="17"/>
                    <a:pt x="219" y="17"/>
                    <a:pt x="219" y="17"/>
                  </a:cubicBezTo>
                  <a:cubicBezTo>
                    <a:pt x="227" y="4"/>
                    <a:pt x="244" y="0"/>
                    <a:pt x="257" y="8"/>
                  </a:cubicBezTo>
                  <a:cubicBezTo>
                    <a:pt x="270" y="16"/>
                    <a:pt x="274" y="33"/>
                    <a:pt x="266" y="46"/>
                  </a:cubicBezTo>
                  <a:cubicBezTo>
                    <a:pt x="126" y="270"/>
                    <a:pt x="126" y="270"/>
                    <a:pt x="126" y="270"/>
                  </a:cubicBezTo>
                  <a:cubicBezTo>
                    <a:pt x="122" y="278"/>
                    <a:pt x="113" y="283"/>
                    <a:pt x="104" y="283"/>
                  </a:cubicBezTo>
                  <a:cubicBezTo>
                    <a:pt x="104" y="283"/>
                    <a:pt x="103" y="283"/>
                    <a:pt x="103" y="283"/>
                  </a:cubicBezTo>
                  <a:close/>
                </a:path>
              </a:pathLst>
            </a:custGeom>
            <a:solidFill>
              <a:srgbClr val="014244"/>
            </a:solidFill>
            <a:ln>
              <a:noFill/>
            </a:ln>
          </p:spPr>
          <p:txBody>
            <a:bodyPr vert="horz" wrap="square" lIns="121920" tIns="60960" rIns="121920" bIns="60960" numCol="1" anchor="t" anchorCtr="0" compatLnSpc="1"/>
            <a:lstStyle/>
            <a:p>
              <a:endParaRPr lang="en-US" sz="2400" dirty="0">
                <a:solidFill>
                  <a:srgbClr val="004445"/>
                </a:solidFill>
                <a:latin typeface="微软雅黑" panose="020B0503020204020204" pitchFamily="34" charset="-122"/>
              </a:endParaRPr>
            </a:p>
          </p:txBody>
        </p:sp>
      </p:grpSp>
      <p:sp>
        <p:nvSpPr>
          <p:cNvPr id="15" name="TextBox 14"/>
          <p:cNvSpPr txBox="1"/>
          <p:nvPr/>
        </p:nvSpPr>
        <p:spPr>
          <a:xfrm>
            <a:off x="613458" y="1802047"/>
            <a:ext cx="10972800" cy="2862322"/>
          </a:xfrm>
          <a:prstGeom prst="rect">
            <a:avLst/>
          </a:prstGeom>
          <a:noFill/>
        </p:spPr>
        <p:txBody>
          <a:bodyPr wrap="square" rtlCol="0">
            <a:spAutoFit/>
          </a:bodyPr>
          <a:lstStyle/>
          <a:p>
            <a:r>
              <a:rPr lang="en-US" altLang="zh-CN" sz="2000" dirty="0" smtClean="0">
                <a:latin typeface="华文行楷" pitchFamily="2" charset="-122"/>
                <a:ea typeface="华文行楷" pitchFamily="2" charset="-122"/>
              </a:rPr>
              <a:t>1</a:t>
            </a:r>
            <a:r>
              <a:rPr lang="en-US" altLang="zh-CN" sz="2000" dirty="0">
                <a:latin typeface="华文行楷" pitchFamily="2" charset="-122"/>
                <a:ea typeface="华文行楷" pitchFamily="2" charset="-122"/>
              </a:rPr>
              <a:t>. </a:t>
            </a:r>
            <a:r>
              <a:rPr lang="zh-CN" altLang="zh-CN" sz="2000" dirty="0">
                <a:latin typeface="华文行楷" pitchFamily="2" charset="-122"/>
                <a:ea typeface="华文行楷" pitchFamily="2" charset="-122"/>
              </a:rPr>
              <a:t>系统架构的研究：拟采用三层架构，将系统分为</a:t>
            </a:r>
            <a:r>
              <a:rPr lang="en-US" altLang="zh-CN" sz="2000" dirty="0">
                <a:latin typeface="华文行楷" pitchFamily="2" charset="-122"/>
                <a:ea typeface="华文行楷" pitchFamily="2" charset="-122"/>
              </a:rPr>
              <a:t>UI </a:t>
            </a:r>
            <a:r>
              <a:rPr lang="zh-CN" altLang="zh-CN" sz="2000" dirty="0">
                <a:latin typeface="华文行楷" pitchFamily="2" charset="-122"/>
                <a:ea typeface="华文行楷" pitchFamily="2" charset="-122"/>
              </a:rPr>
              <a:t>层，业务逻辑层，数据访问层，目前三层架构的思想已经很成熟。研究三层架构，有助于理解软件系统架构。</a:t>
            </a:r>
          </a:p>
          <a:p>
            <a:r>
              <a:rPr lang="en-US" altLang="zh-CN" sz="2000" dirty="0">
                <a:latin typeface="华文行楷" pitchFamily="2" charset="-122"/>
                <a:ea typeface="华文行楷" pitchFamily="2" charset="-122"/>
              </a:rPr>
              <a:t>2. </a:t>
            </a:r>
            <a:r>
              <a:rPr lang="zh-CN" altLang="zh-CN" sz="2000" dirty="0">
                <a:latin typeface="华文行楷" pitchFamily="2" charset="-122"/>
                <a:ea typeface="华文行楷" pitchFamily="2" charset="-122"/>
              </a:rPr>
              <a:t>数据库的设计以及优化：针对数据库的设计，结合实际的应用以及理论知识的要求，设计出满足需求的数据库，并且，在后期的维护中，从查询数据库中表的数据来探讨数据库的</a:t>
            </a:r>
            <a:r>
              <a:rPr lang="zh-CN" altLang="zh-CN" sz="2000" dirty="0" smtClean="0">
                <a:latin typeface="华文行楷" pitchFamily="2" charset="-122"/>
                <a:ea typeface="华文行楷" pitchFamily="2" charset="-122"/>
              </a:rPr>
              <a:t>查询优化方法</a:t>
            </a:r>
            <a:r>
              <a:rPr lang="zh-CN" altLang="en-US" sz="2000" dirty="0" smtClean="0">
                <a:latin typeface="华文行楷" pitchFamily="2" charset="-122"/>
                <a:ea typeface="华文行楷" pitchFamily="2" charset="-122"/>
              </a:rPr>
              <a:t>。</a:t>
            </a:r>
            <a:endParaRPr lang="en-US" altLang="zh-CN" sz="2000" dirty="0" smtClean="0">
              <a:latin typeface="华文行楷" pitchFamily="2" charset="-122"/>
              <a:ea typeface="华文行楷" pitchFamily="2" charset="-122"/>
            </a:endParaRPr>
          </a:p>
          <a:p>
            <a:r>
              <a:rPr lang="en-US" altLang="zh-CN" sz="2000" dirty="0" smtClean="0">
                <a:latin typeface="华文行楷" pitchFamily="2" charset="-122"/>
                <a:ea typeface="华文行楷" pitchFamily="2" charset="-122"/>
              </a:rPr>
              <a:t>3</a:t>
            </a:r>
            <a:r>
              <a:rPr lang="en-US" altLang="zh-CN" sz="2000" dirty="0">
                <a:latin typeface="华文行楷" pitchFamily="2" charset="-122"/>
                <a:ea typeface="华文行楷" pitchFamily="2" charset="-122"/>
              </a:rPr>
              <a:t>. </a:t>
            </a:r>
            <a:r>
              <a:rPr lang="zh-CN" altLang="zh-CN" sz="2000" dirty="0">
                <a:latin typeface="华文行楷" pitchFamily="2" charset="-122"/>
                <a:ea typeface="华文行楷" pitchFamily="2" charset="-122"/>
              </a:rPr>
              <a:t>用户体验和界面的友好性研究：本系统将使用</a:t>
            </a:r>
            <a:r>
              <a:rPr lang="en-US" altLang="zh-CN" sz="2000" dirty="0">
                <a:latin typeface="华文行楷" pitchFamily="2" charset="-122"/>
                <a:ea typeface="华文行楷" pitchFamily="2" charset="-122"/>
              </a:rPr>
              <a:t>Ajax </a:t>
            </a:r>
            <a:r>
              <a:rPr lang="zh-CN" altLang="zh-CN" sz="2000" dirty="0">
                <a:latin typeface="华文行楷" pitchFamily="2" charset="-122"/>
                <a:ea typeface="华文行楷" pitchFamily="2" charset="-122"/>
              </a:rPr>
              <a:t>和</a:t>
            </a:r>
            <a:r>
              <a:rPr lang="en-US" altLang="zh-CN" sz="2000" dirty="0">
                <a:latin typeface="华文行楷" pitchFamily="2" charset="-122"/>
                <a:ea typeface="华文行楷" pitchFamily="2" charset="-122"/>
              </a:rPr>
              <a:t>JavaScript</a:t>
            </a:r>
            <a:r>
              <a:rPr lang="zh-CN" altLang="zh-CN" sz="2000" dirty="0">
                <a:latin typeface="华文行楷" pitchFamily="2" charset="-122"/>
                <a:ea typeface="华文行楷" pitchFamily="2" charset="-122"/>
              </a:rPr>
              <a:t>技术，来提高用户体验和用户交互性。对于与用户界面以及操作方面进行研究，让界面更加美观，操作更加人性化，提高用户交互性和用户体验。</a:t>
            </a:r>
          </a:p>
          <a:p>
            <a:r>
              <a:rPr lang="en-US" altLang="zh-CN" sz="2000" dirty="0">
                <a:latin typeface="华文行楷" pitchFamily="2" charset="-122"/>
                <a:ea typeface="华文行楷" pitchFamily="2" charset="-122"/>
              </a:rPr>
              <a:t>4. </a:t>
            </a:r>
            <a:r>
              <a:rPr lang="zh-CN" altLang="zh-CN" sz="2000" dirty="0">
                <a:latin typeface="华文行楷" pitchFamily="2" charset="-122"/>
                <a:ea typeface="华文行楷" pitchFamily="2" charset="-122"/>
              </a:rPr>
              <a:t>网站安全性研究</a:t>
            </a:r>
            <a:r>
              <a:rPr lang="zh-CN" altLang="zh-CN" sz="2000" dirty="0" smtClean="0">
                <a:latin typeface="华文行楷" pitchFamily="2" charset="-122"/>
                <a:ea typeface="华文行楷" pitchFamily="2" charset="-122"/>
              </a:rPr>
              <a:t>：设计</a:t>
            </a:r>
            <a:r>
              <a:rPr lang="zh-CN" altLang="zh-CN" sz="2000" dirty="0">
                <a:latin typeface="华文行楷" pitchFamily="2" charset="-122"/>
                <a:ea typeface="华文行楷" pitchFamily="2" charset="-122"/>
              </a:rPr>
              <a:t>安全，合理的数据库，以及表机构。增加安全验证，达到系统安全</a:t>
            </a:r>
            <a:r>
              <a:rPr lang="zh-CN" altLang="zh-CN" sz="2000" dirty="0" smtClean="0">
                <a:latin typeface="华文行楷" pitchFamily="2" charset="-122"/>
                <a:ea typeface="华文行楷" pitchFamily="2" charset="-122"/>
              </a:rPr>
              <a:t>。</a:t>
            </a:r>
            <a:endParaRPr lang="zh-CN" altLang="zh-CN" sz="2000" dirty="0">
              <a:latin typeface="华文行楷" pitchFamily="2" charset="-122"/>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p:cTn id="13" dur="500" fill="hold"/>
                                        <p:tgtEl>
                                          <p:spTgt spid="27"/>
                                        </p:tgtEl>
                                        <p:attrNameLst>
                                          <p:attrName>ppt_w</p:attrName>
                                        </p:attrNameLst>
                                      </p:cBhvr>
                                      <p:tavLst>
                                        <p:tav tm="0">
                                          <p:val>
                                            <p:fltVal val="0"/>
                                          </p:val>
                                        </p:tav>
                                        <p:tav tm="100000">
                                          <p:val>
                                            <p:strVal val="#ppt_w"/>
                                          </p:val>
                                        </p:tav>
                                      </p:tavLst>
                                    </p:anim>
                                    <p:anim calcmode="lin" valueType="num">
                                      <p:cBhvr>
                                        <p:cTn id="14" dur="500" fill="hold"/>
                                        <p:tgtEl>
                                          <p:spTgt spid="27"/>
                                        </p:tgtEl>
                                        <p:attrNameLst>
                                          <p:attrName>ppt_h</p:attrName>
                                        </p:attrNameLst>
                                      </p:cBhvr>
                                      <p:tavLst>
                                        <p:tav tm="0">
                                          <p:val>
                                            <p:fltVal val="0"/>
                                          </p:val>
                                        </p:tav>
                                        <p:tav tm="100000">
                                          <p:val>
                                            <p:strVal val="#ppt_h"/>
                                          </p:val>
                                        </p:tav>
                                      </p:tavLst>
                                    </p:anim>
                                    <p:animEffect transition="in" filter="fade">
                                      <p:cBhvr>
                                        <p:cTn id="15" dur="500"/>
                                        <p:tgtEl>
                                          <p:spTgt spid="27"/>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p:cTn id="19" dur="500" fill="hold"/>
                                        <p:tgtEl>
                                          <p:spTgt spid="30"/>
                                        </p:tgtEl>
                                        <p:attrNameLst>
                                          <p:attrName>ppt_w</p:attrName>
                                        </p:attrNameLst>
                                      </p:cBhvr>
                                      <p:tavLst>
                                        <p:tav tm="0">
                                          <p:val>
                                            <p:fltVal val="0"/>
                                          </p:val>
                                        </p:tav>
                                        <p:tav tm="100000">
                                          <p:val>
                                            <p:strVal val="#ppt_w"/>
                                          </p:val>
                                        </p:tav>
                                      </p:tavLst>
                                    </p:anim>
                                    <p:anim calcmode="lin" valueType="num">
                                      <p:cBhvr>
                                        <p:cTn id="20" dur="500" fill="hold"/>
                                        <p:tgtEl>
                                          <p:spTgt spid="30"/>
                                        </p:tgtEl>
                                        <p:attrNameLst>
                                          <p:attrName>ppt_h</p:attrName>
                                        </p:attrNameLst>
                                      </p:cBhvr>
                                      <p:tavLst>
                                        <p:tav tm="0">
                                          <p:val>
                                            <p:fltVal val="0"/>
                                          </p:val>
                                        </p:tav>
                                        <p:tav tm="100000">
                                          <p:val>
                                            <p:strVal val="#ppt_h"/>
                                          </p:val>
                                        </p:tav>
                                      </p:tavLst>
                                    </p:anim>
                                    <p:animEffect transition="in" filter="fade">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9" name="组合 8"/>
          <p:cNvGrpSpPr/>
          <p:nvPr/>
        </p:nvGrpSpPr>
        <p:grpSpPr>
          <a:xfrm>
            <a:off x="811709" y="2379335"/>
            <a:ext cx="2567583" cy="2099331"/>
            <a:chOff x="793751" y="2361406"/>
            <a:chExt cx="2611438" cy="2135188"/>
          </a:xfrm>
        </p:grpSpPr>
        <p:sp>
          <p:nvSpPr>
            <p:cNvPr id="10" name="Freeform 9"/>
            <p:cNvSpPr>
              <a:spLocks noEditPoints="1"/>
            </p:cNvSpPr>
            <p:nvPr/>
          </p:nvSpPr>
          <p:spPr bwMode="auto">
            <a:xfrm>
              <a:off x="793751" y="2361406"/>
              <a:ext cx="2611438" cy="2135188"/>
            </a:xfrm>
            <a:custGeom>
              <a:avLst/>
              <a:gdLst>
                <a:gd name="T0" fmla="*/ 299 w 1645"/>
                <a:gd name="T1" fmla="*/ 761 h 1345"/>
                <a:gd name="T2" fmla="*/ 299 w 1645"/>
                <a:gd name="T3" fmla="*/ 1059 h 1345"/>
                <a:gd name="T4" fmla="*/ 823 w 1645"/>
                <a:gd name="T5" fmla="*/ 1345 h 1345"/>
                <a:gd name="T6" fmla="*/ 1346 w 1645"/>
                <a:gd name="T7" fmla="*/ 1059 h 1345"/>
                <a:gd name="T8" fmla="*/ 1346 w 1645"/>
                <a:gd name="T9" fmla="*/ 761 h 1345"/>
                <a:gd name="T10" fmla="*/ 823 w 1645"/>
                <a:gd name="T11" fmla="*/ 1046 h 1345"/>
                <a:gd name="T12" fmla="*/ 299 w 1645"/>
                <a:gd name="T13" fmla="*/ 761 h 1345"/>
                <a:gd name="T14" fmla="*/ 299 w 1645"/>
                <a:gd name="T15" fmla="*/ 761 h 1345"/>
                <a:gd name="T16" fmla="*/ 823 w 1645"/>
                <a:gd name="T17" fmla="*/ 0 h 1345"/>
                <a:gd name="T18" fmla="*/ 0 w 1645"/>
                <a:gd name="T19" fmla="*/ 448 h 1345"/>
                <a:gd name="T20" fmla="*/ 823 w 1645"/>
                <a:gd name="T21" fmla="*/ 896 h 1345"/>
                <a:gd name="T22" fmla="*/ 1496 w 1645"/>
                <a:gd name="T23" fmla="*/ 530 h 1345"/>
                <a:gd name="T24" fmla="*/ 1496 w 1645"/>
                <a:gd name="T25" fmla="*/ 1046 h 1345"/>
                <a:gd name="T26" fmla="*/ 1645 w 1645"/>
                <a:gd name="T27" fmla="*/ 1046 h 1345"/>
                <a:gd name="T28" fmla="*/ 1645 w 1645"/>
                <a:gd name="T29" fmla="*/ 448 h 1345"/>
                <a:gd name="T30" fmla="*/ 823 w 1645"/>
                <a:gd name="T31" fmla="*/ 0 h 1345"/>
                <a:gd name="T32" fmla="*/ 823 w 1645"/>
                <a:gd name="T33" fmla="*/ 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5" h="1345">
                  <a:moveTo>
                    <a:pt x="299" y="761"/>
                  </a:moveTo>
                  <a:lnTo>
                    <a:pt x="299" y="1059"/>
                  </a:lnTo>
                  <a:lnTo>
                    <a:pt x="823" y="1345"/>
                  </a:lnTo>
                  <a:lnTo>
                    <a:pt x="1346" y="1059"/>
                  </a:lnTo>
                  <a:lnTo>
                    <a:pt x="1346" y="761"/>
                  </a:lnTo>
                  <a:lnTo>
                    <a:pt x="823" y="1046"/>
                  </a:lnTo>
                  <a:lnTo>
                    <a:pt x="299" y="761"/>
                  </a:lnTo>
                  <a:lnTo>
                    <a:pt x="299" y="761"/>
                  </a:lnTo>
                  <a:close/>
                  <a:moveTo>
                    <a:pt x="823" y="0"/>
                  </a:moveTo>
                  <a:lnTo>
                    <a:pt x="0" y="448"/>
                  </a:lnTo>
                  <a:lnTo>
                    <a:pt x="823" y="896"/>
                  </a:lnTo>
                  <a:lnTo>
                    <a:pt x="1496" y="530"/>
                  </a:lnTo>
                  <a:lnTo>
                    <a:pt x="1496" y="1046"/>
                  </a:lnTo>
                  <a:lnTo>
                    <a:pt x="1645" y="1046"/>
                  </a:lnTo>
                  <a:lnTo>
                    <a:pt x="1645" y="448"/>
                  </a:lnTo>
                  <a:lnTo>
                    <a:pt x="823" y="0"/>
                  </a:lnTo>
                  <a:lnTo>
                    <a:pt x="823" y="0"/>
                  </a:lnTo>
                  <a:close/>
                </a:path>
              </a:pathLst>
            </a:custGeom>
            <a:gradFill flip="none" rotWithShape="1">
              <a:gsLst>
                <a:gs pos="0">
                  <a:schemeClr val="bg1"/>
                </a:gs>
                <a:gs pos="92000">
                  <a:schemeClr val="bg1">
                    <a:lumMod val="75000"/>
                  </a:schemeClr>
                </a:gs>
                <a:gs pos="100000">
                  <a:schemeClr val="bg1">
                    <a:lumMod val="65000"/>
                  </a:schemeClr>
                </a:gs>
                <a:gs pos="100000">
                  <a:schemeClr val="bg1">
                    <a:lumMod val="50000"/>
                  </a:schemeClr>
                </a:gs>
              </a:gsLst>
              <a:lin ang="5400000" scaled="1"/>
              <a:tileRect/>
            </a:grad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菱形 10"/>
            <p:cNvSpPr/>
            <p:nvPr/>
          </p:nvSpPr>
          <p:spPr>
            <a:xfrm>
              <a:off x="1591470" y="2810527"/>
              <a:ext cx="1016000" cy="533400"/>
            </a:xfrm>
            <a:prstGeom prst="diamond">
              <a:avLst/>
            </a:prstGeom>
            <a:solidFill>
              <a:srgbClr val="005D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12" name="文本框 11"/>
          <p:cNvSpPr txBox="1"/>
          <p:nvPr/>
        </p:nvSpPr>
        <p:spPr>
          <a:xfrm>
            <a:off x="4163615" y="2736502"/>
            <a:ext cx="5783771" cy="1015663"/>
          </a:xfrm>
          <a:prstGeom prst="rect">
            <a:avLst/>
          </a:prstGeom>
          <a:noFill/>
        </p:spPr>
        <p:txBody>
          <a:bodyPr wrap="square" rtlCol="0">
            <a:spAutoFit/>
          </a:bodyPr>
          <a:lstStyle/>
          <a:p>
            <a:pPr algn="ctr"/>
            <a:r>
              <a:rPr lang="zh-CN" altLang="en-US" sz="6000" b="1" dirty="0" smtClean="0">
                <a:solidFill>
                  <a:schemeClr val="bg1"/>
                </a:solidFill>
                <a:latin typeface="微软雅黑" panose="020B0503020204020204" pitchFamily="34" charset="-122"/>
                <a:ea typeface="微软雅黑" panose="020B0503020204020204" pitchFamily="34" charset="-122"/>
              </a:rPr>
              <a:t>设计方案</a:t>
            </a:r>
            <a:r>
              <a:rPr lang="zh-CN" altLang="en-US" sz="6000" b="1" dirty="0">
                <a:solidFill>
                  <a:schemeClr val="bg1"/>
                </a:solidFill>
                <a:latin typeface="微软雅黑" panose="020B0503020204020204" pitchFamily="34" charset="-122"/>
                <a:ea typeface="微软雅黑" panose="020B0503020204020204" pitchFamily="34" charset="-122"/>
              </a:rPr>
              <a:t>及</a:t>
            </a:r>
            <a:r>
              <a:rPr lang="zh-CN" altLang="en-US" sz="6000" b="1" dirty="0" smtClean="0">
                <a:solidFill>
                  <a:schemeClr val="bg1"/>
                </a:solidFill>
                <a:latin typeface="微软雅黑" panose="020B0503020204020204" pitchFamily="34" charset="-122"/>
                <a:ea typeface="微软雅黑" panose="020B0503020204020204" pitchFamily="34" charset="-122"/>
              </a:rPr>
              <a:t>思路</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自定义 21">
      <a:dk1>
        <a:srgbClr val="FFFFFF"/>
      </a:dk1>
      <a:lt1>
        <a:srgbClr val="FFFFFF"/>
      </a:lt1>
      <a:dk2>
        <a:srgbClr val="FFFFFF"/>
      </a:dk2>
      <a:lt2>
        <a:srgbClr val="FFFFFF"/>
      </a:lt2>
      <a:accent1>
        <a:srgbClr val="F2F2F2"/>
      </a:accent1>
      <a:accent2>
        <a:srgbClr val="F2F2F2"/>
      </a:accent2>
      <a:accent3>
        <a:srgbClr val="F2F2F2"/>
      </a:accent3>
      <a:accent4>
        <a:srgbClr val="F2F2F2"/>
      </a:accent4>
      <a:accent5>
        <a:srgbClr val="F2F2F2"/>
      </a:accent5>
      <a:accent6>
        <a:srgbClr val="F2F2F2"/>
      </a:accent6>
      <a:hlink>
        <a:srgbClr val="F2F2F2"/>
      </a:hlink>
      <a:folHlink>
        <a:srgbClr val="F2F2F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752</Words>
  <Application>Microsoft Office PowerPoint</Application>
  <PresentationFormat>自定义</PresentationFormat>
  <Paragraphs>50</Paragraphs>
  <Slides>12</Slides>
  <Notes>1</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熊猫办公ppt</dc:title>
  <dc:creator>熊猫办公</dc:creator>
  <cp:lastModifiedBy>飞翔的精灵</cp:lastModifiedBy>
  <cp:revision>11</cp:revision>
  <dcterms:created xsi:type="dcterms:W3CDTF">2017-04-15T09:55:00Z</dcterms:created>
  <dcterms:modified xsi:type="dcterms:W3CDTF">2019-04-30T16:50:17Z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