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1" r:id="rId3"/>
    <p:sldId id="258" r:id="rId4"/>
    <p:sldId id="259" r:id="rId5"/>
    <p:sldId id="260" r:id="rId6"/>
    <p:sldId id="264" r:id="rId7"/>
    <p:sldId id="261" r:id="rId8"/>
    <p:sldId id="277" r:id="rId9"/>
    <p:sldId id="266" r:id="rId10"/>
    <p:sldId id="272" r:id="rId11"/>
    <p:sldId id="283" r:id="rId12"/>
    <p:sldId id="274" r:id="rId13"/>
    <p:sldId id="273" r:id="rId14"/>
    <p:sldId id="278" r:id="rId15"/>
    <p:sldId id="279" r:id="rId16"/>
    <p:sldId id="280" r:id="rId17"/>
  </p:sldIdLst>
  <p:sldSz cx="9144000" cy="6858000" type="screen4x3"/>
  <p:notesSz cx="6950075" cy="9236075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A231"/>
    <a:srgbClr val="464648"/>
    <a:srgbClr val="FFF300"/>
    <a:srgbClr val="FFFB01"/>
    <a:srgbClr val="FFF100"/>
    <a:srgbClr val="3BAB42"/>
    <a:srgbClr val="3F3F3F"/>
    <a:srgbClr val="808080"/>
    <a:srgbClr val="373738"/>
    <a:srgbClr val="3939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90" autoAdjust="0"/>
    <p:restoredTop sz="97774" autoAdjust="0"/>
  </p:normalViewPr>
  <p:slideViewPr>
    <p:cSldViewPr snapToGrid="0">
      <p:cViewPr varScale="1">
        <p:scale>
          <a:sx n="129" d="100"/>
          <a:sy n="129" d="100"/>
        </p:scale>
        <p:origin x="-96" y="-16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A15B3F21-90B4-4749-8E89-8259602DD573}" type="datetimeFigureOut">
              <a:rPr lang="en-US" smtClean="0"/>
              <a:t>4/22/15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6A2EAA74-97CC-EE49-95E9-4BF0F770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13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35AADC3D-731A-7F49-8723-7FCC7A52A9BE}" type="datetimeFigureOut">
              <a:rPr lang="en-US" smtClean="0"/>
              <a:t>4/22/15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D027A2DE-D2DD-244A-BA1B-4D3DE636B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090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7A2DE-D2DD-244A-BA1B-4D3DE636B6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12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Translate literature on outcomes based education into</a:t>
            </a:r>
            <a:r>
              <a:rPr lang="en-US" baseline="0" dirty="0" smtClean="0"/>
              <a:t> a software tool.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7A2DE-D2DD-244A-BA1B-4D3DE636B6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71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7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8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4829359"/>
            <a:ext cx="6400800" cy="125169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E5D0-5BCB-4D4C-BF7E-50EA1735919C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 descr="imods_blac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127" y="1070152"/>
            <a:ext cx="3600988" cy="122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48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E5D0-5BCB-4D4C-BF7E-50EA17359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5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E5D0-5BCB-4D4C-BF7E-50EA17359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67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E5D0-5BCB-4D4C-BF7E-50EA17359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56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E5D0-5BCB-4D4C-BF7E-50EA17359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8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E5D0-5BCB-4D4C-BF7E-50EA17359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35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E5D0-5BCB-4D4C-BF7E-50EA17359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07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E5D0-5BCB-4D4C-BF7E-50EA17359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89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38572" y="3193667"/>
            <a:ext cx="4078941" cy="616333"/>
          </a:xfrm>
        </p:spPr>
        <p:txBody>
          <a:bodyPr anchor="b">
            <a:no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0E1E5D0-5BCB-4D4C-BF7E-50EA1735919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438759" y="2620963"/>
            <a:ext cx="3756025" cy="573087"/>
          </a:xfrm>
        </p:spPr>
        <p:txBody>
          <a:bodyPr anchor="b">
            <a:normAutofit/>
          </a:bodyPr>
          <a:lstStyle>
            <a:lvl1pPr marL="0" indent="0">
              <a:buNone/>
              <a:defRPr sz="2400" baseline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>
                <a:solidFill>
                  <a:schemeClr val="bg1">
                    <a:lumMod val="65000"/>
                  </a:schemeClr>
                </a:solidFill>
              </a:defRPr>
            </a:lvl2pPr>
            <a:lvl3pPr>
              <a:defRPr>
                <a:solidFill>
                  <a:schemeClr val="bg1">
                    <a:lumMod val="65000"/>
                  </a:schemeClr>
                </a:solidFill>
              </a:defRPr>
            </a:lvl3pPr>
            <a:lvl4pPr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Section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44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68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6118"/>
            <a:ext cx="8229600" cy="51400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E5D0-5BCB-4D4C-BF7E-50EA1735919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0"/>
            <a:ext cx="24765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26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E5D0-5BCB-4D4C-BF7E-50EA1735919C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0"/>
            <a:ext cx="2476500" cy="190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68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986118"/>
            <a:ext cx="8229600" cy="51400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2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E5D0-5BCB-4D4C-BF7E-50EA1735919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68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986118"/>
            <a:ext cx="8229600" cy="51400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0"/>
            <a:ext cx="24765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57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E5D0-5BCB-4D4C-BF7E-50EA1735919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68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986118"/>
            <a:ext cx="8229600" cy="51400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0"/>
            <a:ext cx="24765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92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0E1E5D0-5BCB-4D4C-BF7E-50EA173591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76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E5D0-5BCB-4D4C-BF7E-50EA17359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31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E5D0-5BCB-4D4C-BF7E-50EA17359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48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79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1E5D0-5BCB-4D4C-BF7E-50EA17359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6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62" r:id="rId5"/>
    <p:sldLayoutId id="2147483663" r:id="rId6"/>
    <p:sldLayoutId id="2147483664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4359" y="3179809"/>
            <a:ext cx="2793348" cy="1624912"/>
          </a:xfrm>
        </p:spPr>
        <p:txBody>
          <a:bodyPr anchor="ctr">
            <a:normAutofit fontScale="92500" lnSpcReduction="20000"/>
          </a:bodyPr>
          <a:lstStyle/>
          <a:p>
            <a:pPr marL="285750" indent="-285750" algn="l">
              <a:lnSpc>
                <a:spcPct val="200000"/>
              </a:lnSpc>
              <a:buFont typeface="Arial"/>
              <a:buChar char="•"/>
            </a:pPr>
            <a:r>
              <a:rPr lang="en-US" sz="1800" dirty="0" smtClean="0">
                <a:latin typeface="Ubuntu"/>
                <a:cs typeface="Ubuntu"/>
              </a:rPr>
              <a:t>Dr. Srividya Bansal </a:t>
            </a:r>
          </a:p>
          <a:p>
            <a:pPr marL="285750" indent="-285750" algn="l">
              <a:lnSpc>
                <a:spcPct val="200000"/>
              </a:lnSpc>
              <a:buFont typeface="Arial"/>
              <a:buChar char="•"/>
            </a:pPr>
            <a:r>
              <a:rPr lang="en-US" sz="1800" dirty="0">
                <a:latin typeface="Ubuntu"/>
                <a:cs typeface="Ubuntu"/>
              </a:rPr>
              <a:t>Dr. </a:t>
            </a:r>
            <a:r>
              <a:rPr lang="en-US" sz="1800" dirty="0" err="1">
                <a:latin typeface="Ubuntu"/>
                <a:cs typeface="Ubuntu"/>
              </a:rPr>
              <a:t>Odesma</a:t>
            </a:r>
            <a:r>
              <a:rPr lang="en-US" sz="1800" dirty="0">
                <a:latin typeface="Ubuntu"/>
                <a:cs typeface="Ubuntu"/>
              </a:rPr>
              <a:t> </a:t>
            </a:r>
            <a:r>
              <a:rPr lang="en-US" sz="1800" dirty="0" err="1">
                <a:latin typeface="Ubuntu"/>
                <a:cs typeface="Ubuntu"/>
              </a:rPr>
              <a:t>Dalrymple</a:t>
            </a:r>
            <a:r>
              <a:rPr lang="en-US" sz="1800" dirty="0">
                <a:latin typeface="Ubuntu"/>
                <a:cs typeface="Ubuntu"/>
              </a:rPr>
              <a:t> </a:t>
            </a:r>
            <a:endParaRPr lang="en-US" sz="1800" dirty="0" smtClean="0">
              <a:latin typeface="Ubuntu"/>
              <a:cs typeface="Ubuntu"/>
            </a:endParaRPr>
          </a:p>
          <a:p>
            <a:pPr marL="285750" indent="-285750" algn="l">
              <a:lnSpc>
                <a:spcPct val="200000"/>
              </a:lnSpc>
              <a:buFont typeface="Arial"/>
              <a:buChar char="•"/>
            </a:pPr>
            <a:r>
              <a:rPr lang="en-US" sz="1800" dirty="0" smtClean="0">
                <a:latin typeface="Ubuntu"/>
                <a:cs typeface="Ubuntu"/>
              </a:rPr>
              <a:t>Dr. Ashraf Gaffar</a:t>
            </a:r>
            <a:endParaRPr lang="en-US" sz="1800" dirty="0">
              <a:latin typeface="Ubuntu"/>
              <a:cs typeface="Ubuntu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53120" y="812800"/>
            <a:ext cx="436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Ubuntu"/>
                <a:cs typeface="Ubuntu"/>
              </a:rPr>
              <a:t>™</a:t>
            </a:r>
            <a:endParaRPr lang="en-US" sz="1400" dirty="0">
              <a:latin typeface="Ubuntu"/>
              <a:cs typeface="Ubuntu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877" y="6359617"/>
            <a:ext cx="2579134" cy="4983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856" y="6349773"/>
            <a:ext cx="2366300" cy="427886"/>
          </a:xfrm>
          <a:prstGeom prst="rect">
            <a:avLst/>
          </a:prstGeom>
        </p:spPr>
      </p:pic>
      <p:pic>
        <p:nvPicPr>
          <p:cNvPr id="10" name="Picture 9" descr="ASU_engineering_CMYK_2013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648" y="6320238"/>
            <a:ext cx="2061733" cy="46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98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E5D0-5BCB-4D4C-BF7E-50EA1735919C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sz="2800" dirty="0">
                <a:solidFill>
                  <a:srgbClr val="39B54A"/>
                </a:solidFill>
                <a:latin typeface="Ubuntu"/>
                <a:cs typeface="Ubuntu"/>
              </a:rPr>
              <a:t>l</a:t>
            </a:r>
            <a:r>
              <a:rPr lang="en-US" sz="2800" dirty="0" smtClean="0">
                <a:solidFill>
                  <a:srgbClr val="39B54A"/>
                </a:solidFill>
                <a:latin typeface="Ubuntu"/>
                <a:cs typeface="Ubuntu"/>
              </a:rPr>
              <a:t>earning objectives _ content</a:t>
            </a:r>
            <a:endParaRPr lang="en-US" sz="2800" dirty="0">
              <a:solidFill>
                <a:srgbClr val="39B54A"/>
              </a:solidFill>
              <a:latin typeface="Ubuntu"/>
              <a:cs typeface="Ubuntu"/>
            </a:endParaRPr>
          </a:p>
        </p:txBody>
      </p:sp>
      <p:pic>
        <p:nvPicPr>
          <p:cNvPr id="1026" name="Picture 2" descr="C:\Users\Odesma\Dropbox\IMOD Research\IMOD-UIMockups\Mockups_CST100_Dec2\Version 2\LearningObj_Cont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2" y="839319"/>
            <a:ext cx="7900416" cy="601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055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E5D0-5BCB-4D4C-BF7E-50EA1735919C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sz="2800" dirty="0">
                <a:solidFill>
                  <a:srgbClr val="39B54A"/>
                </a:solidFill>
                <a:latin typeface="Ubuntu"/>
                <a:cs typeface="Ubuntu"/>
              </a:rPr>
              <a:t>l</a:t>
            </a:r>
            <a:r>
              <a:rPr lang="en-US" sz="2800" dirty="0" smtClean="0">
                <a:solidFill>
                  <a:srgbClr val="39B54A"/>
                </a:solidFill>
                <a:latin typeface="Ubuntu"/>
                <a:cs typeface="Ubuntu"/>
              </a:rPr>
              <a:t>earning objectives _ content</a:t>
            </a:r>
            <a:endParaRPr lang="en-US" sz="2800" dirty="0">
              <a:solidFill>
                <a:srgbClr val="39B54A"/>
              </a:solidFill>
              <a:latin typeface="Ubuntu"/>
              <a:cs typeface="Ubuntu"/>
            </a:endParaRPr>
          </a:p>
        </p:txBody>
      </p:sp>
      <p:pic>
        <p:nvPicPr>
          <p:cNvPr id="7170" name="Picture 2" descr="C:\Users\Odesma\Dropbox\IMOD Research\IMOD-UIMockups\Mockups_CST100_Dec2\Version 2\LearningObj_ContentPop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2" y="839319"/>
            <a:ext cx="7900416" cy="601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430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E5D0-5BCB-4D4C-BF7E-50EA1735919C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sz="2800" dirty="0">
                <a:solidFill>
                  <a:srgbClr val="39B54A"/>
                </a:solidFill>
                <a:latin typeface="Ubuntu"/>
                <a:cs typeface="Ubuntu"/>
              </a:rPr>
              <a:t>l</a:t>
            </a:r>
            <a:r>
              <a:rPr lang="en-US" sz="2800" dirty="0" smtClean="0">
                <a:solidFill>
                  <a:srgbClr val="39B54A"/>
                </a:solidFill>
                <a:latin typeface="Ubuntu"/>
                <a:cs typeface="Ubuntu"/>
              </a:rPr>
              <a:t>earning objectives _ condition</a:t>
            </a:r>
            <a:endParaRPr lang="en-US" sz="2800" dirty="0">
              <a:solidFill>
                <a:srgbClr val="39B54A"/>
              </a:solidFill>
              <a:latin typeface="Ubuntu"/>
              <a:cs typeface="Ubuntu"/>
            </a:endParaRPr>
          </a:p>
        </p:txBody>
      </p:sp>
      <p:pic>
        <p:nvPicPr>
          <p:cNvPr id="2050" name="Picture 2" descr="C:\Users\Odesma\Dropbox\IMOD Research\IMOD-UIMockups\Mockups_CST100_Dec2\Version 2\LearningObj_Condi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2" y="839319"/>
            <a:ext cx="7900416" cy="601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557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E5D0-5BCB-4D4C-BF7E-50EA1735919C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sz="2800" dirty="0">
                <a:solidFill>
                  <a:srgbClr val="39B54A"/>
                </a:solidFill>
                <a:latin typeface="Ubuntu"/>
                <a:cs typeface="Ubuntu"/>
              </a:rPr>
              <a:t>l</a:t>
            </a:r>
            <a:r>
              <a:rPr lang="en-US" sz="2800" dirty="0" smtClean="0">
                <a:solidFill>
                  <a:srgbClr val="39B54A"/>
                </a:solidFill>
                <a:latin typeface="Ubuntu"/>
                <a:cs typeface="Ubuntu"/>
              </a:rPr>
              <a:t>earning objectives _ criteria</a:t>
            </a:r>
            <a:endParaRPr lang="en-US" sz="2800" dirty="0">
              <a:solidFill>
                <a:srgbClr val="39B54A"/>
              </a:solidFill>
              <a:latin typeface="Ubuntu"/>
              <a:cs typeface="Ubuntu"/>
            </a:endParaRPr>
          </a:p>
        </p:txBody>
      </p:sp>
      <p:pic>
        <p:nvPicPr>
          <p:cNvPr id="3074" name="Picture 2" descr="C:\Users\Odesma\Dropbox\IMOD Research\IMOD-UIMockups\Mockups_CST100_Dec2\Version 2\LearningObj_Criter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2" y="839319"/>
            <a:ext cx="7900416" cy="601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055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E5D0-5BCB-4D4C-BF7E-50EA1735919C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sz="2800" dirty="0" smtClean="0">
                <a:solidFill>
                  <a:srgbClr val="39B54A"/>
                </a:solidFill>
                <a:latin typeface="Ubuntu"/>
                <a:cs typeface="Ubuntu"/>
              </a:rPr>
              <a:t>content</a:t>
            </a:r>
            <a:endParaRPr lang="en-US" sz="2800" dirty="0">
              <a:solidFill>
                <a:srgbClr val="39B54A"/>
              </a:solidFill>
              <a:latin typeface="Ubuntu"/>
              <a:cs typeface="Ubuntu"/>
            </a:endParaRPr>
          </a:p>
        </p:txBody>
      </p:sp>
      <p:pic>
        <p:nvPicPr>
          <p:cNvPr id="4098" name="Picture 2" descr="C:\Users\Odesma\Dropbox\IMOD Research\IMOD-UIMockups\Mockups_CST100_Dec2\Version 2\ContentTab_PT3Ho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2" y="839319"/>
            <a:ext cx="7900416" cy="601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566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E5D0-5BCB-4D4C-BF7E-50EA1735919C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sz="2800" dirty="0" smtClean="0">
                <a:solidFill>
                  <a:srgbClr val="39B54A"/>
                </a:solidFill>
                <a:latin typeface="Ubuntu"/>
                <a:cs typeface="Ubuntu"/>
              </a:rPr>
              <a:t>assessments</a:t>
            </a:r>
            <a:endParaRPr lang="en-US" sz="2800" dirty="0">
              <a:solidFill>
                <a:srgbClr val="39B54A"/>
              </a:solidFill>
              <a:latin typeface="Ubuntu"/>
              <a:cs typeface="Ubuntu"/>
            </a:endParaRPr>
          </a:p>
        </p:txBody>
      </p:sp>
      <p:pic>
        <p:nvPicPr>
          <p:cNvPr id="5122" name="Picture 2" descr="C:\Users\Odesma\Dropbox\IMOD Research\IMOD-UIMockups\Mockups_CST100_Dec2\Version 2\AssessmentT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2" y="839319"/>
            <a:ext cx="7900416" cy="601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99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E5D0-5BCB-4D4C-BF7E-50EA1735919C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sz="2800" dirty="0" smtClean="0">
                <a:solidFill>
                  <a:srgbClr val="39B54A"/>
                </a:solidFill>
                <a:latin typeface="Ubuntu"/>
                <a:cs typeface="Ubuntu"/>
              </a:rPr>
              <a:t>pedagogy</a:t>
            </a:r>
            <a:endParaRPr lang="en-US" sz="2800" dirty="0">
              <a:solidFill>
                <a:srgbClr val="39B54A"/>
              </a:solidFill>
              <a:latin typeface="Ubuntu"/>
              <a:cs typeface="Ubuntu"/>
            </a:endParaRPr>
          </a:p>
        </p:txBody>
      </p:sp>
      <p:pic>
        <p:nvPicPr>
          <p:cNvPr id="6146" name="Picture 2" descr="C:\Users\Odesma\Dropbox\IMOD Research\IMOD-UIMockups\Mockups_CST100_Dec2\Version 2\PedagogyT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2" y="839319"/>
            <a:ext cx="7900416" cy="601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792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32160" y="2840757"/>
            <a:ext cx="2468644" cy="52322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</a:pPr>
            <a:r>
              <a:rPr lang="en-US" sz="2400" b="1" dirty="0" smtClean="0">
                <a:solidFill>
                  <a:srgbClr val="F79646"/>
                </a:solidFill>
              </a:rPr>
              <a:t>designing courses</a:t>
            </a:r>
            <a:endParaRPr lang="en-US" sz="2400" b="1" dirty="0">
              <a:solidFill>
                <a:srgbClr val="F79646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2160" y="2336604"/>
            <a:ext cx="8115299" cy="52322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</a:rPr>
              <a:t>step-by-step, </a:t>
            </a:r>
            <a:r>
              <a:rPr lang="en-US" sz="2400" b="1" dirty="0">
                <a:solidFill>
                  <a:srgbClr val="F79646"/>
                </a:solidFill>
              </a:rPr>
              <a:t>through an outcome-based education process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 smtClean="0">
                <a:solidFill>
                  <a:srgbClr val="F79646"/>
                </a:solidFill>
              </a:rPr>
              <a:t>for</a:t>
            </a:r>
            <a:endParaRPr lang="en-US" sz="2400" b="1" dirty="0">
              <a:solidFill>
                <a:srgbClr val="F7964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2160" y="1317714"/>
            <a:ext cx="7823868" cy="52322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</a:pPr>
            <a:r>
              <a:rPr lang="en-US" sz="2400" dirty="0"/>
              <a:t>An </a:t>
            </a:r>
            <a:r>
              <a:rPr lang="en-US" sz="2400" b="1" dirty="0">
                <a:solidFill>
                  <a:srgbClr val="F79646"/>
                </a:solidFill>
              </a:rPr>
              <a:t>open-source web-based tool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(still under development)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2160" y="1828874"/>
            <a:ext cx="8000998" cy="52322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</a:rPr>
              <a:t>That will </a:t>
            </a:r>
            <a:r>
              <a:rPr lang="en-US" sz="2400" b="1" dirty="0">
                <a:solidFill>
                  <a:srgbClr val="F79646"/>
                </a:solidFill>
              </a:rPr>
              <a:t>guide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individual or collaborating </a:t>
            </a:r>
            <a:r>
              <a:rPr lang="en-US" sz="2400" b="1" dirty="0">
                <a:solidFill>
                  <a:srgbClr val="F79646"/>
                </a:solidFill>
              </a:rPr>
              <a:t>STEM educators</a:t>
            </a:r>
            <a:r>
              <a:rPr lang="en-US" sz="2400" dirty="0">
                <a:solidFill>
                  <a:srgbClr val="FFFFFF"/>
                </a:solidFill>
              </a:rPr>
              <a:t>,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  <a:latin typeface="Ubuntu"/>
                <a:cs typeface="Ubuntu"/>
              </a:rPr>
              <a:t>what is </a:t>
            </a:r>
            <a:r>
              <a:rPr lang="en-US" sz="2800" dirty="0" smtClean="0">
                <a:solidFill>
                  <a:schemeClr val="accent6"/>
                </a:solidFill>
                <a:latin typeface="Ubuntu"/>
                <a:cs typeface="Ubuntu"/>
              </a:rPr>
              <a:t>IMODS™</a:t>
            </a:r>
            <a:r>
              <a:rPr lang="en-US" sz="2800" dirty="0" smtClean="0">
                <a:solidFill>
                  <a:schemeClr val="accent6"/>
                </a:solidFill>
                <a:latin typeface="Ubuntu"/>
                <a:cs typeface="Ubuntu"/>
              </a:rPr>
              <a:t>?</a:t>
            </a:r>
            <a:endParaRPr lang="en-US" sz="2800" dirty="0">
              <a:solidFill>
                <a:schemeClr val="accent6"/>
              </a:solidFill>
              <a:latin typeface="Ubuntu"/>
              <a:cs typeface="Ubuntu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E5D0-5BCB-4D4C-BF7E-50EA1735919C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4640" y="2339104"/>
            <a:ext cx="8115299" cy="52322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</a:pPr>
            <a:r>
              <a:rPr lang="en-US" sz="2400" dirty="0">
                <a:solidFill>
                  <a:srgbClr val="FFFFFF"/>
                </a:solidFill>
              </a:rPr>
              <a:t>step-by-step, </a:t>
            </a:r>
            <a:r>
              <a:rPr lang="en-US" sz="2400" b="1" dirty="0">
                <a:solidFill>
                  <a:srgbClr val="F79646"/>
                </a:solidFill>
              </a:rPr>
              <a:t>through an outcome-based education process </a:t>
            </a:r>
            <a:r>
              <a:rPr lang="en-US" sz="2400" dirty="0">
                <a:solidFill>
                  <a:srgbClr val="FFFFFF"/>
                </a:solidFill>
              </a:rPr>
              <a:t>as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4640" y="1320214"/>
            <a:ext cx="7823868" cy="52322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bg1"/>
                </a:solidFill>
              </a:rPr>
              <a:t>An </a:t>
            </a:r>
            <a:r>
              <a:rPr lang="en-US" sz="2400" b="1" dirty="0">
                <a:solidFill>
                  <a:srgbClr val="F79646"/>
                </a:solidFill>
              </a:rPr>
              <a:t>open-source web-based tool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(still under development)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640" y="1831374"/>
            <a:ext cx="8000998" cy="52322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</a:pPr>
            <a:r>
              <a:rPr lang="en-US" sz="2400" dirty="0">
                <a:solidFill>
                  <a:srgbClr val="FFFFFF"/>
                </a:solidFill>
              </a:rPr>
              <a:t>That will </a:t>
            </a:r>
            <a:r>
              <a:rPr lang="en-US" sz="2400" b="1" dirty="0">
                <a:solidFill>
                  <a:srgbClr val="F79646"/>
                </a:solidFill>
              </a:rPr>
              <a:t>guide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individual or collaborating </a:t>
            </a:r>
            <a:r>
              <a:rPr lang="en-US" sz="2400" b="1" dirty="0">
                <a:solidFill>
                  <a:srgbClr val="F79646"/>
                </a:solidFill>
              </a:rPr>
              <a:t>STEM educators</a:t>
            </a:r>
            <a:r>
              <a:rPr lang="en-US" sz="2400" dirty="0">
                <a:solidFill>
                  <a:srgbClr val="FFFFFF"/>
                </a:solidFill>
              </a:rPr>
              <a:t>,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2160" y="1828874"/>
            <a:ext cx="8000998" cy="52322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</a:pPr>
            <a:r>
              <a:rPr lang="en-US" sz="2400" dirty="0">
                <a:solidFill>
                  <a:srgbClr val="FFFFFF"/>
                </a:solidFill>
              </a:rPr>
              <a:t>That will </a:t>
            </a:r>
            <a:r>
              <a:rPr lang="en-US" sz="2400" b="1" dirty="0">
                <a:solidFill>
                  <a:srgbClr val="F79646"/>
                </a:solidFill>
              </a:rPr>
              <a:t>guide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b="1" dirty="0" smtClean="0">
                <a:solidFill>
                  <a:srgbClr val="F79646"/>
                </a:solidFill>
              </a:rPr>
              <a:t>STEM </a:t>
            </a:r>
            <a:r>
              <a:rPr lang="en-US" sz="2400" b="1" dirty="0">
                <a:solidFill>
                  <a:srgbClr val="F79646"/>
                </a:solidFill>
              </a:rPr>
              <a:t>educators</a:t>
            </a:r>
            <a:r>
              <a:rPr lang="en-US" sz="2400" dirty="0">
                <a:solidFill>
                  <a:srgbClr val="FFFFFF"/>
                </a:solidFill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608453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21" grpId="2" animBg="1"/>
      <p:bldP spid="21" grpId="3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  <a:latin typeface="Ubuntu"/>
                <a:cs typeface="Ubuntu"/>
              </a:rPr>
              <a:t>what is outcome based education?</a:t>
            </a:r>
            <a:endParaRPr lang="en-US" sz="2800" dirty="0">
              <a:solidFill>
                <a:schemeClr val="accent6"/>
              </a:solidFill>
              <a:latin typeface="Ubuntu"/>
              <a:cs typeface="Ubuntu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72050" y="986118"/>
            <a:ext cx="3714750" cy="514004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000" dirty="0" smtClean="0">
                <a:latin typeface="Ubuntu"/>
                <a:cs typeface="Ubuntu"/>
              </a:rPr>
              <a:t>An approach where the product </a:t>
            </a:r>
            <a:r>
              <a:rPr lang="en-US" sz="2000" dirty="0">
                <a:latin typeface="Ubuntu"/>
                <a:cs typeface="Ubuntu"/>
              </a:rPr>
              <a:t>defines the </a:t>
            </a:r>
            <a:r>
              <a:rPr lang="en-US" sz="2000" dirty="0" smtClean="0">
                <a:latin typeface="Ubuntu"/>
                <a:cs typeface="Ubuntu"/>
              </a:rPr>
              <a:t>process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000" dirty="0" smtClean="0">
                <a:latin typeface="Ubuntu"/>
                <a:cs typeface="Ubuntu"/>
              </a:rPr>
              <a:t>Benefits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latin typeface="Ubuntu"/>
                <a:cs typeface="Ubuntu"/>
              </a:rPr>
              <a:t>Win-for-all solution </a:t>
            </a:r>
            <a:endParaRPr lang="en-US" sz="1800" dirty="0" smtClean="0">
              <a:latin typeface="Ubuntu"/>
              <a:cs typeface="Ubuntu"/>
            </a:endParaRP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latin typeface="Ubuntu"/>
                <a:cs typeface="Ubuntu"/>
              </a:rPr>
              <a:t>Supports How People Learn framework </a:t>
            </a:r>
            <a:endParaRPr lang="en-US" sz="1800" dirty="0" smtClean="0">
              <a:latin typeface="Ubuntu"/>
              <a:cs typeface="Ubuntu"/>
            </a:endParaRP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latin typeface="Ubuntu"/>
                <a:cs typeface="Ubuntu"/>
              </a:rPr>
              <a:t>Growing adoption of outcome-based program accreditation </a:t>
            </a:r>
            <a:endParaRPr lang="en-US" sz="1800" dirty="0" smtClean="0">
              <a:latin typeface="Ubuntu"/>
              <a:cs typeface="Ubuntu"/>
            </a:endParaRP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latin typeface="Ubuntu"/>
                <a:cs typeface="Ubuntu"/>
              </a:rPr>
              <a:t>Alignment with other models  that are meant to increase innovation in STEM </a:t>
            </a:r>
            <a:r>
              <a:rPr lang="en-US" sz="1800" dirty="0" smtClean="0">
                <a:latin typeface="Ubuntu"/>
                <a:cs typeface="Ubuntu"/>
              </a:rPr>
              <a:t>education.</a:t>
            </a:r>
            <a:endParaRPr lang="en-US" sz="1800" dirty="0">
              <a:latin typeface="Ubuntu"/>
              <a:cs typeface="Ubuntu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E5D0-5BCB-4D4C-BF7E-50EA1735919C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57201" y="1027373"/>
            <a:ext cx="3552688" cy="1285011"/>
            <a:chOff x="294276" y="0"/>
            <a:chExt cx="3291015" cy="1285011"/>
          </a:xfrm>
        </p:grpSpPr>
        <p:sp>
          <p:nvSpPr>
            <p:cNvPr id="28" name="Rounded Rectangle 27"/>
            <p:cNvSpPr/>
            <p:nvPr/>
          </p:nvSpPr>
          <p:spPr>
            <a:xfrm>
              <a:off x="294276" y="0"/>
              <a:ext cx="3291015" cy="1285011"/>
            </a:xfrm>
            <a:prstGeom prst="roundRect">
              <a:avLst>
                <a:gd name="adj" fmla="val 10000"/>
              </a:avLst>
            </a:prstGeom>
            <a:solidFill>
              <a:srgbClr val="00AEEF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ounded Rectangle 4"/>
            <p:cNvSpPr/>
            <p:nvPr/>
          </p:nvSpPr>
          <p:spPr>
            <a:xfrm>
              <a:off x="331913" y="37637"/>
              <a:ext cx="3215741" cy="12097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/>
                <a:t>DEFINE OUTCOMES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what students are expected to know, understand or do </a:t>
              </a:r>
              <a:endParaRPr lang="en-US" sz="18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44418" y="2392697"/>
            <a:ext cx="578255" cy="481879"/>
            <a:chOff x="1650656" y="1365324"/>
            <a:chExt cx="578255" cy="481879"/>
          </a:xfrm>
        </p:grpSpPr>
        <p:sp>
          <p:nvSpPr>
            <p:cNvPr id="26" name="Right Arrow 25"/>
            <p:cNvSpPr/>
            <p:nvPr/>
          </p:nvSpPr>
          <p:spPr>
            <a:xfrm rot="5400000">
              <a:off x="1698844" y="1317136"/>
              <a:ext cx="481879" cy="57825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ight Arrow 6"/>
            <p:cNvSpPr/>
            <p:nvPr/>
          </p:nvSpPr>
          <p:spPr>
            <a:xfrm>
              <a:off x="1766307" y="1365324"/>
              <a:ext cx="346953" cy="3373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7201" y="2954889"/>
            <a:ext cx="3552688" cy="1285011"/>
            <a:chOff x="294276" y="1927516"/>
            <a:chExt cx="3291015" cy="1285011"/>
          </a:xfrm>
        </p:grpSpPr>
        <p:sp>
          <p:nvSpPr>
            <p:cNvPr id="24" name="Rounded Rectangle 23"/>
            <p:cNvSpPr/>
            <p:nvPr/>
          </p:nvSpPr>
          <p:spPr>
            <a:xfrm>
              <a:off x="294276" y="1927516"/>
              <a:ext cx="3291015" cy="1285011"/>
            </a:xfrm>
            <a:prstGeom prst="roundRect">
              <a:avLst>
                <a:gd name="adj" fmla="val 10000"/>
              </a:avLst>
            </a:prstGeom>
            <a:solidFill>
              <a:srgbClr val="F7964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8"/>
            <p:cNvSpPr/>
            <p:nvPr/>
          </p:nvSpPr>
          <p:spPr>
            <a:xfrm>
              <a:off x="331913" y="1965153"/>
              <a:ext cx="3215741" cy="12097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/>
                <a:t>APPLY INSTRUCTIONAL APPROACH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learning activities to help students achieve outcomes </a:t>
              </a:r>
              <a:endParaRPr lang="en-US" sz="1800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44418" y="4320214"/>
            <a:ext cx="578255" cy="481879"/>
            <a:chOff x="1650656" y="3292841"/>
            <a:chExt cx="578255" cy="481879"/>
          </a:xfrm>
        </p:grpSpPr>
        <p:sp>
          <p:nvSpPr>
            <p:cNvPr id="22" name="Right Arrow 21"/>
            <p:cNvSpPr/>
            <p:nvPr/>
          </p:nvSpPr>
          <p:spPr>
            <a:xfrm rot="5400000">
              <a:off x="1698844" y="3244653"/>
              <a:ext cx="481879" cy="57825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ight Arrow 10"/>
            <p:cNvSpPr/>
            <p:nvPr/>
          </p:nvSpPr>
          <p:spPr>
            <a:xfrm>
              <a:off x="1766307" y="3292841"/>
              <a:ext cx="346953" cy="3373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7201" y="4882406"/>
            <a:ext cx="3552688" cy="1285011"/>
            <a:chOff x="294276" y="3855033"/>
            <a:chExt cx="3291015" cy="1285011"/>
          </a:xfrm>
        </p:grpSpPr>
        <p:sp>
          <p:nvSpPr>
            <p:cNvPr id="20" name="Rounded Rectangle 19"/>
            <p:cNvSpPr/>
            <p:nvPr/>
          </p:nvSpPr>
          <p:spPr>
            <a:xfrm>
              <a:off x="294276" y="3855033"/>
              <a:ext cx="3291015" cy="1285011"/>
            </a:xfrm>
            <a:prstGeom prst="roundRect">
              <a:avLst>
                <a:gd name="adj" fmla="val 10000"/>
              </a:avLst>
            </a:prstGeom>
            <a:solidFill>
              <a:srgbClr val="EC008C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12"/>
            <p:cNvSpPr/>
            <p:nvPr/>
          </p:nvSpPr>
          <p:spPr>
            <a:xfrm>
              <a:off x="331913" y="3892670"/>
              <a:ext cx="3215741" cy="12097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APPLY ASSESSMENT CRITERIA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asses the extent to which student meets outcomes</a:t>
              </a:r>
              <a:endParaRPr lang="en-US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0648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sz="2800" dirty="0">
                <a:solidFill>
                  <a:srgbClr val="F79646"/>
                </a:solidFill>
                <a:latin typeface="Ubuntu"/>
                <a:cs typeface="Ubuntu"/>
              </a:rPr>
              <a:t>p</a:t>
            </a:r>
            <a:r>
              <a:rPr lang="en-US" sz="2800" dirty="0" smtClean="0">
                <a:solidFill>
                  <a:srgbClr val="F79646"/>
                </a:solidFill>
                <a:latin typeface="Ubuntu"/>
                <a:cs typeface="Ubuntu"/>
              </a:rPr>
              <a:t>revious models</a:t>
            </a:r>
            <a:endParaRPr lang="en-US" sz="2800" dirty="0">
              <a:solidFill>
                <a:srgbClr val="F79646"/>
              </a:solidFill>
              <a:latin typeface="Ubuntu"/>
              <a:cs typeface="Ubuntu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E5D0-5BCB-4D4C-BF7E-50EA1735919C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92125" y="884333"/>
            <a:ext cx="3889375" cy="2689097"/>
            <a:chOff x="492125" y="884333"/>
            <a:chExt cx="3889375" cy="2689097"/>
          </a:xfrm>
        </p:grpSpPr>
        <p:sp>
          <p:nvSpPr>
            <p:cNvPr id="11" name="Rectangle 10"/>
            <p:cNvSpPr/>
            <p:nvPr/>
          </p:nvSpPr>
          <p:spPr>
            <a:xfrm>
              <a:off x="492125" y="884333"/>
              <a:ext cx="3889375" cy="268909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67307" y="926298"/>
              <a:ext cx="3739011" cy="2643048"/>
              <a:chOff x="567307" y="926298"/>
              <a:chExt cx="3739011" cy="2643048"/>
            </a:xfrm>
          </p:grpSpPr>
          <p:pic>
            <p:nvPicPr>
              <p:cNvPr id="9" name="Picture 8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3583" y="926298"/>
                <a:ext cx="3166458" cy="2422695"/>
              </a:xfrm>
              <a:prstGeom prst="rect">
                <a:avLst/>
              </a:prstGeom>
            </p:spPr>
          </p:pic>
          <p:sp>
            <p:nvSpPr>
              <p:cNvPr id="2" name="Rectangle 1"/>
              <p:cNvSpPr/>
              <p:nvPr/>
            </p:nvSpPr>
            <p:spPr>
              <a:xfrm>
                <a:off x="567307" y="3261569"/>
                <a:ext cx="373901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Effective Course Model by Felder &amp; Brent (2003) </a:t>
                </a: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4656137" y="884333"/>
            <a:ext cx="3889375" cy="2689097"/>
            <a:chOff x="4656137" y="884333"/>
            <a:chExt cx="3889375" cy="2689097"/>
          </a:xfrm>
        </p:grpSpPr>
        <p:sp>
          <p:nvSpPr>
            <p:cNvPr id="15" name="Rectangle 14"/>
            <p:cNvSpPr/>
            <p:nvPr/>
          </p:nvSpPr>
          <p:spPr>
            <a:xfrm>
              <a:off x="4656137" y="884333"/>
              <a:ext cx="3889375" cy="268909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984265" y="957278"/>
              <a:ext cx="3233119" cy="2601067"/>
              <a:chOff x="4984265" y="957278"/>
              <a:chExt cx="3233119" cy="2601067"/>
            </a:xfrm>
          </p:grpSpPr>
          <p:pic>
            <p:nvPicPr>
              <p:cNvPr id="10" name="Picture 9"/>
              <p:cNvPicPr/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566"/>
              <a:stretch/>
            </p:blipFill>
            <p:spPr>
              <a:xfrm>
                <a:off x="4984265" y="957278"/>
                <a:ext cx="3233119" cy="2318770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5051556" y="3250568"/>
                <a:ext cx="309853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Integrated Course Design by Fink (2003) </a:t>
                </a: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4656137" y="3773583"/>
            <a:ext cx="3889375" cy="2689097"/>
            <a:chOff x="4656137" y="3773583"/>
            <a:chExt cx="3889375" cy="2689097"/>
          </a:xfrm>
        </p:grpSpPr>
        <p:sp>
          <p:nvSpPr>
            <p:cNvPr id="16" name="Rectangle 15"/>
            <p:cNvSpPr/>
            <p:nvPr/>
          </p:nvSpPr>
          <p:spPr>
            <a:xfrm>
              <a:off x="4656137" y="3773583"/>
              <a:ext cx="3889375" cy="268909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731319" y="3773583"/>
              <a:ext cx="3739011" cy="2665372"/>
              <a:chOff x="4731319" y="3773583"/>
              <a:chExt cx="3739011" cy="2665372"/>
            </a:xfrm>
          </p:grpSpPr>
          <p:pic>
            <p:nvPicPr>
              <p:cNvPr id="4" name="Picture 3" descr="Screen Shot 2013-10-25 at 12.09.41 AM.png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2539" y="3773583"/>
                <a:ext cx="1876570" cy="2441446"/>
              </a:xfrm>
              <a:prstGeom prst="rect">
                <a:avLst/>
              </a:prstGeom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4731319" y="6131178"/>
                <a:ext cx="373901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/>
                  <a:t>CAP Model by Streveler, Smith &amp; Chavela (2009) </a:t>
                </a:r>
                <a:endParaRPr lang="en-US" sz="1400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504825" y="3773583"/>
            <a:ext cx="3889375" cy="2689097"/>
            <a:chOff x="504825" y="3773583"/>
            <a:chExt cx="3889375" cy="2689097"/>
          </a:xfrm>
        </p:grpSpPr>
        <p:sp>
          <p:nvSpPr>
            <p:cNvPr id="17" name="Rectangle 16"/>
            <p:cNvSpPr/>
            <p:nvPr/>
          </p:nvSpPr>
          <p:spPr>
            <a:xfrm>
              <a:off x="504825" y="3773583"/>
              <a:ext cx="3889375" cy="268909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647727" y="3867069"/>
              <a:ext cx="3603571" cy="2583838"/>
              <a:chOff x="647727" y="3867069"/>
              <a:chExt cx="3603571" cy="2583838"/>
            </a:xfrm>
          </p:grpSpPr>
          <p:pic>
            <p:nvPicPr>
              <p:cNvPr id="5" name="Picture 4" descr="Screen Shot 2013-10-25 at 12.18.25 AM.png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539" y="3867069"/>
                <a:ext cx="3253946" cy="2286000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647727" y="6143130"/>
                <a:ext cx="3603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/>
                  <a:t>Backward Design by Wiggins </a:t>
                </a:r>
                <a:r>
                  <a:rPr lang="en-US" sz="1400" dirty="0"/>
                  <a:t>&amp; </a:t>
                </a:r>
                <a:r>
                  <a:rPr lang="en-US" sz="1400" dirty="0" smtClean="0"/>
                  <a:t>McTighe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(2005)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094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E5D0-5BCB-4D4C-BF7E-50EA1735919C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sz="2800" dirty="0" smtClean="0">
                <a:solidFill>
                  <a:srgbClr val="00AEEF"/>
                </a:solidFill>
                <a:latin typeface="Ubuntu"/>
                <a:cs typeface="Ubuntu"/>
              </a:rPr>
              <a:t>PC</a:t>
            </a:r>
            <a:r>
              <a:rPr lang="en-US" sz="2800" baseline="30000" dirty="0" smtClean="0">
                <a:solidFill>
                  <a:srgbClr val="00AEEF"/>
                </a:solidFill>
                <a:latin typeface="Ubuntu"/>
                <a:cs typeface="Ubuntu"/>
              </a:rPr>
              <a:t>3</a:t>
            </a:r>
            <a:r>
              <a:rPr lang="en-US" sz="2800" dirty="0" smtClean="0">
                <a:solidFill>
                  <a:srgbClr val="00AEEF"/>
                </a:solidFill>
                <a:latin typeface="Ubuntu"/>
                <a:cs typeface="Ubuntu"/>
              </a:rPr>
              <a:t> Model</a:t>
            </a:r>
            <a:endParaRPr lang="en-US" sz="2800" dirty="0">
              <a:solidFill>
                <a:srgbClr val="00AEEF"/>
              </a:solidFill>
              <a:latin typeface="Ubuntu"/>
              <a:cs typeface="Ubuntu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436" y="763128"/>
            <a:ext cx="6498087" cy="564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4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3191021" y="2875155"/>
            <a:ext cx="1863212" cy="950628"/>
          </a:xfrm>
          <a:prstGeom prst="rightArrow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</a:gradFill>
          <a:ln>
            <a:solidFill>
              <a:schemeClr val="dk1">
                <a:shade val="95000"/>
                <a:satMod val="105000"/>
                <a:alpha val="23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47" y="1587004"/>
            <a:ext cx="3251200" cy="3251200"/>
          </a:xfrm>
          <a:prstGeom prst="rect">
            <a:avLst/>
          </a:prstGeom>
        </p:spPr>
      </p:pic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E5D0-5BCB-4D4C-BF7E-50EA1735919C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sz="2800" dirty="0" err="1">
                <a:solidFill>
                  <a:srgbClr val="00AEEF"/>
                </a:solidFill>
                <a:latin typeface="Ubuntu"/>
                <a:cs typeface="Ubuntu"/>
              </a:rPr>
              <a:t>i</a:t>
            </a:r>
            <a:r>
              <a:rPr lang="en-US" sz="2800" dirty="0" err="1" smtClean="0">
                <a:solidFill>
                  <a:srgbClr val="00AEEF"/>
                </a:solidFill>
                <a:latin typeface="Ubuntu"/>
                <a:cs typeface="Ubuntu"/>
              </a:rPr>
              <a:t>mod</a:t>
            </a:r>
            <a:r>
              <a:rPr lang="en-US" sz="2800" dirty="0" smtClean="0">
                <a:solidFill>
                  <a:srgbClr val="00AEEF"/>
                </a:solidFill>
                <a:latin typeface="Ubuntu"/>
                <a:cs typeface="Ubuntu"/>
              </a:rPr>
              <a:t> system</a:t>
            </a:r>
            <a:endParaRPr lang="en-US" sz="2800" dirty="0">
              <a:solidFill>
                <a:srgbClr val="00AEEF"/>
              </a:solidFill>
              <a:latin typeface="Ubuntu"/>
              <a:cs typeface="Ubuntu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490" y="2468833"/>
            <a:ext cx="333794" cy="3337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490" y="2928803"/>
            <a:ext cx="333794" cy="3337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490" y="3400325"/>
            <a:ext cx="333794" cy="33379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490" y="3879431"/>
            <a:ext cx="333794" cy="33379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654820" y="2582435"/>
            <a:ext cx="1308051" cy="1064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654820" y="3065280"/>
            <a:ext cx="1308051" cy="1064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654820" y="3514403"/>
            <a:ext cx="1308051" cy="1064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654820" y="4020039"/>
            <a:ext cx="1308051" cy="1064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22472" y="1829526"/>
            <a:ext cx="193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Ubuntu"/>
                <a:cs typeface="Ubuntu"/>
              </a:rPr>
              <a:t>Outcomes-Based Education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Ubuntu"/>
              <a:cs typeface="Ubuntu"/>
            </a:endParaRPr>
          </a:p>
        </p:txBody>
      </p:sp>
      <p:pic>
        <p:nvPicPr>
          <p:cNvPr id="24" name="Picture 23" descr="MacBookPro-v2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3" r="8034"/>
          <a:stretch/>
        </p:blipFill>
        <p:spPr>
          <a:xfrm>
            <a:off x="4174145" y="2234756"/>
            <a:ext cx="4460678" cy="233113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60285" y="5499100"/>
            <a:ext cx="7435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/>
                <a:cs typeface="Ubuntu"/>
              </a:rPr>
              <a:t>Translate literature on outcomes based education into a software tool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/>
                <a:cs typeface="Ubuntu"/>
              </a:rPr>
              <a:t>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Ubuntu"/>
              <a:cs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107300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E5D0-5BCB-4D4C-BF7E-50EA1735919C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sz="2800" dirty="0" err="1" smtClean="0">
                <a:solidFill>
                  <a:srgbClr val="39B54A"/>
                </a:solidFill>
                <a:latin typeface="Ubuntu"/>
                <a:cs typeface="Ubuntu"/>
              </a:rPr>
              <a:t>imod</a:t>
            </a:r>
            <a:r>
              <a:rPr lang="en-US" sz="2800" dirty="0" smtClean="0">
                <a:solidFill>
                  <a:srgbClr val="39B54A"/>
                </a:solidFill>
                <a:latin typeface="Ubuntu"/>
                <a:cs typeface="Ubuntu"/>
              </a:rPr>
              <a:t> system</a:t>
            </a:r>
            <a:endParaRPr lang="en-US" sz="2800" dirty="0">
              <a:solidFill>
                <a:srgbClr val="39B54A"/>
              </a:solidFill>
              <a:latin typeface="Ubuntu"/>
              <a:cs typeface="Ubuntu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99037" y="1067147"/>
            <a:ext cx="2513468" cy="2338152"/>
            <a:chOff x="499037" y="1067147"/>
            <a:chExt cx="2513468" cy="2338152"/>
          </a:xfrm>
        </p:grpSpPr>
        <p:sp>
          <p:nvSpPr>
            <p:cNvPr id="10" name="Oval 9"/>
            <p:cNvSpPr/>
            <p:nvPr/>
          </p:nvSpPr>
          <p:spPr>
            <a:xfrm>
              <a:off x="906075" y="1076760"/>
              <a:ext cx="1742452" cy="174245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46147" y="1067147"/>
              <a:ext cx="9370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cs typeface="Calibri"/>
                </a:rPr>
                <a:t>1</a:t>
              </a:r>
              <a:endParaRPr lang="en-US" sz="6000" b="1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90769" y="1322689"/>
              <a:ext cx="9370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>
                      <a:lumMod val="65000"/>
                    </a:schemeClr>
                  </a:solidFill>
                  <a:latin typeface="Calibri"/>
                  <a:cs typeface="Calibri"/>
                </a:rPr>
                <a:t>2</a:t>
              </a:r>
              <a:endParaRPr lang="en-US" sz="6000" b="1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50872" y="1666780"/>
              <a:ext cx="4878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>
                      <a:lumMod val="75000"/>
                    </a:schemeClr>
                  </a:solidFill>
                  <a:latin typeface="Calibri"/>
                  <a:cs typeface="Calibri"/>
                </a:rPr>
                <a:t>3</a:t>
              </a:r>
              <a:endParaRPr lang="en-US" sz="6000" b="1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99037" y="2974412"/>
              <a:ext cx="25134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Ubuntu"/>
                  <a:cs typeface="Ubuntu"/>
                </a:rPr>
                <a:t>Step-by-step outcome-based education process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/>
                <a:cs typeface="Ubuntu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310192" y="1076760"/>
            <a:ext cx="2513468" cy="2459934"/>
            <a:chOff x="3310192" y="1076760"/>
            <a:chExt cx="2513468" cy="2459934"/>
          </a:xfrm>
        </p:grpSpPr>
        <p:sp>
          <p:nvSpPr>
            <p:cNvPr id="12" name="Oval 11"/>
            <p:cNvSpPr/>
            <p:nvPr/>
          </p:nvSpPr>
          <p:spPr>
            <a:xfrm>
              <a:off x="3655276" y="1076760"/>
              <a:ext cx="1742452" cy="174245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 descr="repository.png"/>
            <p:cNvPicPr>
              <a:picLocks noChangeAspect="1"/>
            </p:cNvPicPr>
            <p:nvPr/>
          </p:nvPicPr>
          <p:blipFill>
            <a:blip r:embed="rId2">
              <a:alphaModFix amt="6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3910" y="1523260"/>
              <a:ext cx="1049839" cy="815092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3310192" y="2936530"/>
              <a:ext cx="251346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Ubuntu"/>
                  <a:cs typeface="Ubuntu"/>
                </a:rPr>
                <a:t>Repository of current best pedagogical and assessment practices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/>
                <a:cs typeface="Ubuntu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266264" y="1076760"/>
            <a:ext cx="2276245" cy="2329376"/>
            <a:chOff x="6266264" y="1076760"/>
            <a:chExt cx="2276245" cy="2329376"/>
          </a:xfrm>
        </p:grpSpPr>
        <p:sp>
          <p:nvSpPr>
            <p:cNvPr id="13" name="Oval 12"/>
            <p:cNvSpPr/>
            <p:nvPr/>
          </p:nvSpPr>
          <p:spPr>
            <a:xfrm>
              <a:off x="6458688" y="1076760"/>
              <a:ext cx="1742452" cy="174245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 descr="writePencil.png"/>
            <p:cNvPicPr>
              <a:picLocks noChangeAspect="1"/>
            </p:cNvPicPr>
            <p:nvPr/>
          </p:nvPicPr>
          <p:blipFill>
            <a:blip r:embed="rId3">
              <a:alphaModFix amt="6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3340" y="1523260"/>
              <a:ext cx="1068705" cy="829739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6266264" y="2975249"/>
              <a:ext cx="22762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Ubuntu"/>
                  <a:cs typeface="Ubuntu"/>
                </a:rPr>
                <a:t>Generates documentation of course design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788920" y="3833538"/>
            <a:ext cx="2513468" cy="2253004"/>
            <a:chOff x="1788920" y="3833538"/>
            <a:chExt cx="2513468" cy="2253004"/>
          </a:xfrm>
        </p:grpSpPr>
        <p:sp>
          <p:nvSpPr>
            <p:cNvPr id="14" name="Oval 13"/>
            <p:cNvSpPr/>
            <p:nvPr/>
          </p:nvSpPr>
          <p:spPr>
            <a:xfrm>
              <a:off x="2129663" y="3833538"/>
              <a:ext cx="1742452" cy="174245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 descr="hep.png"/>
            <p:cNvPicPr>
              <a:picLocks noChangeAspect="1"/>
            </p:cNvPicPr>
            <p:nvPr/>
          </p:nvPicPr>
          <p:blipFill>
            <a:blip r:embed="rId4">
              <a:alphaModFix amt="5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5026" y="4173872"/>
              <a:ext cx="1451226" cy="1126728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1788920" y="5824932"/>
              <a:ext cx="25134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Ubuntu"/>
                  <a:cs typeface="Ubuntu"/>
                </a:rPr>
                <a:t>Provides help to the user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/>
                <a:cs typeface="Ubuntu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77521" y="3825794"/>
            <a:ext cx="2513468" cy="2399049"/>
            <a:chOff x="4677521" y="3825794"/>
            <a:chExt cx="2513468" cy="2399049"/>
          </a:xfrm>
        </p:grpSpPr>
        <p:sp>
          <p:nvSpPr>
            <p:cNvPr id="15" name="Oval 14"/>
            <p:cNvSpPr/>
            <p:nvPr/>
          </p:nvSpPr>
          <p:spPr>
            <a:xfrm>
              <a:off x="5002773" y="3825794"/>
              <a:ext cx="1742452" cy="174245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 descr="feedback.png"/>
            <p:cNvPicPr>
              <a:picLocks noChangeAspect="1"/>
            </p:cNvPicPr>
            <p:nvPr/>
          </p:nvPicPr>
          <p:blipFill>
            <a:blip r:embed="rId5">
              <a:alphaModFix amt="5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9189" y="4166128"/>
              <a:ext cx="1321563" cy="1026059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677521" y="5793956"/>
              <a:ext cx="25134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Ubuntu"/>
                  <a:cs typeface="Ubuntu"/>
                </a:rPr>
                <a:t>Provides feedback on the fidelity of the course design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/>
                <a:cs typeface="Ubuntu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094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E5D0-5BCB-4D4C-BF7E-50EA1735919C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sz="2800" dirty="0" smtClean="0">
                <a:solidFill>
                  <a:srgbClr val="39B54A"/>
                </a:solidFill>
                <a:latin typeface="Ubuntu"/>
                <a:cs typeface="Ubuntu"/>
              </a:rPr>
              <a:t>course overview</a:t>
            </a:r>
            <a:endParaRPr lang="en-US" sz="2800" dirty="0">
              <a:solidFill>
                <a:srgbClr val="39B54A"/>
              </a:solidFill>
              <a:latin typeface="Ubuntu"/>
              <a:cs typeface="Ubuntu"/>
            </a:endParaRPr>
          </a:p>
        </p:txBody>
      </p:sp>
      <p:pic>
        <p:nvPicPr>
          <p:cNvPr id="32" name="Picture 31" descr="CourseOverview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7" y="836706"/>
            <a:ext cx="7903846" cy="602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29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E5D0-5BCB-4D4C-BF7E-50EA1735919C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sz="2800" dirty="0">
                <a:solidFill>
                  <a:srgbClr val="39B54A"/>
                </a:solidFill>
                <a:latin typeface="Ubuntu"/>
                <a:cs typeface="Ubuntu"/>
              </a:rPr>
              <a:t>l</a:t>
            </a:r>
            <a:r>
              <a:rPr lang="en-US" sz="2800" dirty="0" smtClean="0">
                <a:solidFill>
                  <a:srgbClr val="39B54A"/>
                </a:solidFill>
                <a:latin typeface="Ubuntu"/>
                <a:cs typeface="Ubuntu"/>
              </a:rPr>
              <a:t>earning objectives _ performance</a:t>
            </a:r>
            <a:endParaRPr lang="en-US" sz="2800" dirty="0">
              <a:solidFill>
                <a:srgbClr val="39B54A"/>
              </a:solidFill>
              <a:latin typeface="Ubuntu"/>
              <a:cs typeface="Ubuntu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" y="832104"/>
            <a:ext cx="7900416" cy="60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9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9.0&quot;&gt;&lt;object type=&quot;1&quot; unique_id=&quot;10001&quot;&gt;&lt;object type=&quot;2&quot; unique_id=&quot;10904&quot;&gt;&lt;object type=&quot;3&quot; unique_id=&quot;10905&quot;&gt;&lt;property id=&quot;20148&quot; value=&quot;5&quot;/&gt;&lt;property id=&quot;20300&quot; value=&quot;Slide 1&quot;/&gt;&lt;property id=&quot;20307&quot; value=&quot;256&quot;/&gt;&lt;/object&gt;&lt;object type=&quot;3&quot; unique_id=&quot;10906&quot;&gt;&lt;property id=&quot;20148&quot; value=&quot;5&quot;/&gt;&lt;property id=&quot;20300&quot; value=&quot;Slide 2 - &amp;quot;what is IMOD™?&amp;quot;&quot;/&gt;&lt;property id=&quot;20307&quot; value=&quot;271&quot;/&gt;&lt;/object&gt;&lt;object type=&quot;3&quot; unique_id=&quot;10907&quot;&gt;&lt;property id=&quot;20148&quot; value=&quot;5&quot;/&gt;&lt;property id=&quot;20300&quot; value=&quot;Slide 3 - &amp;quot;what is outcome based education?&amp;quot;&quot;/&gt;&lt;property id=&quot;20307&quot; value=&quot;258&quot;/&gt;&lt;/object&gt;&lt;object type=&quot;3&quot; unique_id=&quot;10908&quot;&gt;&lt;property id=&quot;20148&quot; value=&quot;5&quot;/&gt;&lt;property id=&quot;20300&quot; value=&quot;Slide 4 - &amp;quot;previous models&amp;quot;&quot;/&gt;&lt;property id=&quot;20307&quot; value=&quot;259&quot;/&gt;&lt;/object&gt;&lt;object type=&quot;3&quot; unique_id=&quot;10909&quot;&gt;&lt;property id=&quot;20148&quot; value=&quot;5&quot;/&gt;&lt;property id=&quot;20300&quot; value=&quot;Slide 5 - &amp;quot;PC3 Model&amp;quot;&quot;/&gt;&lt;property id=&quot;20307&quot; value=&quot;260&quot;/&gt;&lt;/object&gt;&lt;object type=&quot;3&quot; unique_id=&quot;10910&quot;&gt;&lt;property id=&quot;20148&quot; value=&quot;5&quot;/&gt;&lt;property id=&quot;20300&quot; value=&quot;Slide 6 - &amp;quot;imod system&amp;quot;&quot;/&gt;&lt;property id=&quot;20307&quot; value=&quot;264&quot;/&gt;&lt;/object&gt;&lt;object type=&quot;3&quot; unique_id=&quot;10911&quot;&gt;&lt;property id=&quot;20148&quot; value=&quot;5&quot;/&gt;&lt;property id=&quot;20300&quot; value=&quot;Slide 7 - &amp;quot;imod system&amp;quot;&quot;/&gt;&lt;property id=&quot;20307&quot; value=&quot;261&quot;/&gt;&lt;/object&gt;&lt;object type=&quot;3&quot; unique_id=&quot;10913&quot;&gt;&lt;property id=&quot;20148&quot; value=&quot;5&quot;/&gt;&lt;property id=&quot;20300&quot; value=&quot;Slide 9 - &amp;quot;learning objectives _ performance&amp;quot;&quot;/&gt;&lt;property id=&quot;20307&quot; value=&quot;266&quot;/&gt;&lt;/object&gt;&lt;object type=&quot;3&quot; unique_id=&quot;10914&quot;&gt;&lt;property id=&quot;20148&quot; value=&quot;5&quot;/&gt;&lt;property id=&quot;20300&quot; value=&quot;Slide 10 - &amp;quot;learning objectives _ content&amp;quot;&quot;/&gt;&lt;property id=&quot;20307&quot; value=&quot;272&quot;/&gt;&lt;/object&gt;&lt;object type=&quot;3&quot; unique_id=&quot;10915&quot;&gt;&lt;property id=&quot;20148&quot; value=&quot;5&quot;/&gt;&lt;property id=&quot;20300&quot; value=&quot;Slide 12 - &amp;quot;learning objectives _ condition&amp;quot;&quot;/&gt;&lt;property id=&quot;20307&quot; value=&quot;274&quot;/&gt;&lt;/object&gt;&lt;object type=&quot;3&quot; unique_id=&quot;10916&quot;&gt;&lt;property id=&quot;20148&quot; value=&quot;5&quot;/&gt;&lt;property id=&quot;20300&quot; value=&quot;Slide 13 - &amp;quot;learning objectives _ criteria&amp;quot;&quot;/&gt;&lt;property id=&quot;20307&quot; value=&quot;273&quot;/&gt;&lt;/object&gt;&lt;object type=&quot;3&quot; unique_id=&quot;10922&quot;&gt;&lt;property id=&quot;20148&quot; value=&quot;5&quot;/&gt;&lt;property id=&quot;20300&quot; value=&quot;Slide 20 - &amp;quot;what we’re doing now&amp;quot;&quot;/&gt;&lt;property id=&quot;20307&quot; value=&quot;270&quot;/&gt;&lt;/object&gt;&lt;object type=&quot;3&quot; unique_id=&quot;11123&quot;&gt;&lt;property id=&quot;20148&quot; value=&quot;5&quot;/&gt;&lt;property id=&quot;20300&quot; value=&quot;Slide 8 - &amp;quot;course overview&amp;quot;&quot;/&gt;&lt;property id=&quot;20307&quot; value=&quot;277&quot;/&gt;&lt;/object&gt;&lt;object type=&quot;3&quot; unique_id=&quot;11124&quot;&gt;&lt;property id=&quot;20148&quot; value=&quot;5&quot;/&gt;&lt;property id=&quot;20300&quot; value=&quot;Slide 14 - &amp;quot;content&amp;quot;&quot;/&gt;&lt;property id=&quot;20307&quot; value=&quot;278&quot;/&gt;&lt;/object&gt;&lt;object type=&quot;3&quot; unique_id=&quot;11125&quot;&gt;&lt;property id=&quot;20148&quot; value=&quot;5&quot;/&gt;&lt;property id=&quot;20300&quot; value=&quot;Slide 15 - &amp;quot;assessments&amp;quot;&quot;/&gt;&lt;property id=&quot;20307&quot; value=&quot;279&quot;/&gt;&lt;/object&gt;&lt;object type=&quot;3&quot; unique_id=&quot;11126&quot;&gt;&lt;property id=&quot;20148&quot; value=&quot;5&quot;/&gt;&lt;property id=&quot;20300&quot; value=&quot;Slide 16 - &amp;quot;pedagogy&amp;quot;&quot;/&gt;&lt;property id=&quot;20307&quot; value=&quot;280&quot;/&gt;&lt;/object&gt;&lt;object type=&quot;3&quot; unique_id=&quot;11127&quot;&gt;&lt;property id=&quot;20148&quot; value=&quot;5&quot;/&gt;&lt;property id=&quot;20300&quot; value=&quot;Slide 18 - &amp;quot;alignment verification table&amp;quot;&quot;/&gt;&lt;property id=&quot;20307&quot; value=&quot;281&quot;/&gt;&lt;/object&gt;&lt;object type=&quot;3&quot; unique_id=&quot;11128&quot;&gt;&lt;property id=&quot;20148&quot; value=&quot;5&quot;/&gt;&lt;property id=&quot;20300&quot; value=&quot;Slide 19 - &amp;quot;documentation _ syllabus&amp;quot;&quot;/&gt;&lt;property id=&quot;20307&quot; value=&quot;282&quot;/&gt;&lt;/object&gt;&lt;object type=&quot;3&quot; unique_id=&quot;11221&quot;&gt;&lt;property id=&quot;20148&quot; value=&quot;5&quot;/&gt;&lt;property id=&quot;20300&quot; value=&quot;Slide 11 - &amp;quot;learning objectives _ content&amp;quot;&quot;/&gt;&lt;property id=&quot;20307&quot; value=&quot;283&quot;/&gt;&lt;/object&gt;&lt;object type=&quot;3&quot; unique_id=&quot;11753&quot;&gt;&lt;property id=&quot;20148&quot; value=&quot;5&quot;/&gt;&lt;property id=&quot;20300&quot; value=&quot;Slide 17 - &amp;quot;alignment verification table&amp;quot;&quot;/&gt;&lt;property id=&quot;20307&quot; value=&quot;284&quot;/&gt;&lt;/object&gt;&lt;/object&gt;&lt;object type=&quot;8&quot; unique_id=&quot;1094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46694</TotalTime>
  <Words>333</Words>
  <Application>Microsoft Macintosh PowerPoint</Application>
  <PresentationFormat>On-screen Show (4:3)</PresentationFormat>
  <Paragraphs>71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what is IMODS™?</vt:lpstr>
      <vt:lpstr>what is outcome based education?</vt:lpstr>
      <vt:lpstr>previous models</vt:lpstr>
      <vt:lpstr>PC3 Model</vt:lpstr>
      <vt:lpstr>imod system</vt:lpstr>
      <vt:lpstr>imod system</vt:lpstr>
      <vt:lpstr>course overview</vt:lpstr>
      <vt:lpstr>learning objectives _ performance</vt:lpstr>
      <vt:lpstr>learning objectives _ content</vt:lpstr>
      <vt:lpstr>learning objectives _ content</vt:lpstr>
      <vt:lpstr>learning objectives _ condition</vt:lpstr>
      <vt:lpstr>learning objectives _ criteria</vt:lpstr>
      <vt:lpstr>content</vt:lpstr>
      <vt:lpstr>assessments</vt:lpstr>
      <vt:lpstr>pedagogy</vt:lpstr>
    </vt:vector>
  </TitlesOfParts>
  <Company>Northern Arizona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Lay</dc:creator>
  <cp:lastModifiedBy>Srividya Bansal</cp:lastModifiedBy>
  <cp:revision>212</cp:revision>
  <cp:lastPrinted>2013-12-09T15:46:27Z</cp:lastPrinted>
  <dcterms:created xsi:type="dcterms:W3CDTF">2012-11-08T22:12:39Z</dcterms:created>
  <dcterms:modified xsi:type="dcterms:W3CDTF">2015-04-22T23:57:13Z</dcterms:modified>
</cp:coreProperties>
</file>