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59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F59A2-A26E-E0F5-9C51-64A15E3E00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Biases in Visuals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13922-03E1-122B-0EDB-3A7A69402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7 – DATA-6550</a:t>
            </a:r>
          </a:p>
        </p:txBody>
      </p:sp>
      <p:pic>
        <p:nvPicPr>
          <p:cNvPr id="5" name="Picture 4" descr="A row of colored squares&#10;&#10;AI-generated content may be incorrect.">
            <a:extLst>
              <a:ext uri="{FF2B5EF4-FFF2-40B4-BE49-F238E27FC236}">
                <a16:creationId xmlns:a16="http://schemas.microsoft.com/office/drawing/2014/main" id="{ED201832-2C96-F342-60C1-028376DD6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4572" y="0"/>
            <a:ext cx="19174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2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9643C-2E59-1064-A32D-601D89215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Biases - Bad</a:t>
            </a:r>
            <a:br>
              <a:rPr lang="en-US" dirty="0"/>
            </a:br>
            <a:r>
              <a:rPr lang="en-US" b="1" dirty="0"/>
              <a:t>Embarkment vs. Survival Rate</a:t>
            </a:r>
            <a:endParaRPr lang="en-US" dirty="0"/>
          </a:p>
        </p:txBody>
      </p:sp>
      <p:pic>
        <p:nvPicPr>
          <p:cNvPr id="6" name="Content Placeholder 5" descr="A graph with red and blue bars&#10;&#10;AI-generated content may be incorrect.">
            <a:extLst>
              <a:ext uri="{FF2B5EF4-FFF2-40B4-BE49-F238E27FC236}">
                <a16:creationId xmlns:a16="http://schemas.microsoft.com/office/drawing/2014/main" id="{8D2ED9FF-B584-3986-EBAA-2EBB0DE224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01282" y="2133600"/>
            <a:ext cx="3489098" cy="377825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8F8DD-702C-A81B-9B64-DFFFED0D92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It seems Embarkment is a clear indicator of survival rate!</a:t>
            </a:r>
          </a:p>
          <a:p>
            <a:r>
              <a:rPr lang="en-US" dirty="0"/>
              <a:t>Conclusion passengers from Cherbourg are better swimmers!</a:t>
            </a:r>
          </a:p>
          <a:p>
            <a:r>
              <a:rPr lang="en-US" dirty="0"/>
              <a:t>It does not take the Fare class in mind…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80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B662-58C7-79E1-32D8-9D1FCEA1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Biases - Bad</a:t>
            </a:r>
            <a:br>
              <a:rPr lang="en-US" dirty="0"/>
            </a:br>
            <a:r>
              <a:rPr lang="en-US" b="1" dirty="0"/>
              <a:t>Survival Rate &amp; Fare Across Many Factors</a:t>
            </a:r>
            <a:endParaRPr lang="en-US" dirty="0"/>
          </a:p>
        </p:txBody>
      </p:sp>
      <p:pic>
        <p:nvPicPr>
          <p:cNvPr id="6" name="Content Placeholder 5" descr="A graph with lines and a line&#10;&#10;AI-generated content may be incorrect.">
            <a:extLst>
              <a:ext uri="{FF2B5EF4-FFF2-40B4-BE49-F238E27FC236}">
                <a16:creationId xmlns:a16="http://schemas.microsoft.com/office/drawing/2014/main" id="{B878E6AA-F0FE-9ED9-91AA-BF53D19A5D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0831" y="1905000"/>
            <a:ext cx="6111619" cy="399884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4F9FA-64A5-D697-629B-3F94E7F292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This visual benchmarks Survival Rate &amp; Fare (multi-axis scale).</a:t>
            </a:r>
          </a:p>
          <a:p>
            <a:r>
              <a:rPr lang="en-US" dirty="0"/>
              <a:t>We then have multiple Factors in the X-Axis</a:t>
            </a:r>
          </a:p>
          <a:p>
            <a:r>
              <a:rPr lang="en-US" dirty="0"/>
              <a:t>This is a very complicated visual to understand and is not overly useful</a:t>
            </a:r>
          </a:p>
          <a:p>
            <a:r>
              <a:rPr lang="en-US" dirty="0"/>
              <a:t>Very Pretty!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75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656F0-F3A3-2C16-A286-F8F7E7E1D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B3902-57B4-ED63-F9A5-726C850F3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4FC20-8B89-3818-0CB1-55CEBD7DA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90576"/>
            <a:ext cx="8915400" cy="516742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Visual #01 – Determine what we need to display… In case of Embarkment we could indicate the the Fare class counts as a stacked-bar chart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Visual #01 – Make the scale of the Survival Rate be a percentage rather than number.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Visual #02 – Instead of having the Survival Rate and Fare Cost in the same Y-Axis make two charts side-by-side.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Visual #02 – Split the Gender and Age Ranges into two visuals</a:t>
            </a:r>
          </a:p>
        </p:txBody>
      </p:sp>
    </p:spTree>
    <p:extLst>
      <p:ext uri="{BB962C8B-B14F-4D97-AF65-F5344CB8AC3E}">
        <p14:creationId xmlns:p14="http://schemas.microsoft.com/office/powerpoint/2010/main" val="2160832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960FF-2141-5FF8-219F-0EA6D7FF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-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217FD-61E9-1CF0-7487-854C4E060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Group 7 – DATA-6550</a:t>
            </a:r>
          </a:p>
        </p:txBody>
      </p:sp>
    </p:spTree>
    <p:extLst>
      <p:ext uri="{BB962C8B-B14F-4D97-AF65-F5344CB8AC3E}">
        <p14:creationId xmlns:p14="http://schemas.microsoft.com/office/powerpoint/2010/main" val="309132368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</TotalTime>
  <Words>184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Wisp</vt:lpstr>
      <vt:lpstr>Biases in Visuals</vt:lpstr>
      <vt:lpstr>Key Biases - Bad Embarkment vs. Survival Rate</vt:lpstr>
      <vt:lpstr>Key Biases - Bad Survival Rate &amp; Fare Across Many Factors</vt:lpstr>
      <vt:lpstr>Mitigation Strategies</vt:lpstr>
      <vt:lpstr>Thank you -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Hoehn</dc:creator>
  <cp:lastModifiedBy>Richard Hoehn</cp:lastModifiedBy>
  <cp:revision>3</cp:revision>
  <dcterms:created xsi:type="dcterms:W3CDTF">2025-02-27T14:27:20Z</dcterms:created>
  <dcterms:modified xsi:type="dcterms:W3CDTF">2025-02-27T14:49:46Z</dcterms:modified>
</cp:coreProperties>
</file>