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178" y="-9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072F17-09D2-4BA4-9D29-62B3E14EA4D7}" type="datetimeFigureOut">
              <a:rPr lang="en-US" smtClean="0"/>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72F17-09D2-4BA4-9D29-62B3E14EA4D7}" type="datetimeFigureOut">
              <a:rPr lang="en-US" smtClean="0"/>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72F17-09D2-4BA4-9D29-62B3E14EA4D7}" type="datetimeFigureOut">
              <a:rPr lang="en-US" smtClean="0"/>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072F17-09D2-4BA4-9D29-62B3E14EA4D7}" type="datetimeFigureOut">
              <a:rPr lang="en-US" smtClean="0"/>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072F17-09D2-4BA4-9D29-62B3E14EA4D7}" type="datetimeFigureOut">
              <a:rPr lang="en-US" smtClean="0"/>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072F17-09D2-4BA4-9D29-62B3E14EA4D7}" type="datetimeFigureOut">
              <a:rPr lang="en-US" smtClean="0"/>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072F17-09D2-4BA4-9D29-62B3E14EA4D7}" type="datetimeFigureOut">
              <a:rPr lang="en-US" smtClean="0"/>
              <a:t>10/11/2012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072F17-09D2-4BA4-9D29-62B3E14EA4D7}" type="datetimeFigureOut">
              <a:rPr lang="en-US" smtClean="0"/>
              <a:t>10/11/2012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72F17-09D2-4BA4-9D29-62B3E14EA4D7}" type="datetimeFigureOut">
              <a:rPr lang="en-US" smtClean="0"/>
              <a:t>10/11/2012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72F17-09D2-4BA4-9D29-62B3E14EA4D7}" type="datetimeFigureOut">
              <a:rPr lang="en-US" smtClean="0"/>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72F17-09D2-4BA4-9D29-62B3E14EA4D7}" type="datetimeFigureOut">
              <a:rPr lang="en-US" smtClean="0"/>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FB4D-4B3D-4291-B921-D74196AD71D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72F17-09D2-4BA4-9D29-62B3E14EA4D7}" type="datetimeFigureOut">
              <a:rPr lang="en-US" smtClean="0"/>
              <a:t>10/11/2012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7FB4D-4B3D-4291-B921-D74196AD71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CCLDAS Database </a:t>
            </a:r>
            <a:r>
              <a:rPr lang="en-US" dirty="0" smtClean="0"/>
              <a:t>Progress 10/11 Update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90800" y="2057400"/>
            <a:ext cx="4114800" cy="4114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as of October 11</a:t>
            </a:r>
            <a:r>
              <a:rPr lang="en-US" baseline="30000" dirty="0" smtClean="0"/>
              <a:t>th</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Database is working and can handle average dust event rates of around 7hz</a:t>
            </a:r>
          </a:p>
          <a:p>
            <a:r>
              <a:rPr lang="en-US" dirty="0" smtClean="0"/>
              <a:t>Batch processor program that uses IDL code to reject false triggers update velocity, mass, charge, and radius estimates for real events is working</a:t>
            </a:r>
          </a:p>
          <a:p>
            <a:r>
              <a:rPr lang="en-US" dirty="0" smtClean="0"/>
              <a:t>Database importer VI for old data is working</a:t>
            </a:r>
          </a:p>
          <a:p>
            <a:r>
              <a:rPr lang="en-US" dirty="0" smtClean="0"/>
              <a:t>Updated and streamlined DAQ VI to replace the out of date version of Keith’s VI we are currently using is being built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2800" dirty="0" smtClean="0"/>
              <a:t>Proposed Guidelines for using database during </a:t>
            </a:r>
            <a:r>
              <a:rPr lang="en-US" sz="2800" dirty="0" err="1" smtClean="0"/>
              <a:t>pelletron</a:t>
            </a:r>
            <a:r>
              <a:rPr lang="en-US" sz="2800" dirty="0" smtClean="0"/>
              <a:t> operation</a:t>
            </a:r>
            <a:endParaRPr lang="en-US" sz="2800" dirty="0"/>
          </a:p>
        </p:txBody>
      </p:sp>
      <p:sp>
        <p:nvSpPr>
          <p:cNvPr id="3" name="Content Placeholder 2"/>
          <p:cNvSpPr>
            <a:spLocks noGrp="1"/>
          </p:cNvSpPr>
          <p:nvPr>
            <p:ph idx="1"/>
          </p:nvPr>
        </p:nvSpPr>
        <p:spPr>
          <a:xfrm>
            <a:off x="0" y="990600"/>
            <a:ext cx="4038600" cy="5562600"/>
          </a:xfrm>
        </p:spPr>
        <p:txBody>
          <a:bodyPr>
            <a:normAutofit fontScale="77500" lnSpcReduction="20000"/>
          </a:bodyPr>
          <a:lstStyle/>
          <a:p>
            <a:r>
              <a:rPr lang="en-US" dirty="0" smtClean="0"/>
              <a:t>In order to collect machine and source performance data, please use the database even if you don’t plan on using it to collect scientific data</a:t>
            </a:r>
          </a:p>
          <a:p>
            <a:r>
              <a:rPr lang="en-US" dirty="0" smtClean="0"/>
              <a:t>DB connection VI should run automatically anytime the DAQ VI is run</a:t>
            </a:r>
          </a:p>
          <a:p>
            <a:r>
              <a:rPr lang="en-US" dirty="0" smtClean="0"/>
              <a:t>However, a quick check that the “# Events posted during current session” indicator is incrementing would be greatly appreciated and might be rewarded with donuts.*</a:t>
            </a:r>
          </a:p>
          <a:p>
            <a:r>
              <a:rPr lang="en-US" sz="1200" dirty="0" smtClean="0"/>
              <a:t>*donuts not guaranteed.</a:t>
            </a:r>
            <a:endParaRPr lang="en-US" sz="1200" dirty="0"/>
          </a:p>
        </p:txBody>
      </p:sp>
      <p:pic>
        <p:nvPicPr>
          <p:cNvPr id="1026" name="Picture 2" descr="Z:\DatabaseProject\Database\Documentation\DB connection front pannel.jpg"/>
          <p:cNvPicPr>
            <a:picLocks noChangeAspect="1" noChangeArrowheads="1"/>
          </p:cNvPicPr>
          <p:nvPr/>
        </p:nvPicPr>
        <p:blipFill>
          <a:blip r:embed="rId2" cstate="print"/>
          <a:srcRect/>
          <a:stretch>
            <a:fillRect/>
          </a:stretch>
        </p:blipFill>
        <p:spPr bwMode="auto">
          <a:xfrm>
            <a:off x="4069657" y="838200"/>
            <a:ext cx="5074343" cy="6019800"/>
          </a:xfrm>
          <a:prstGeom prst="rect">
            <a:avLst/>
          </a:prstGeom>
          <a:noFill/>
        </p:spPr>
      </p:pic>
      <p:cxnSp>
        <p:nvCxnSpPr>
          <p:cNvPr id="6" name="Straight Arrow Connector 5"/>
          <p:cNvCxnSpPr/>
          <p:nvPr/>
        </p:nvCxnSpPr>
        <p:spPr>
          <a:xfrm>
            <a:off x="3276600" y="4800600"/>
            <a:ext cx="1066800" cy="76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2800" dirty="0" smtClean="0"/>
              <a:t>Proposed Guidelines for using database during </a:t>
            </a:r>
            <a:r>
              <a:rPr lang="en-US" sz="2800" dirty="0" err="1" smtClean="0"/>
              <a:t>pelletron</a:t>
            </a:r>
            <a:r>
              <a:rPr lang="en-US" sz="2800" dirty="0" smtClean="0"/>
              <a:t> operation (continued)</a:t>
            </a:r>
            <a:endParaRPr lang="en-US" sz="2800" dirty="0"/>
          </a:p>
        </p:txBody>
      </p:sp>
      <p:sp>
        <p:nvSpPr>
          <p:cNvPr id="3" name="Content Placeholder 2"/>
          <p:cNvSpPr>
            <a:spLocks noGrp="1"/>
          </p:cNvSpPr>
          <p:nvPr>
            <p:ph idx="1"/>
          </p:nvPr>
        </p:nvSpPr>
        <p:spPr>
          <a:xfrm>
            <a:off x="0" y="990600"/>
            <a:ext cx="4038600" cy="5867400"/>
          </a:xfrm>
        </p:spPr>
        <p:txBody>
          <a:bodyPr>
            <a:noAutofit/>
          </a:bodyPr>
          <a:lstStyle/>
          <a:p>
            <a:r>
              <a:rPr lang="en-US" sz="2600" dirty="0" smtClean="0"/>
              <a:t>The main user interaction we would like from you is to click on the “Update Experiment Settings” button at the beginning of your run, and fill out the fields in the resulting pop-up.</a:t>
            </a:r>
          </a:p>
          <a:p>
            <a:r>
              <a:rPr lang="en-US" sz="2600" dirty="0" smtClean="0"/>
              <a:t>If you also plan to use the </a:t>
            </a:r>
            <a:r>
              <a:rPr lang="en-US" sz="2600" dirty="0" err="1" smtClean="0"/>
              <a:t>LeCroy</a:t>
            </a:r>
            <a:r>
              <a:rPr lang="en-US" sz="2600" dirty="0" smtClean="0"/>
              <a:t> scope, double check that both the DB computer and the scope clocks are synchronized.</a:t>
            </a:r>
          </a:p>
        </p:txBody>
      </p:sp>
      <p:pic>
        <p:nvPicPr>
          <p:cNvPr id="1026" name="Picture 2" descr="Z:\DatabaseProject\Database\Documentation\DB connection front pannel.jpg"/>
          <p:cNvPicPr>
            <a:picLocks noChangeAspect="1" noChangeArrowheads="1"/>
          </p:cNvPicPr>
          <p:nvPr/>
        </p:nvPicPr>
        <p:blipFill>
          <a:blip r:embed="rId2" cstate="print"/>
          <a:srcRect/>
          <a:stretch>
            <a:fillRect/>
          </a:stretch>
        </p:blipFill>
        <p:spPr bwMode="auto">
          <a:xfrm>
            <a:off x="4069657" y="838200"/>
            <a:ext cx="5074343" cy="6019800"/>
          </a:xfrm>
          <a:prstGeom prst="rect">
            <a:avLst/>
          </a:prstGeom>
          <a:noFill/>
        </p:spPr>
      </p:pic>
      <p:cxnSp>
        <p:nvCxnSpPr>
          <p:cNvPr id="6" name="Straight Arrow Connector 5"/>
          <p:cNvCxnSpPr/>
          <p:nvPr/>
        </p:nvCxnSpPr>
        <p:spPr>
          <a:xfrm>
            <a:off x="3352800" y="2514600"/>
            <a:ext cx="4419600" cy="403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2050" name="Picture 2" descr="Z:\DatabaseProject\Database\Documentation\Db connection experiment settings.jpg"/>
          <p:cNvPicPr>
            <a:picLocks noChangeAspect="1" noChangeArrowheads="1"/>
          </p:cNvPicPr>
          <p:nvPr/>
        </p:nvPicPr>
        <p:blipFill>
          <a:blip r:embed="rId3" cstate="print"/>
          <a:srcRect/>
          <a:stretch>
            <a:fillRect/>
          </a:stretch>
        </p:blipFill>
        <p:spPr bwMode="auto">
          <a:xfrm>
            <a:off x="6629400" y="609600"/>
            <a:ext cx="2103297" cy="4086226"/>
          </a:xfrm>
          <a:prstGeom prst="rect">
            <a:avLst/>
          </a:prstGeom>
          <a:noFill/>
        </p:spPr>
      </p:pic>
      <p:cxnSp>
        <p:nvCxnSpPr>
          <p:cNvPr id="16" name="Straight Arrow Connector 15"/>
          <p:cNvCxnSpPr/>
          <p:nvPr/>
        </p:nvCxnSpPr>
        <p:spPr>
          <a:xfrm flipV="1">
            <a:off x="1447800" y="3429000"/>
            <a:ext cx="53340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 VI usage</a:t>
            </a:r>
            <a:endParaRPr lang="en-US" dirty="0"/>
          </a:p>
        </p:txBody>
      </p:sp>
      <p:sp>
        <p:nvSpPr>
          <p:cNvPr id="3" name="Content Placeholder 2"/>
          <p:cNvSpPr>
            <a:spLocks noGrp="1"/>
          </p:cNvSpPr>
          <p:nvPr>
            <p:ph idx="1"/>
          </p:nvPr>
        </p:nvSpPr>
        <p:spPr>
          <a:xfrm>
            <a:off x="457200" y="1600200"/>
            <a:ext cx="3886200" cy="5257800"/>
          </a:xfrm>
        </p:spPr>
        <p:txBody>
          <a:bodyPr>
            <a:normAutofit fontScale="92500" lnSpcReduction="10000"/>
          </a:bodyPr>
          <a:lstStyle/>
          <a:p>
            <a:r>
              <a:rPr lang="en-US" dirty="0" smtClean="0"/>
              <a:t>The batch update VI examines the waveforms recorded by the database and generates higher quality velocity, mass, charge and radius estimates.</a:t>
            </a:r>
          </a:p>
          <a:p>
            <a:r>
              <a:rPr lang="en-US" dirty="0" smtClean="0"/>
              <a:t>To use, run batch processor.vi</a:t>
            </a:r>
          </a:p>
          <a:p>
            <a:r>
              <a:rPr lang="en-US" dirty="0" smtClean="0"/>
              <a:t>No other input is needed.</a:t>
            </a:r>
            <a:endParaRPr lang="en-US" dirty="0"/>
          </a:p>
        </p:txBody>
      </p:sp>
      <p:pic>
        <p:nvPicPr>
          <p:cNvPr id="3074" name="Picture 2" descr="Z:\DatabaseProject\Database\Documentation\Batch Update system].jpg"/>
          <p:cNvPicPr>
            <a:picLocks noChangeAspect="1" noChangeArrowheads="1"/>
          </p:cNvPicPr>
          <p:nvPr/>
        </p:nvPicPr>
        <p:blipFill>
          <a:blip r:embed="rId2" cstate="print"/>
          <a:srcRect/>
          <a:stretch>
            <a:fillRect/>
          </a:stretch>
        </p:blipFill>
        <p:spPr bwMode="auto">
          <a:xfrm>
            <a:off x="4500562" y="1233729"/>
            <a:ext cx="4643438" cy="562427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Query VI</a:t>
            </a:r>
            <a:endParaRPr lang="en-US" dirty="0"/>
          </a:p>
        </p:txBody>
      </p:sp>
      <p:sp>
        <p:nvSpPr>
          <p:cNvPr id="3" name="Content Placeholder 2"/>
          <p:cNvSpPr>
            <a:spLocks noGrp="1"/>
          </p:cNvSpPr>
          <p:nvPr>
            <p:ph idx="1"/>
          </p:nvPr>
        </p:nvSpPr>
        <p:spPr>
          <a:xfrm>
            <a:off x="0" y="533400"/>
            <a:ext cx="9144000" cy="1600200"/>
          </a:xfrm>
        </p:spPr>
        <p:txBody>
          <a:bodyPr>
            <a:normAutofit fontScale="70000" lnSpcReduction="20000"/>
          </a:bodyPr>
          <a:lstStyle/>
          <a:p>
            <a:r>
              <a:rPr lang="en-US" dirty="0" smtClean="0"/>
              <a:t>The database query VI allows users to select datasets from the database based on time, experiment settings, mass, and velocity constraints. </a:t>
            </a:r>
          </a:p>
          <a:p>
            <a:r>
              <a:rPr lang="en-US" dirty="0" smtClean="0"/>
              <a:t>This data is then written to a binary .hd5 file that can be opened in IDL</a:t>
            </a:r>
          </a:p>
          <a:p>
            <a:r>
              <a:rPr lang="en-US" dirty="0" smtClean="0"/>
              <a:t>IDL programs to open these files are available on the server in: </a:t>
            </a:r>
            <a:r>
              <a:rPr lang="en-US" b="1" i="1" dirty="0" smtClean="0"/>
              <a:t>Z:\DatabaseProject\Public IDL Files</a:t>
            </a:r>
            <a:endParaRPr lang="en-US" b="1" i="1" dirty="0"/>
          </a:p>
        </p:txBody>
      </p:sp>
      <p:pic>
        <p:nvPicPr>
          <p:cNvPr id="4098" name="Picture 2" descr="Z:\DatabaseProject\Database\Documentation\Query Screenshot.jpg"/>
          <p:cNvPicPr>
            <a:picLocks noChangeAspect="1" noChangeArrowheads="1"/>
          </p:cNvPicPr>
          <p:nvPr/>
        </p:nvPicPr>
        <p:blipFill>
          <a:blip r:embed="rId2" cstate="print"/>
          <a:srcRect/>
          <a:stretch>
            <a:fillRect/>
          </a:stretch>
        </p:blipFill>
        <p:spPr bwMode="auto">
          <a:xfrm>
            <a:off x="28857" y="2133600"/>
            <a:ext cx="9115143" cy="4724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5122" name="Picture 2" descr="Z:\DatabaseProject\Database\Documentation\work on density plot.jpg"/>
          <p:cNvPicPr>
            <a:picLocks noChangeAspect="1" noChangeArrowheads="1"/>
          </p:cNvPicPr>
          <p:nvPr/>
        </p:nvPicPr>
        <p:blipFill>
          <a:blip r:embed="rId2" cstate="print"/>
          <a:srcRect/>
          <a:stretch>
            <a:fillRect/>
          </a:stretch>
        </p:blipFill>
        <p:spPr bwMode="auto">
          <a:xfrm>
            <a:off x="304800" y="1905000"/>
            <a:ext cx="8519160" cy="4191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Bonus Slide! Database Importer</a:t>
            </a:r>
            <a:endParaRPr lang="en-US" dirty="0"/>
          </a:p>
        </p:txBody>
      </p:sp>
      <p:sp>
        <p:nvSpPr>
          <p:cNvPr id="3" name="Content Placeholder 2"/>
          <p:cNvSpPr>
            <a:spLocks noGrp="1"/>
          </p:cNvSpPr>
          <p:nvPr>
            <p:ph idx="1"/>
          </p:nvPr>
        </p:nvSpPr>
        <p:spPr>
          <a:xfrm>
            <a:off x="0" y="838200"/>
            <a:ext cx="2362200" cy="5562600"/>
          </a:xfrm>
        </p:spPr>
        <p:txBody>
          <a:bodyPr>
            <a:noAutofit/>
          </a:bodyPr>
          <a:lstStyle/>
          <a:p>
            <a:r>
              <a:rPr lang="en-US" sz="2000" dirty="0" smtClean="0"/>
              <a:t>The database Importer VI allows old </a:t>
            </a:r>
            <a:r>
              <a:rPr lang="en-US" sz="2000" dirty="0" err="1" smtClean="0"/>
              <a:t>labview</a:t>
            </a:r>
            <a:r>
              <a:rPr lang="en-US" sz="2000" dirty="0" smtClean="0"/>
              <a:t> files to be imported into the database</a:t>
            </a:r>
          </a:p>
          <a:p>
            <a:r>
              <a:rPr lang="en-US" sz="2000" dirty="0" smtClean="0"/>
              <a:t>To use, select a folder, click import files, then fill out the experiment settings pop-up and enter the </a:t>
            </a:r>
            <a:r>
              <a:rPr lang="en-US" sz="2000" dirty="0" err="1" smtClean="0"/>
              <a:t>pelletron</a:t>
            </a:r>
            <a:r>
              <a:rPr lang="en-US" sz="2000" dirty="0" smtClean="0"/>
              <a:t> voltage setting for the experiment</a:t>
            </a:r>
            <a:endParaRPr lang="en-US" sz="2000" dirty="0"/>
          </a:p>
        </p:txBody>
      </p:sp>
      <p:pic>
        <p:nvPicPr>
          <p:cNvPr id="6146" name="Picture 2" descr="Z:\DatabaseProject\Database\Documentation\DB importer.jpg"/>
          <p:cNvPicPr>
            <a:picLocks noChangeAspect="1" noChangeArrowheads="1"/>
          </p:cNvPicPr>
          <p:nvPr/>
        </p:nvPicPr>
        <p:blipFill>
          <a:blip r:embed="rId2" cstate="print"/>
          <a:srcRect/>
          <a:stretch>
            <a:fillRect/>
          </a:stretch>
        </p:blipFill>
        <p:spPr bwMode="auto">
          <a:xfrm>
            <a:off x="4495800" y="1143000"/>
            <a:ext cx="4648199" cy="4928024"/>
          </a:xfrm>
          <a:prstGeom prst="rect">
            <a:avLst/>
          </a:prstGeom>
          <a:noFill/>
        </p:spPr>
      </p:pic>
      <p:pic>
        <p:nvPicPr>
          <p:cNvPr id="6147" name="Picture 3" descr="Z:\DatabaseProject\Database\Documentation\importer group update.jpg"/>
          <p:cNvPicPr>
            <a:picLocks noChangeAspect="1" noChangeArrowheads="1"/>
          </p:cNvPicPr>
          <p:nvPr/>
        </p:nvPicPr>
        <p:blipFill>
          <a:blip r:embed="rId3" cstate="print"/>
          <a:srcRect/>
          <a:stretch>
            <a:fillRect/>
          </a:stretch>
        </p:blipFill>
        <p:spPr bwMode="auto">
          <a:xfrm>
            <a:off x="2286000" y="990600"/>
            <a:ext cx="2178353" cy="4068763"/>
          </a:xfrm>
          <a:prstGeom prst="rect">
            <a:avLst/>
          </a:prstGeom>
          <a:noFill/>
        </p:spPr>
      </p:pic>
      <p:pic>
        <p:nvPicPr>
          <p:cNvPr id="6148" name="Picture 4" descr="Z:\DatabaseProject\Database\Documentation\pelletron data for importer.jpg"/>
          <p:cNvPicPr>
            <a:picLocks noChangeAspect="1" noChangeArrowheads="1"/>
          </p:cNvPicPr>
          <p:nvPr/>
        </p:nvPicPr>
        <p:blipFill>
          <a:blip r:embed="rId4" cstate="print"/>
          <a:srcRect/>
          <a:stretch>
            <a:fillRect/>
          </a:stretch>
        </p:blipFill>
        <p:spPr bwMode="auto">
          <a:xfrm>
            <a:off x="2209800" y="5224329"/>
            <a:ext cx="2913380" cy="1633671"/>
          </a:xfrm>
          <a:prstGeom prst="rect">
            <a:avLst/>
          </a:prstGeom>
          <a:noFill/>
        </p:spPr>
      </p:pic>
      <p:cxnSp>
        <p:nvCxnSpPr>
          <p:cNvPr id="8" name="Straight Arrow Connector 7"/>
          <p:cNvCxnSpPr/>
          <p:nvPr/>
        </p:nvCxnSpPr>
        <p:spPr>
          <a:xfrm flipV="1">
            <a:off x="2057400" y="4038600"/>
            <a:ext cx="106680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1676400" y="5638800"/>
            <a:ext cx="11430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1676400" y="3657600"/>
            <a:ext cx="4648200"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p:nvPr/>
        </p:nvCxnSpPr>
        <p:spPr>
          <a:xfrm flipV="1">
            <a:off x="1066800" y="3124200"/>
            <a:ext cx="3810000" cy="228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381</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CCLDAS Database Progress 10/11 Update</vt:lpstr>
      <vt:lpstr>Status as of October 11th:</vt:lpstr>
      <vt:lpstr>Proposed Guidelines for using database during pelletron operation</vt:lpstr>
      <vt:lpstr>Proposed Guidelines for using database during pelletron operation (continued)</vt:lpstr>
      <vt:lpstr>Batch Update VI usage</vt:lpstr>
      <vt:lpstr>Query VI</vt:lpstr>
      <vt:lpstr>Questions?</vt:lpstr>
      <vt:lpstr>Bonus Slide! Database Importer</vt:lpstr>
    </vt:vector>
  </TitlesOfParts>
  <Company>LASP, University of Colorado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CCLDAS Database Progress 10/11 Update</dc:title>
  <dc:creator>Zoltan Sternovsky</dc:creator>
  <cp:lastModifiedBy>Zoltan Sternovsky</cp:lastModifiedBy>
  <cp:revision>8</cp:revision>
  <dcterms:created xsi:type="dcterms:W3CDTF">2012-10-11T15:55:24Z</dcterms:created>
  <dcterms:modified xsi:type="dcterms:W3CDTF">2012-10-11T16:49:44Z</dcterms:modified>
</cp:coreProperties>
</file>