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80" r:id="rId23"/>
    <p:sldId id="278" r:id="rId24"/>
    <p:sldId id="277" r:id="rId25"/>
    <p:sldId id="279"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8/20/2019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8/20/2019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2Z7DOX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E94-8D3C-46AA-8F2D-919A57736381}"/>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F7DD2C-782C-4902-B83B-E2F138D7615B}"/>
              </a:ext>
            </a:extLst>
          </p:cNvPr>
          <p:cNvSpPr>
            <a:spLocks noGrp="1"/>
          </p:cNvSpPr>
          <p:nvPr>
            <p:ph idx="1"/>
          </p:nvPr>
        </p:nvSpPr>
        <p:spPr/>
        <p:txBody>
          <a:bodyPr>
            <a:normAutofit/>
          </a:bodyPr>
          <a:lstStyle/>
          <a:p>
            <a:r>
              <a:rPr lang="en-US" dirty="0"/>
              <a:t>LabVIEW GUI</a:t>
            </a:r>
          </a:p>
          <a:p>
            <a:pPr lvl="1"/>
            <a:r>
              <a:rPr lang="en-US" dirty="0"/>
              <a:t>Design Iteration</a:t>
            </a:r>
          </a:p>
          <a:p>
            <a:pPr lvl="1"/>
            <a:r>
              <a:rPr lang="en-US" dirty="0"/>
              <a:t>Control fixation</a:t>
            </a:r>
          </a:p>
          <a:p>
            <a:pPr lvl="1"/>
            <a:r>
              <a:rPr lang="en-US" dirty="0"/>
              <a:t>Backend validation</a:t>
            </a:r>
          </a:p>
          <a:p>
            <a:pPr lvl="1"/>
            <a:r>
              <a:rPr lang="en-US" dirty="0"/>
              <a:t>Python integration</a:t>
            </a:r>
          </a:p>
          <a:p>
            <a:pPr lvl="1"/>
            <a:r>
              <a:rPr lang="en-US" dirty="0"/>
              <a:t>Graphics generation</a:t>
            </a:r>
          </a:p>
          <a:p>
            <a:r>
              <a:rPr lang="en-US" dirty="0"/>
              <a:t>Windows setup tools</a:t>
            </a:r>
          </a:p>
          <a:p>
            <a:r>
              <a:rPr lang="en-US" dirty="0"/>
              <a:t>Python documentation and README</a:t>
            </a:r>
          </a:p>
          <a:p>
            <a:endParaRPr lang="en-US" dirty="0"/>
          </a:p>
          <a:p>
            <a:endParaRPr lang="en-US" dirty="0"/>
          </a:p>
        </p:txBody>
      </p:sp>
    </p:spTree>
    <p:extLst>
      <p:ext uri="{BB962C8B-B14F-4D97-AF65-F5344CB8AC3E}">
        <p14:creationId xmlns:p14="http://schemas.microsoft.com/office/powerpoint/2010/main" val="13232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E6C-30DA-49FF-AE43-75F69309BB26}"/>
              </a:ext>
            </a:extLst>
          </p:cNvPr>
          <p:cNvSpPr>
            <a:spLocks noGrp="1"/>
          </p:cNvSpPr>
          <p:nvPr>
            <p:ph type="title"/>
          </p:nvPr>
        </p:nvSpPr>
        <p:spPr/>
        <p:txBody>
          <a:bodyPr/>
          <a:lstStyle/>
          <a:p>
            <a:r>
              <a:rPr lang="en-US" dirty="0"/>
              <a:t>Work Going Forward</a:t>
            </a:r>
          </a:p>
        </p:txBody>
      </p:sp>
      <p:sp>
        <p:nvSpPr>
          <p:cNvPr id="3" name="Content Placeholder 2">
            <a:extLst>
              <a:ext uri="{FF2B5EF4-FFF2-40B4-BE49-F238E27FC236}">
                <a16:creationId xmlns:a16="http://schemas.microsoft.com/office/drawing/2014/main" id="{4A717BA5-ACC9-4A06-B9C3-5C183950F6BC}"/>
              </a:ext>
            </a:extLst>
          </p:cNvPr>
          <p:cNvSpPr>
            <a:spLocks noGrp="1"/>
          </p:cNvSpPr>
          <p:nvPr>
            <p:ph idx="1"/>
          </p:nvPr>
        </p:nvSpPr>
        <p:spPr/>
        <p:txBody>
          <a:bodyPr/>
          <a:lstStyle/>
          <a:p>
            <a:r>
              <a:rPr lang="en-US" dirty="0"/>
              <a:t>Mac/Linux executable setups</a:t>
            </a:r>
          </a:p>
          <a:p>
            <a:r>
              <a:rPr lang="en-US" dirty="0"/>
              <a:t>Mac/Linux LabVIEW Executables</a:t>
            </a:r>
          </a:p>
          <a:p>
            <a:r>
              <a:rPr lang="en-US" dirty="0"/>
              <a:t>LabVIEW Documentation</a:t>
            </a:r>
          </a:p>
          <a:p>
            <a:r>
              <a:rPr lang="en-US" dirty="0"/>
              <a:t>Other database insights?</a:t>
            </a:r>
          </a:p>
          <a:p>
            <a:pPr lvl="1"/>
            <a:r>
              <a:rPr lang="en-US" dirty="0"/>
              <a:t>Optimal Rate</a:t>
            </a:r>
          </a:p>
          <a:p>
            <a:r>
              <a:rPr lang="en-US" dirty="0"/>
              <a:t>Setup for connection to external MySQL server</a:t>
            </a:r>
          </a:p>
        </p:txBody>
      </p:sp>
    </p:spTree>
    <p:extLst>
      <p:ext uri="{BB962C8B-B14F-4D97-AF65-F5344CB8AC3E}">
        <p14:creationId xmlns:p14="http://schemas.microsoft.com/office/powerpoint/2010/main" val="35104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45C-9CDB-402B-9B96-636F218992E7}"/>
              </a:ext>
            </a:extLst>
          </p:cNvPr>
          <p:cNvSpPr>
            <a:spLocks noGrp="1"/>
          </p:cNvSpPr>
          <p:nvPr>
            <p:ph type="title"/>
          </p:nvPr>
        </p:nvSpPr>
        <p:spPr/>
        <p:txBody>
          <a:bodyPr/>
          <a:lstStyle/>
          <a:p>
            <a:r>
              <a:rPr lang="en-US" dirty="0"/>
              <a:t>Windows Demo Version</a:t>
            </a:r>
          </a:p>
        </p:txBody>
      </p:sp>
      <p:sp>
        <p:nvSpPr>
          <p:cNvPr id="3" name="Content Placeholder 2">
            <a:extLst>
              <a:ext uri="{FF2B5EF4-FFF2-40B4-BE49-F238E27FC236}">
                <a16:creationId xmlns:a16="http://schemas.microsoft.com/office/drawing/2014/main" id="{357E6D70-06B2-4F73-9537-B40ADB242EDA}"/>
              </a:ext>
            </a:extLst>
          </p:cNvPr>
          <p:cNvSpPr>
            <a:spLocks noGrp="1"/>
          </p:cNvSpPr>
          <p:nvPr>
            <p:ph idx="1"/>
          </p:nvPr>
        </p:nvSpPr>
        <p:spPr/>
        <p:txBody>
          <a:bodyPr/>
          <a:lstStyle/>
          <a:p>
            <a:r>
              <a:rPr lang="en-US" dirty="0">
                <a:hlinkClick r:id="rId2"/>
              </a:rPr>
              <a:t>https://bit.ly/2Z7DOXY</a:t>
            </a:r>
            <a:endParaRPr lang="en-US" dirty="0"/>
          </a:p>
          <a:p>
            <a:r>
              <a:rPr lang="en-US" dirty="0"/>
              <a:t>Clone my GitHub repository, use the Demo folder specifically</a:t>
            </a:r>
          </a:p>
          <a:p>
            <a:r>
              <a:rPr lang="en-US" dirty="0"/>
              <a:t>Executable and Setup tools are only Windows compatible, .vi files are available in the main folder</a:t>
            </a:r>
          </a:p>
          <a:p>
            <a:r>
              <a:rPr lang="en-US" dirty="0"/>
              <a:t>Demo pulls from saved data included in the .</a:t>
            </a:r>
            <a:r>
              <a:rPr lang="en-US" dirty="0" err="1"/>
              <a:t>pkl</a:t>
            </a:r>
            <a:r>
              <a:rPr lang="en-US" dirty="0"/>
              <a:t> file, no need to draw from database</a:t>
            </a:r>
          </a:p>
          <a:p>
            <a:endParaRPr lang="en-US" dirty="0"/>
          </a:p>
        </p:txBody>
      </p:sp>
    </p:spTree>
    <p:extLst>
      <p:ext uri="{BB962C8B-B14F-4D97-AF65-F5344CB8AC3E}">
        <p14:creationId xmlns:p14="http://schemas.microsoft.com/office/powerpoint/2010/main" val="150568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F6A8-A427-41B0-B792-B7478FC2F91C}"/>
              </a:ext>
            </a:extLst>
          </p:cNvPr>
          <p:cNvSpPr>
            <a:spLocks noGrp="1"/>
          </p:cNvSpPr>
          <p:nvPr>
            <p:ph type="title"/>
          </p:nvPr>
        </p:nvSpPr>
        <p:spPr/>
        <p:txBody>
          <a:bodyPr/>
          <a:lstStyle/>
          <a:p>
            <a:r>
              <a:rPr lang="en-US" dirty="0"/>
              <a:t>Performance Factor</a:t>
            </a:r>
          </a:p>
        </p:txBody>
      </p:sp>
      <p:pic>
        <p:nvPicPr>
          <p:cNvPr id="4" name="Picture 3">
            <a:extLst>
              <a:ext uri="{FF2B5EF4-FFF2-40B4-BE49-F238E27FC236}">
                <a16:creationId xmlns:a16="http://schemas.microsoft.com/office/drawing/2014/main" id="{691E7709-2C82-4BA4-A22A-944A46261143}"/>
              </a:ext>
            </a:extLst>
          </p:cNvPr>
          <p:cNvPicPr>
            <a:picLocks noChangeAspect="1"/>
          </p:cNvPicPr>
          <p:nvPr/>
        </p:nvPicPr>
        <p:blipFill>
          <a:blip r:embed="rId2"/>
          <a:stretch>
            <a:fillRect/>
          </a:stretch>
        </p:blipFill>
        <p:spPr>
          <a:xfrm>
            <a:off x="4558321" y="1504562"/>
            <a:ext cx="6766938" cy="4740595"/>
          </a:xfrm>
          <a:prstGeom prst="rect">
            <a:avLst/>
          </a:prstGeom>
        </p:spPr>
      </p:pic>
      <p:sp>
        <p:nvSpPr>
          <p:cNvPr id="6" name="TextBox 5">
            <a:extLst>
              <a:ext uri="{FF2B5EF4-FFF2-40B4-BE49-F238E27FC236}">
                <a16:creationId xmlns:a16="http://schemas.microsoft.com/office/drawing/2014/main" id="{F1D5B3A2-36AF-4E3C-964D-865FE0515B00}"/>
              </a:ext>
            </a:extLst>
          </p:cNvPr>
          <p:cNvSpPr txBox="1"/>
          <p:nvPr/>
        </p:nvSpPr>
        <p:spPr>
          <a:xfrm>
            <a:off x="838200" y="3413194"/>
            <a:ext cx="3439486" cy="923330"/>
          </a:xfrm>
          <a:prstGeom prst="rect">
            <a:avLst/>
          </a:prstGeom>
          <a:noFill/>
        </p:spPr>
        <p:txBody>
          <a:bodyPr wrap="square" rtlCol="0">
            <a:spAutoFit/>
          </a:bodyPr>
          <a:lstStyle/>
          <a:p>
            <a:r>
              <a:rPr lang="en-US" dirty="0"/>
              <a:t>Session</a:t>
            </a:r>
          </a:p>
          <a:p>
            <a:r>
              <a:rPr lang="en-US" dirty="0"/>
              <a:t>445 dust events in 2 hours</a:t>
            </a:r>
          </a:p>
          <a:p>
            <a:r>
              <a:rPr lang="en-US" dirty="0"/>
              <a:t>5km/s – 30km/s</a:t>
            </a:r>
          </a:p>
        </p:txBody>
      </p:sp>
      <p:cxnSp>
        <p:nvCxnSpPr>
          <p:cNvPr id="8" name="Straight Connector 7">
            <a:extLst>
              <a:ext uri="{FF2B5EF4-FFF2-40B4-BE49-F238E27FC236}">
                <a16:creationId xmlns:a16="http://schemas.microsoft.com/office/drawing/2014/main" id="{7041125F-A150-4071-870F-3BA7338D163C}"/>
              </a:ext>
            </a:extLst>
          </p:cNvPr>
          <p:cNvCxnSpPr>
            <a:cxnSpLocks/>
          </p:cNvCxnSpPr>
          <p:nvPr/>
        </p:nvCxnSpPr>
        <p:spPr>
          <a:xfrm flipV="1">
            <a:off x="6096000" y="1963024"/>
            <a:ext cx="0" cy="349107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38043FDD-B333-48F5-B477-2A54BB9178BE}"/>
              </a:ext>
            </a:extLst>
          </p:cNvPr>
          <p:cNvCxnSpPr>
            <a:cxnSpLocks/>
          </p:cNvCxnSpPr>
          <p:nvPr/>
        </p:nvCxnSpPr>
        <p:spPr>
          <a:xfrm flipV="1">
            <a:off x="7078910" y="1963023"/>
            <a:ext cx="0" cy="3491075"/>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12" name="Freeform: Shape 11">
            <a:extLst>
              <a:ext uri="{FF2B5EF4-FFF2-40B4-BE49-F238E27FC236}">
                <a16:creationId xmlns:a16="http://schemas.microsoft.com/office/drawing/2014/main" id="{8F3B8C38-D843-496F-9218-3052F5CADDD0}"/>
              </a:ext>
            </a:extLst>
          </p:cNvPr>
          <p:cNvSpPr/>
          <p:nvPr/>
        </p:nvSpPr>
        <p:spPr>
          <a:xfrm>
            <a:off x="6129579" y="3229761"/>
            <a:ext cx="850061" cy="2063692"/>
          </a:xfrm>
          <a:custGeom>
            <a:avLst/>
            <a:gdLst>
              <a:gd name="connsiteX0" fmla="*/ 78274 w 850061"/>
              <a:gd name="connsiteY0" fmla="*/ 0 h 2063692"/>
              <a:gd name="connsiteX1" fmla="*/ 103441 w 850061"/>
              <a:gd name="connsiteY1" fmla="*/ 100668 h 2063692"/>
              <a:gd name="connsiteX2" fmla="*/ 53107 w 850061"/>
              <a:gd name="connsiteY2" fmla="*/ 134224 h 2063692"/>
              <a:gd name="connsiteX3" fmla="*/ 19551 w 850061"/>
              <a:gd name="connsiteY3" fmla="*/ 159391 h 2063692"/>
              <a:gd name="connsiteX4" fmla="*/ 2773 w 850061"/>
              <a:gd name="connsiteY4" fmla="*/ 184558 h 2063692"/>
              <a:gd name="connsiteX5" fmla="*/ 136997 w 850061"/>
              <a:gd name="connsiteY5" fmla="*/ 176169 h 2063692"/>
              <a:gd name="connsiteX6" fmla="*/ 254443 w 850061"/>
              <a:gd name="connsiteY6" fmla="*/ 159391 h 2063692"/>
              <a:gd name="connsiteX7" fmla="*/ 329944 w 850061"/>
              <a:gd name="connsiteY7" fmla="*/ 167780 h 2063692"/>
              <a:gd name="connsiteX8" fmla="*/ 321555 w 850061"/>
              <a:gd name="connsiteY8" fmla="*/ 192947 h 2063692"/>
              <a:gd name="connsiteX9" fmla="*/ 271221 w 850061"/>
              <a:gd name="connsiteY9" fmla="*/ 234892 h 2063692"/>
              <a:gd name="connsiteX10" fmla="*/ 246054 w 850061"/>
              <a:gd name="connsiteY10" fmla="*/ 260059 h 2063692"/>
              <a:gd name="connsiteX11" fmla="*/ 195720 w 850061"/>
              <a:gd name="connsiteY11" fmla="*/ 293615 h 2063692"/>
              <a:gd name="connsiteX12" fmla="*/ 136997 w 850061"/>
              <a:gd name="connsiteY12" fmla="*/ 369116 h 2063692"/>
              <a:gd name="connsiteX13" fmla="*/ 120219 w 850061"/>
              <a:gd name="connsiteY13" fmla="*/ 394283 h 2063692"/>
              <a:gd name="connsiteX14" fmla="*/ 95052 w 850061"/>
              <a:gd name="connsiteY14" fmla="*/ 411061 h 2063692"/>
              <a:gd name="connsiteX15" fmla="*/ 69885 w 850061"/>
              <a:gd name="connsiteY15" fmla="*/ 436228 h 2063692"/>
              <a:gd name="connsiteX16" fmla="*/ 128608 w 850061"/>
              <a:gd name="connsiteY16" fmla="*/ 453006 h 2063692"/>
              <a:gd name="connsiteX17" fmla="*/ 304777 w 850061"/>
              <a:gd name="connsiteY17" fmla="*/ 436228 h 2063692"/>
              <a:gd name="connsiteX18" fmla="*/ 371889 w 850061"/>
              <a:gd name="connsiteY18" fmla="*/ 419450 h 2063692"/>
              <a:gd name="connsiteX19" fmla="*/ 506113 w 850061"/>
              <a:gd name="connsiteY19" fmla="*/ 427839 h 2063692"/>
              <a:gd name="connsiteX20" fmla="*/ 447390 w 850061"/>
              <a:gd name="connsiteY20" fmla="*/ 469784 h 2063692"/>
              <a:gd name="connsiteX21" fmla="*/ 422223 w 850061"/>
              <a:gd name="connsiteY21" fmla="*/ 478173 h 2063692"/>
              <a:gd name="connsiteX22" fmla="*/ 397056 w 850061"/>
              <a:gd name="connsiteY22" fmla="*/ 494951 h 2063692"/>
              <a:gd name="connsiteX23" fmla="*/ 355111 w 850061"/>
              <a:gd name="connsiteY23" fmla="*/ 511729 h 2063692"/>
              <a:gd name="connsiteX24" fmla="*/ 304777 w 850061"/>
              <a:gd name="connsiteY24" fmla="*/ 528507 h 2063692"/>
              <a:gd name="connsiteX25" fmla="*/ 254443 w 850061"/>
              <a:gd name="connsiteY25" fmla="*/ 562063 h 2063692"/>
              <a:gd name="connsiteX26" fmla="*/ 220887 w 850061"/>
              <a:gd name="connsiteY26" fmla="*/ 578841 h 2063692"/>
              <a:gd name="connsiteX27" fmla="*/ 195720 w 850061"/>
              <a:gd name="connsiteY27" fmla="*/ 604008 h 2063692"/>
              <a:gd name="connsiteX28" fmla="*/ 162164 w 850061"/>
              <a:gd name="connsiteY28" fmla="*/ 629175 h 2063692"/>
              <a:gd name="connsiteX29" fmla="*/ 86663 w 850061"/>
              <a:gd name="connsiteY29" fmla="*/ 687898 h 2063692"/>
              <a:gd name="connsiteX30" fmla="*/ 153775 w 850061"/>
              <a:gd name="connsiteY30" fmla="*/ 696287 h 2063692"/>
              <a:gd name="connsiteX31" fmla="*/ 430612 w 850061"/>
              <a:gd name="connsiteY31" fmla="*/ 671120 h 2063692"/>
              <a:gd name="connsiteX32" fmla="*/ 724227 w 850061"/>
              <a:gd name="connsiteY32" fmla="*/ 679509 h 2063692"/>
              <a:gd name="connsiteX33" fmla="*/ 699060 w 850061"/>
              <a:gd name="connsiteY33" fmla="*/ 687898 h 2063692"/>
              <a:gd name="connsiteX34" fmla="*/ 665504 w 850061"/>
              <a:gd name="connsiteY34" fmla="*/ 704676 h 2063692"/>
              <a:gd name="connsiteX35" fmla="*/ 590003 w 850061"/>
              <a:gd name="connsiteY35" fmla="*/ 721454 h 2063692"/>
              <a:gd name="connsiteX36" fmla="*/ 531280 w 850061"/>
              <a:gd name="connsiteY36" fmla="*/ 746621 h 2063692"/>
              <a:gd name="connsiteX37" fmla="*/ 489335 w 850061"/>
              <a:gd name="connsiteY37" fmla="*/ 755010 h 2063692"/>
              <a:gd name="connsiteX38" fmla="*/ 430612 w 850061"/>
              <a:gd name="connsiteY38" fmla="*/ 780177 h 2063692"/>
              <a:gd name="connsiteX39" fmla="*/ 271221 w 850061"/>
              <a:gd name="connsiteY39" fmla="*/ 830511 h 2063692"/>
              <a:gd name="connsiteX40" fmla="*/ 237665 w 850061"/>
              <a:gd name="connsiteY40" fmla="*/ 855678 h 2063692"/>
              <a:gd name="connsiteX41" fmla="*/ 170553 w 850061"/>
              <a:gd name="connsiteY41" fmla="*/ 889233 h 2063692"/>
              <a:gd name="connsiteX42" fmla="*/ 145386 w 850061"/>
              <a:gd name="connsiteY42" fmla="*/ 914400 h 2063692"/>
              <a:gd name="connsiteX43" fmla="*/ 111830 w 850061"/>
              <a:gd name="connsiteY43" fmla="*/ 964734 h 2063692"/>
              <a:gd name="connsiteX44" fmla="*/ 363500 w 850061"/>
              <a:gd name="connsiteY44" fmla="*/ 973123 h 2063692"/>
              <a:gd name="connsiteX45" fmla="*/ 489335 w 850061"/>
              <a:gd name="connsiteY45" fmla="*/ 956345 h 2063692"/>
              <a:gd name="connsiteX46" fmla="*/ 564836 w 850061"/>
              <a:gd name="connsiteY46" fmla="*/ 939567 h 2063692"/>
              <a:gd name="connsiteX47" fmla="*/ 648726 w 850061"/>
              <a:gd name="connsiteY47" fmla="*/ 931178 h 2063692"/>
              <a:gd name="connsiteX48" fmla="*/ 682282 w 850061"/>
              <a:gd name="connsiteY48" fmla="*/ 939567 h 2063692"/>
              <a:gd name="connsiteX49" fmla="*/ 631948 w 850061"/>
              <a:gd name="connsiteY49" fmla="*/ 956345 h 2063692"/>
              <a:gd name="connsiteX50" fmla="*/ 581614 w 850061"/>
              <a:gd name="connsiteY50" fmla="*/ 989901 h 2063692"/>
              <a:gd name="connsiteX51" fmla="*/ 539669 w 850061"/>
              <a:gd name="connsiteY51" fmla="*/ 1015068 h 2063692"/>
              <a:gd name="connsiteX52" fmla="*/ 447390 w 850061"/>
              <a:gd name="connsiteY52" fmla="*/ 1090569 h 2063692"/>
              <a:gd name="connsiteX53" fmla="*/ 388667 w 850061"/>
              <a:gd name="connsiteY53" fmla="*/ 1132514 h 2063692"/>
              <a:gd name="connsiteX54" fmla="*/ 338333 w 850061"/>
              <a:gd name="connsiteY54" fmla="*/ 1166070 h 2063692"/>
              <a:gd name="connsiteX55" fmla="*/ 304777 w 850061"/>
              <a:gd name="connsiteY55" fmla="*/ 1182848 h 2063692"/>
              <a:gd name="connsiteX56" fmla="*/ 279610 w 850061"/>
              <a:gd name="connsiteY56" fmla="*/ 1208015 h 2063692"/>
              <a:gd name="connsiteX57" fmla="*/ 220887 w 850061"/>
              <a:gd name="connsiteY57" fmla="*/ 1241571 h 2063692"/>
              <a:gd name="connsiteX58" fmla="*/ 170553 w 850061"/>
              <a:gd name="connsiteY58" fmla="*/ 1275127 h 2063692"/>
              <a:gd name="connsiteX59" fmla="*/ 145386 w 850061"/>
              <a:gd name="connsiteY59" fmla="*/ 1291905 h 2063692"/>
              <a:gd name="connsiteX60" fmla="*/ 187331 w 850061"/>
              <a:gd name="connsiteY60" fmla="*/ 1300294 h 2063692"/>
              <a:gd name="connsiteX61" fmla="*/ 212498 w 850061"/>
              <a:gd name="connsiteY61" fmla="*/ 1291905 h 2063692"/>
              <a:gd name="connsiteX62" fmla="*/ 321555 w 850061"/>
              <a:gd name="connsiteY62" fmla="*/ 1266738 h 2063692"/>
              <a:gd name="connsiteX63" fmla="*/ 422223 w 850061"/>
              <a:gd name="connsiteY63" fmla="*/ 1258349 h 2063692"/>
              <a:gd name="connsiteX64" fmla="*/ 472557 w 850061"/>
              <a:gd name="connsiteY64" fmla="*/ 1249960 h 2063692"/>
              <a:gd name="connsiteX65" fmla="*/ 531280 w 850061"/>
              <a:gd name="connsiteY65" fmla="*/ 1241571 h 2063692"/>
              <a:gd name="connsiteX66" fmla="*/ 598392 w 850061"/>
              <a:gd name="connsiteY66" fmla="*/ 1233182 h 2063692"/>
              <a:gd name="connsiteX67" fmla="*/ 673893 w 850061"/>
              <a:gd name="connsiteY67" fmla="*/ 1216404 h 2063692"/>
              <a:gd name="connsiteX68" fmla="*/ 757782 w 850061"/>
              <a:gd name="connsiteY68" fmla="*/ 1224793 h 2063692"/>
              <a:gd name="connsiteX69" fmla="*/ 715838 w 850061"/>
              <a:gd name="connsiteY69" fmla="*/ 1275127 h 2063692"/>
              <a:gd name="connsiteX70" fmla="*/ 682282 w 850061"/>
              <a:gd name="connsiteY70" fmla="*/ 1291905 h 2063692"/>
              <a:gd name="connsiteX71" fmla="*/ 657115 w 850061"/>
              <a:gd name="connsiteY71" fmla="*/ 1308683 h 2063692"/>
              <a:gd name="connsiteX72" fmla="*/ 631948 w 850061"/>
              <a:gd name="connsiteY72" fmla="*/ 1317072 h 2063692"/>
              <a:gd name="connsiteX73" fmla="*/ 606781 w 850061"/>
              <a:gd name="connsiteY73" fmla="*/ 1333850 h 2063692"/>
              <a:gd name="connsiteX74" fmla="*/ 506113 w 850061"/>
              <a:gd name="connsiteY74" fmla="*/ 1384184 h 2063692"/>
              <a:gd name="connsiteX75" fmla="*/ 464168 w 850061"/>
              <a:gd name="connsiteY75" fmla="*/ 1426129 h 2063692"/>
              <a:gd name="connsiteX76" fmla="*/ 439001 w 850061"/>
              <a:gd name="connsiteY76" fmla="*/ 1451296 h 2063692"/>
              <a:gd name="connsiteX77" fmla="*/ 388667 w 850061"/>
              <a:gd name="connsiteY77" fmla="*/ 1476463 h 2063692"/>
              <a:gd name="connsiteX78" fmla="*/ 329944 w 850061"/>
              <a:gd name="connsiteY78" fmla="*/ 1501630 h 2063692"/>
              <a:gd name="connsiteX79" fmla="*/ 254443 w 850061"/>
              <a:gd name="connsiteY79" fmla="*/ 1543575 h 2063692"/>
              <a:gd name="connsiteX80" fmla="*/ 212498 w 850061"/>
              <a:gd name="connsiteY80" fmla="*/ 1551964 h 2063692"/>
              <a:gd name="connsiteX81" fmla="*/ 162164 w 850061"/>
              <a:gd name="connsiteY81" fmla="*/ 1577131 h 2063692"/>
              <a:gd name="connsiteX82" fmla="*/ 136997 w 850061"/>
              <a:gd name="connsiteY82" fmla="*/ 1593909 h 2063692"/>
              <a:gd name="connsiteX83" fmla="*/ 204109 w 850061"/>
              <a:gd name="connsiteY83" fmla="*/ 1585520 h 2063692"/>
              <a:gd name="connsiteX84" fmla="*/ 296388 w 850061"/>
              <a:gd name="connsiteY84" fmla="*/ 1568742 h 2063692"/>
              <a:gd name="connsiteX85" fmla="*/ 321555 w 850061"/>
              <a:gd name="connsiteY85" fmla="*/ 1560353 h 2063692"/>
              <a:gd name="connsiteX86" fmla="*/ 413834 w 850061"/>
              <a:gd name="connsiteY86" fmla="*/ 1551964 h 2063692"/>
              <a:gd name="connsiteX87" fmla="*/ 506113 w 850061"/>
              <a:gd name="connsiteY87" fmla="*/ 1535186 h 2063692"/>
              <a:gd name="connsiteX88" fmla="*/ 573225 w 850061"/>
              <a:gd name="connsiteY88" fmla="*/ 1526797 h 2063692"/>
              <a:gd name="connsiteX89" fmla="*/ 623559 w 850061"/>
              <a:gd name="connsiteY89" fmla="*/ 1518408 h 2063692"/>
              <a:gd name="connsiteX90" fmla="*/ 640337 w 850061"/>
              <a:gd name="connsiteY90" fmla="*/ 1543575 h 2063692"/>
              <a:gd name="connsiteX91" fmla="*/ 598392 w 850061"/>
              <a:gd name="connsiteY91" fmla="*/ 1568742 h 2063692"/>
              <a:gd name="connsiteX92" fmla="*/ 573225 w 850061"/>
              <a:gd name="connsiteY92" fmla="*/ 1593909 h 2063692"/>
              <a:gd name="connsiteX93" fmla="*/ 548058 w 850061"/>
              <a:gd name="connsiteY93" fmla="*/ 1610687 h 2063692"/>
              <a:gd name="connsiteX94" fmla="*/ 514502 w 850061"/>
              <a:gd name="connsiteY94" fmla="*/ 1635854 h 2063692"/>
              <a:gd name="connsiteX95" fmla="*/ 480946 w 850061"/>
              <a:gd name="connsiteY95" fmla="*/ 1644243 h 2063692"/>
              <a:gd name="connsiteX96" fmla="*/ 455779 w 850061"/>
              <a:gd name="connsiteY96" fmla="*/ 1652632 h 2063692"/>
              <a:gd name="connsiteX97" fmla="*/ 413834 w 850061"/>
              <a:gd name="connsiteY97" fmla="*/ 1677799 h 2063692"/>
              <a:gd name="connsiteX98" fmla="*/ 329944 w 850061"/>
              <a:gd name="connsiteY98" fmla="*/ 1736522 h 2063692"/>
              <a:gd name="connsiteX99" fmla="*/ 254443 w 850061"/>
              <a:gd name="connsiteY99" fmla="*/ 1761689 h 2063692"/>
              <a:gd name="connsiteX100" fmla="*/ 229276 w 850061"/>
              <a:gd name="connsiteY100" fmla="*/ 1778467 h 2063692"/>
              <a:gd name="connsiteX101" fmla="*/ 204109 w 850061"/>
              <a:gd name="connsiteY101" fmla="*/ 1803633 h 2063692"/>
              <a:gd name="connsiteX102" fmla="*/ 178942 w 850061"/>
              <a:gd name="connsiteY102" fmla="*/ 1812022 h 2063692"/>
              <a:gd name="connsiteX103" fmla="*/ 162164 w 850061"/>
              <a:gd name="connsiteY103" fmla="*/ 1837189 h 2063692"/>
              <a:gd name="connsiteX104" fmla="*/ 136997 w 850061"/>
              <a:gd name="connsiteY104" fmla="*/ 1853967 h 2063692"/>
              <a:gd name="connsiteX105" fmla="*/ 145386 w 850061"/>
              <a:gd name="connsiteY105" fmla="*/ 1879134 h 2063692"/>
              <a:gd name="connsiteX106" fmla="*/ 204109 w 850061"/>
              <a:gd name="connsiteY106" fmla="*/ 1870745 h 2063692"/>
              <a:gd name="connsiteX107" fmla="*/ 229276 w 850061"/>
              <a:gd name="connsiteY107" fmla="*/ 1862356 h 2063692"/>
              <a:gd name="connsiteX108" fmla="*/ 296388 w 850061"/>
              <a:gd name="connsiteY108" fmla="*/ 1853967 h 2063692"/>
              <a:gd name="connsiteX109" fmla="*/ 380278 w 850061"/>
              <a:gd name="connsiteY109" fmla="*/ 1837189 h 2063692"/>
              <a:gd name="connsiteX110" fmla="*/ 573225 w 850061"/>
              <a:gd name="connsiteY110" fmla="*/ 1828800 h 2063692"/>
              <a:gd name="connsiteX111" fmla="*/ 673893 w 850061"/>
              <a:gd name="connsiteY111" fmla="*/ 1828800 h 2063692"/>
              <a:gd name="connsiteX112" fmla="*/ 573225 w 850061"/>
              <a:gd name="connsiteY112" fmla="*/ 1887523 h 2063692"/>
              <a:gd name="connsiteX113" fmla="*/ 413834 w 850061"/>
              <a:gd name="connsiteY113" fmla="*/ 1937857 h 2063692"/>
              <a:gd name="connsiteX114" fmla="*/ 313166 w 850061"/>
              <a:gd name="connsiteY114" fmla="*/ 1963024 h 2063692"/>
              <a:gd name="connsiteX115" fmla="*/ 262832 w 850061"/>
              <a:gd name="connsiteY115" fmla="*/ 1979802 h 2063692"/>
              <a:gd name="connsiteX116" fmla="*/ 187331 w 850061"/>
              <a:gd name="connsiteY116" fmla="*/ 2021747 h 2063692"/>
              <a:gd name="connsiteX117" fmla="*/ 791338 w 850061"/>
              <a:gd name="connsiteY117" fmla="*/ 2046914 h 2063692"/>
              <a:gd name="connsiteX118" fmla="*/ 841672 w 850061"/>
              <a:gd name="connsiteY118" fmla="*/ 2063692 h 2063692"/>
              <a:gd name="connsiteX119" fmla="*/ 850061 w 850061"/>
              <a:gd name="connsiteY119" fmla="*/ 2063692 h 206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850061" h="2063692">
                <a:moveTo>
                  <a:pt x="78274" y="0"/>
                </a:moveTo>
                <a:cubicBezTo>
                  <a:pt x="125724" y="28470"/>
                  <a:pt x="150006" y="25000"/>
                  <a:pt x="103441" y="100668"/>
                </a:cubicBezTo>
                <a:cubicBezTo>
                  <a:pt x="92873" y="117841"/>
                  <a:pt x="69239" y="122125"/>
                  <a:pt x="53107" y="134224"/>
                </a:cubicBezTo>
                <a:cubicBezTo>
                  <a:pt x="41922" y="142613"/>
                  <a:pt x="29438" y="149504"/>
                  <a:pt x="19551" y="159391"/>
                </a:cubicBezTo>
                <a:cubicBezTo>
                  <a:pt x="12422" y="166520"/>
                  <a:pt x="-7208" y="183132"/>
                  <a:pt x="2773" y="184558"/>
                </a:cubicBezTo>
                <a:cubicBezTo>
                  <a:pt x="47151" y="190898"/>
                  <a:pt x="92256" y="178965"/>
                  <a:pt x="136997" y="176169"/>
                </a:cubicBezTo>
                <a:cubicBezTo>
                  <a:pt x="175720" y="168424"/>
                  <a:pt x="214589" y="159391"/>
                  <a:pt x="254443" y="159391"/>
                </a:cubicBezTo>
                <a:cubicBezTo>
                  <a:pt x="279765" y="159391"/>
                  <a:pt x="304777" y="164984"/>
                  <a:pt x="329944" y="167780"/>
                </a:cubicBezTo>
                <a:cubicBezTo>
                  <a:pt x="327148" y="176169"/>
                  <a:pt x="326460" y="185589"/>
                  <a:pt x="321555" y="192947"/>
                </a:cubicBezTo>
                <a:cubicBezTo>
                  <a:pt x="303174" y="220519"/>
                  <a:pt x="294434" y="215548"/>
                  <a:pt x="271221" y="234892"/>
                </a:cubicBezTo>
                <a:cubicBezTo>
                  <a:pt x="262107" y="242487"/>
                  <a:pt x="255419" y="252775"/>
                  <a:pt x="246054" y="260059"/>
                </a:cubicBezTo>
                <a:cubicBezTo>
                  <a:pt x="230137" y="272439"/>
                  <a:pt x="195720" y="293615"/>
                  <a:pt x="195720" y="293615"/>
                </a:cubicBezTo>
                <a:cubicBezTo>
                  <a:pt x="110909" y="420831"/>
                  <a:pt x="202706" y="290265"/>
                  <a:pt x="136997" y="369116"/>
                </a:cubicBezTo>
                <a:cubicBezTo>
                  <a:pt x="130542" y="376861"/>
                  <a:pt x="127348" y="387154"/>
                  <a:pt x="120219" y="394283"/>
                </a:cubicBezTo>
                <a:cubicBezTo>
                  <a:pt x="113090" y="401412"/>
                  <a:pt x="102797" y="404606"/>
                  <a:pt x="95052" y="411061"/>
                </a:cubicBezTo>
                <a:cubicBezTo>
                  <a:pt x="85938" y="418656"/>
                  <a:pt x="78274" y="427839"/>
                  <a:pt x="69885" y="436228"/>
                </a:cubicBezTo>
                <a:cubicBezTo>
                  <a:pt x="89459" y="441821"/>
                  <a:pt x="108250" y="453006"/>
                  <a:pt x="128608" y="453006"/>
                </a:cubicBezTo>
                <a:cubicBezTo>
                  <a:pt x="187597" y="453006"/>
                  <a:pt x="304777" y="436228"/>
                  <a:pt x="304777" y="436228"/>
                </a:cubicBezTo>
                <a:cubicBezTo>
                  <a:pt x="324636" y="429608"/>
                  <a:pt x="351643" y="419450"/>
                  <a:pt x="371889" y="419450"/>
                </a:cubicBezTo>
                <a:cubicBezTo>
                  <a:pt x="416718" y="419450"/>
                  <a:pt x="461372" y="425043"/>
                  <a:pt x="506113" y="427839"/>
                </a:cubicBezTo>
                <a:cubicBezTo>
                  <a:pt x="498513" y="433539"/>
                  <a:pt x="459657" y="463651"/>
                  <a:pt x="447390" y="469784"/>
                </a:cubicBezTo>
                <a:cubicBezTo>
                  <a:pt x="439481" y="473739"/>
                  <a:pt x="430132" y="474218"/>
                  <a:pt x="422223" y="478173"/>
                </a:cubicBezTo>
                <a:cubicBezTo>
                  <a:pt x="413205" y="482682"/>
                  <a:pt x="406074" y="490442"/>
                  <a:pt x="397056" y="494951"/>
                </a:cubicBezTo>
                <a:cubicBezTo>
                  <a:pt x="383587" y="501685"/>
                  <a:pt x="369263" y="506583"/>
                  <a:pt x="355111" y="511729"/>
                </a:cubicBezTo>
                <a:cubicBezTo>
                  <a:pt x="338490" y="517773"/>
                  <a:pt x="319492" y="518697"/>
                  <a:pt x="304777" y="528507"/>
                </a:cubicBezTo>
                <a:cubicBezTo>
                  <a:pt x="287999" y="539692"/>
                  <a:pt x="272479" y="553045"/>
                  <a:pt x="254443" y="562063"/>
                </a:cubicBezTo>
                <a:cubicBezTo>
                  <a:pt x="243258" y="567656"/>
                  <a:pt x="231063" y="571572"/>
                  <a:pt x="220887" y="578841"/>
                </a:cubicBezTo>
                <a:cubicBezTo>
                  <a:pt x="211233" y="585737"/>
                  <a:pt x="204728" y="596287"/>
                  <a:pt x="195720" y="604008"/>
                </a:cubicBezTo>
                <a:cubicBezTo>
                  <a:pt x="185104" y="613107"/>
                  <a:pt x="173618" y="621157"/>
                  <a:pt x="162164" y="629175"/>
                </a:cubicBezTo>
                <a:cubicBezTo>
                  <a:pt x="95269" y="676001"/>
                  <a:pt x="130024" y="644537"/>
                  <a:pt x="86663" y="687898"/>
                </a:cubicBezTo>
                <a:cubicBezTo>
                  <a:pt x="142920" y="716027"/>
                  <a:pt x="96665" y="701998"/>
                  <a:pt x="153775" y="696287"/>
                </a:cubicBezTo>
                <a:cubicBezTo>
                  <a:pt x="519665" y="659698"/>
                  <a:pt x="264977" y="694782"/>
                  <a:pt x="430612" y="671120"/>
                </a:cubicBezTo>
                <a:cubicBezTo>
                  <a:pt x="528484" y="673916"/>
                  <a:pt x="626506" y="673401"/>
                  <a:pt x="724227" y="679509"/>
                </a:cubicBezTo>
                <a:cubicBezTo>
                  <a:pt x="733053" y="680061"/>
                  <a:pt x="707188" y="684415"/>
                  <a:pt x="699060" y="687898"/>
                </a:cubicBezTo>
                <a:cubicBezTo>
                  <a:pt x="687566" y="692824"/>
                  <a:pt x="677213" y="700285"/>
                  <a:pt x="665504" y="704676"/>
                </a:cubicBezTo>
                <a:cubicBezTo>
                  <a:pt x="651964" y="709753"/>
                  <a:pt x="601393" y="719176"/>
                  <a:pt x="590003" y="721454"/>
                </a:cubicBezTo>
                <a:cubicBezTo>
                  <a:pt x="570429" y="729843"/>
                  <a:pt x="551483" y="739887"/>
                  <a:pt x="531280" y="746621"/>
                </a:cubicBezTo>
                <a:cubicBezTo>
                  <a:pt x="517753" y="751130"/>
                  <a:pt x="502862" y="750501"/>
                  <a:pt x="489335" y="755010"/>
                </a:cubicBezTo>
                <a:cubicBezTo>
                  <a:pt x="469132" y="761744"/>
                  <a:pt x="450595" y="772815"/>
                  <a:pt x="430612" y="780177"/>
                </a:cubicBezTo>
                <a:cubicBezTo>
                  <a:pt x="361532" y="805627"/>
                  <a:pt x="334658" y="812386"/>
                  <a:pt x="271221" y="830511"/>
                </a:cubicBezTo>
                <a:cubicBezTo>
                  <a:pt x="260036" y="838900"/>
                  <a:pt x="249742" y="848633"/>
                  <a:pt x="237665" y="855678"/>
                </a:cubicBezTo>
                <a:cubicBezTo>
                  <a:pt x="216061" y="868280"/>
                  <a:pt x="170553" y="889233"/>
                  <a:pt x="170553" y="889233"/>
                </a:cubicBezTo>
                <a:cubicBezTo>
                  <a:pt x="162164" y="897622"/>
                  <a:pt x="152670" y="905035"/>
                  <a:pt x="145386" y="914400"/>
                </a:cubicBezTo>
                <a:cubicBezTo>
                  <a:pt x="133006" y="930317"/>
                  <a:pt x="111830" y="964734"/>
                  <a:pt x="111830" y="964734"/>
                </a:cubicBezTo>
                <a:cubicBezTo>
                  <a:pt x="209019" y="1013328"/>
                  <a:pt x="141292" y="986194"/>
                  <a:pt x="363500" y="973123"/>
                </a:cubicBezTo>
                <a:cubicBezTo>
                  <a:pt x="374297" y="972488"/>
                  <a:pt x="474894" y="958971"/>
                  <a:pt x="489335" y="956345"/>
                </a:cubicBezTo>
                <a:cubicBezTo>
                  <a:pt x="544158" y="946377"/>
                  <a:pt x="502391" y="947893"/>
                  <a:pt x="564836" y="939567"/>
                </a:cubicBezTo>
                <a:cubicBezTo>
                  <a:pt x="592692" y="935853"/>
                  <a:pt x="620763" y="933974"/>
                  <a:pt x="648726" y="931178"/>
                </a:cubicBezTo>
                <a:cubicBezTo>
                  <a:pt x="659911" y="933974"/>
                  <a:pt x="688677" y="929974"/>
                  <a:pt x="682282" y="939567"/>
                </a:cubicBezTo>
                <a:cubicBezTo>
                  <a:pt x="672472" y="954282"/>
                  <a:pt x="647766" y="948436"/>
                  <a:pt x="631948" y="956345"/>
                </a:cubicBezTo>
                <a:cubicBezTo>
                  <a:pt x="613912" y="965363"/>
                  <a:pt x="598626" y="979075"/>
                  <a:pt x="581614" y="989901"/>
                </a:cubicBezTo>
                <a:cubicBezTo>
                  <a:pt x="567858" y="998655"/>
                  <a:pt x="539669" y="1015068"/>
                  <a:pt x="539669" y="1015068"/>
                </a:cubicBezTo>
                <a:cubicBezTo>
                  <a:pt x="496058" y="1073216"/>
                  <a:pt x="531294" y="1034633"/>
                  <a:pt x="447390" y="1090569"/>
                </a:cubicBezTo>
                <a:cubicBezTo>
                  <a:pt x="365569" y="1145117"/>
                  <a:pt x="492722" y="1059676"/>
                  <a:pt x="388667" y="1132514"/>
                </a:cubicBezTo>
                <a:cubicBezTo>
                  <a:pt x="372147" y="1144078"/>
                  <a:pt x="356369" y="1157052"/>
                  <a:pt x="338333" y="1166070"/>
                </a:cubicBezTo>
                <a:cubicBezTo>
                  <a:pt x="327148" y="1171663"/>
                  <a:pt x="314953" y="1175579"/>
                  <a:pt x="304777" y="1182848"/>
                </a:cubicBezTo>
                <a:cubicBezTo>
                  <a:pt x="295123" y="1189744"/>
                  <a:pt x="288724" y="1200420"/>
                  <a:pt x="279610" y="1208015"/>
                </a:cubicBezTo>
                <a:cubicBezTo>
                  <a:pt x="254736" y="1228743"/>
                  <a:pt x="250191" y="1223989"/>
                  <a:pt x="220887" y="1241571"/>
                </a:cubicBezTo>
                <a:cubicBezTo>
                  <a:pt x="203596" y="1251946"/>
                  <a:pt x="187331" y="1263942"/>
                  <a:pt x="170553" y="1275127"/>
                </a:cubicBezTo>
                <a:lnTo>
                  <a:pt x="145386" y="1291905"/>
                </a:lnTo>
                <a:cubicBezTo>
                  <a:pt x="159368" y="1294701"/>
                  <a:pt x="173072" y="1300294"/>
                  <a:pt x="187331" y="1300294"/>
                </a:cubicBezTo>
                <a:cubicBezTo>
                  <a:pt x="196174" y="1300294"/>
                  <a:pt x="203919" y="1294050"/>
                  <a:pt x="212498" y="1291905"/>
                </a:cubicBezTo>
                <a:cubicBezTo>
                  <a:pt x="248692" y="1282857"/>
                  <a:pt x="284716" y="1272632"/>
                  <a:pt x="321555" y="1266738"/>
                </a:cubicBezTo>
                <a:cubicBezTo>
                  <a:pt x="354804" y="1261418"/>
                  <a:pt x="388757" y="1262067"/>
                  <a:pt x="422223" y="1258349"/>
                </a:cubicBezTo>
                <a:cubicBezTo>
                  <a:pt x="439128" y="1256471"/>
                  <a:pt x="455745" y="1252546"/>
                  <a:pt x="472557" y="1249960"/>
                </a:cubicBezTo>
                <a:cubicBezTo>
                  <a:pt x="492100" y="1246953"/>
                  <a:pt x="511680" y="1244184"/>
                  <a:pt x="531280" y="1241571"/>
                </a:cubicBezTo>
                <a:cubicBezTo>
                  <a:pt x="553627" y="1238591"/>
                  <a:pt x="576109" y="1236610"/>
                  <a:pt x="598392" y="1233182"/>
                </a:cubicBezTo>
                <a:cubicBezTo>
                  <a:pt x="626082" y="1228922"/>
                  <a:pt x="647172" y="1223084"/>
                  <a:pt x="673893" y="1216404"/>
                </a:cubicBezTo>
                <a:lnTo>
                  <a:pt x="757782" y="1224793"/>
                </a:lnTo>
                <a:cubicBezTo>
                  <a:pt x="779686" y="1238483"/>
                  <a:pt x="716589" y="1274698"/>
                  <a:pt x="715838" y="1275127"/>
                </a:cubicBezTo>
                <a:cubicBezTo>
                  <a:pt x="704980" y="1281332"/>
                  <a:pt x="693140" y="1285700"/>
                  <a:pt x="682282" y="1291905"/>
                </a:cubicBezTo>
                <a:cubicBezTo>
                  <a:pt x="673528" y="1296907"/>
                  <a:pt x="666133" y="1304174"/>
                  <a:pt x="657115" y="1308683"/>
                </a:cubicBezTo>
                <a:cubicBezTo>
                  <a:pt x="649206" y="1312638"/>
                  <a:pt x="639857" y="1313117"/>
                  <a:pt x="631948" y="1317072"/>
                </a:cubicBezTo>
                <a:cubicBezTo>
                  <a:pt x="622930" y="1321581"/>
                  <a:pt x="615677" y="1329105"/>
                  <a:pt x="606781" y="1333850"/>
                </a:cubicBezTo>
                <a:cubicBezTo>
                  <a:pt x="573678" y="1351505"/>
                  <a:pt x="506113" y="1384184"/>
                  <a:pt x="506113" y="1384184"/>
                </a:cubicBezTo>
                <a:cubicBezTo>
                  <a:pt x="475353" y="1430324"/>
                  <a:pt x="506113" y="1391175"/>
                  <a:pt x="464168" y="1426129"/>
                </a:cubicBezTo>
                <a:cubicBezTo>
                  <a:pt x="455054" y="1433724"/>
                  <a:pt x="448115" y="1443701"/>
                  <a:pt x="439001" y="1451296"/>
                </a:cubicBezTo>
                <a:cubicBezTo>
                  <a:pt x="402938" y="1481348"/>
                  <a:pt x="426502" y="1457546"/>
                  <a:pt x="388667" y="1476463"/>
                </a:cubicBezTo>
                <a:cubicBezTo>
                  <a:pt x="330733" y="1505430"/>
                  <a:pt x="399781" y="1484171"/>
                  <a:pt x="329944" y="1501630"/>
                </a:cubicBezTo>
                <a:cubicBezTo>
                  <a:pt x="292455" y="1526623"/>
                  <a:pt x="289880" y="1534716"/>
                  <a:pt x="254443" y="1543575"/>
                </a:cubicBezTo>
                <a:cubicBezTo>
                  <a:pt x="240610" y="1547033"/>
                  <a:pt x="226480" y="1549168"/>
                  <a:pt x="212498" y="1551964"/>
                </a:cubicBezTo>
                <a:cubicBezTo>
                  <a:pt x="140373" y="1600047"/>
                  <a:pt x="231628" y="1542399"/>
                  <a:pt x="162164" y="1577131"/>
                </a:cubicBezTo>
                <a:cubicBezTo>
                  <a:pt x="153146" y="1581640"/>
                  <a:pt x="127110" y="1591932"/>
                  <a:pt x="136997" y="1593909"/>
                </a:cubicBezTo>
                <a:cubicBezTo>
                  <a:pt x="159104" y="1598330"/>
                  <a:pt x="181791" y="1588708"/>
                  <a:pt x="204109" y="1585520"/>
                </a:cubicBezTo>
                <a:cubicBezTo>
                  <a:pt x="221561" y="1583027"/>
                  <a:pt x="277118" y="1573559"/>
                  <a:pt x="296388" y="1568742"/>
                </a:cubicBezTo>
                <a:cubicBezTo>
                  <a:pt x="304967" y="1566597"/>
                  <a:pt x="312801" y="1561604"/>
                  <a:pt x="321555" y="1560353"/>
                </a:cubicBezTo>
                <a:cubicBezTo>
                  <a:pt x="352131" y="1555985"/>
                  <a:pt x="383231" y="1556137"/>
                  <a:pt x="413834" y="1551964"/>
                </a:cubicBezTo>
                <a:cubicBezTo>
                  <a:pt x="444811" y="1547740"/>
                  <a:pt x="475232" y="1540062"/>
                  <a:pt x="506113" y="1535186"/>
                </a:cubicBezTo>
                <a:cubicBezTo>
                  <a:pt x="528382" y="1531670"/>
                  <a:pt x="550907" y="1529985"/>
                  <a:pt x="573225" y="1526797"/>
                </a:cubicBezTo>
                <a:cubicBezTo>
                  <a:pt x="590063" y="1524392"/>
                  <a:pt x="606781" y="1521204"/>
                  <a:pt x="623559" y="1518408"/>
                </a:cubicBezTo>
                <a:cubicBezTo>
                  <a:pt x="629152" y="1526797"/>
                  <a:pt x="644846" y="1534557"/>
                  <a:pt x="640337" y="1543575"/>
                </a:cubicBezTo>
                <a:cubicBezTo>
                  <a:pt x="633045" y="1558159"/>
                  <a:pt x="611436" y="1558959"/>
                  <a:pt x="598392" y="1568742"/>
                </a:cubicBezTo>
                <a:cubicBezTo>
                  <a:pt x="588901" y="1575860"/>
                  <a:pt x="582339" y="1586314"/>
                  <a:pt x="573225" y="1593909"/>
                </a:cubicBezTo>
                <a:cubicBezTo>
                  <a:pt x="565480" y="1600364"/>
                  <a:pt x="556262" y="1604827"/>
                  <a:pt x="548058" y="1610687"/>
                </a:cubicBezTo>
                <a:cubicBezTo>
                  <a:pt x="536681" y="1618814"/>
                  <a:pt x="527008" y="1629601"/>
                  <a:pt x="514502" y="1635854"/>
                </a:cubicBezTo>
                <a:cubicBezTo>
                  <a:pt x="504190" y="1641010"/>
                  <a:pt x="492032" y="1641076"/>
                  <a:pt x="480946" y="1644243"/>
                </a:cubicBezTo>
                <a:cubicBezTo>
                  <a:pt x="472443" y="1646672"/>
                  <a:pt x="463688" y="1648677"/>
                  <a:pt x="455779" y="1652632"/>
                </a:cubicBezTo>
                <a:cubicBezTo>
                  <a:pt x="441195" y="1659924"/>
                  <a:pt x="427401" y="1668754"/>
                  <a:pt x="413834" y="1677799"/>
                </a:cubicBezTo>
                <a:cubicBezTo>
                  <a:pt x="385433" y="1696733"/>
                  <a:pt x="362326" y="1725728"/>
                  <a:pt x="329944" y="1736522"/>
                </a:cubicBezTo>
                <a:cubicBezTo>
                  <a:pt x="304777" y="1744911"/>
                  <a:pt x="276516" y="1746974"/>
                  <a:pt x="254443" y="1761689"/>
                </a:cubicBezTo>
                <a:cubicBezTo>
                  <a:pt x="246054" y="1767282"/>
                  <a:pt x="237022" y="1772013"/>
                  <a:pt x="229276" y="1778467"/>
                </a:cubicBezTo>
                <a:cubicBezTo>
                  <a:pt x="220162" y="1786062"/>
                  <a:pt x="213980" y="1797052"/>
                  <a:pt x="204109" y="1803633"/>
                </a:cubicBezTo>
                <a:cubicBezTo>
                  <a:pt x="196751" y="1808538"/>
                  <a:pt x="187331" y="1809226"/>
                  <a:pt x="178942" y="1812022"/>
                </a:cubicBezTo>
                <a:cubicBezTo>
                  <a:pt x="173349" y="1820411"/>
                  <a:pt x="169293" y="1830060"/>
                  <a:pt x="162164" y="1837189"/>
                </a:cubicBezTo>
                <a:cubicBezTo>
                  <a:pt x="155035" y="1844318"/>
                  <a:pt x="140741" y="1844606"/>
                  <a:pt x="136997" y="1853967"/>
                </a:cubicBezTo>
                <a:cubicBezTo>
                  <a:pt x="133713" y="1862177"/>
                  <a:pt x="142590" y="1870745"/>
                  <a:pt x="145386" y="1879134"/>
                </a:cubicBezTo>
                <a:cubicBezTo>
                  <a:pt x="164960" y="1876338"/>
                  <a:pt x="184720" y="1874623"/>
                  <a:pt x="204109" y="1870745"/>
                </a:cubicBezTo>
                <a:cubicBezTo>
                  <a:pt x="212780" y="1869011"/>
                  <a:pt x="220576" y="1863938"/>
                  <a:pt x="229276" y="1862356"/>
                </a:cubicBezTo>
                <a:cubicBezTo>
                  <a:pt x="251457" y="1858323"/>
                  <a:pt x="274150" y="1857673"/>
                  <a:pt x="296388" y="1853967"/>
                </a:cubicBezTo>
                <a:cubicBezTo>
                  <a:pt x="347315" y="1845479"/>
                  <a:pt x="317289" y="1841533"/>
                  <a:pt x="380278" y="1837189"/>
                </a:cubicBezTo>
                <a:cubicBezTo>
                  <a:pt x="444502" y="1832760"/>
                  <a:pt x="508909" y="1831596"/>
                  <a:pt x="573225" y="1828800"/>
                </a:cubicBezTo>
                <a:cubicBezTo>
                  <a:pt x="596392" y="1821078"/>
                  <a:pt x="664120" y="1794595"/>
                  <a:pt x="673893" y="1828800"/>
                </a:cubicBezTo>
                <a:cubicBezTo>
                  <a:pt x="687204" y="1875388"/>
                  <a:pt x="594623" y="1881282"/>
                  <a:pt x="573225" y="1887523"/>
                </a:cubicBezTo>
                <a:cubicBezTo>
                  <a:pt x="519737" y="1903124"/>
                  <a:pt x="467887" y="1924344"/>
                  <a:pt x="413834" y="1937857"/>
                </a:cubicBezTo>
                <a:cubicBezTo>
                  <a:pt x="380278" y="1946246"/>
                  <a:pt x="346493" y="1953767"/>
                  <a:pt x="313166" y="1963024"/>
                </a:cubicBezTo>
                <a:cubicBezTo>
                  <a:pt x="296126" y="1967757"/>
                  <a:pt x="277547" y="1969992"/>
                  <a:pt x="262832" y="1979802"/>
                </a:cubicBezTo>
                <a:cubicBezTo>
                  <a:pt x="205140" y="2018263"/>
                  <a:pt x="231628" y="2006981"/>
                  <a:pt x="187331" y="2021747"/>
                </a:cubicBezTo>
                <a:cubicBezTo>
                  <a:pt x="406631" y="2109467"/>
                  <a:pt x="172137" y="2021467"/>
                  <a:pt x="791338" y="2046914"/>
                </a:cubicBezTo>
                <a:cubicBezTo>
                  <a:pt x="809009" y="2047640"/>
                  <a:pt x="823986" y="2063692"/>
                  <a:pt x="841672" y="2063692"/>
                </a:cubicBezTo>
                <a:lnTo>
                  <a:pt x="850061" y="206369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D8F489-9855-42C1-91BC-753A430BF0DF}"/>
              </a:ext>
            </a:extLst>
          </p:cNvPr>
          <p:cNvSpPr txBox="1"/>
          <p:nvPr/>
        </p:nvSpPr>
        <p:spPr>
          <a:xfrm>
            <a:off x="724560" y="1685835"/>
            <a:ext cx="3784126" cy="1200329"/>
          </a:xfrm>
          <a:prstGeom prst="rect">
            <a:avLst/>
          </a:prstGeom>
          <a:noFill/>
        </p:spPr>
        <p:txBody>
          <a:bodyPr wrap="square" rtlCol="0">
            <a:spAutoFit/>
          </a:bodyPr>
          <a:lstStyle/>
          <a:p>
            <a:r>
              <a:rPr lang="en-US" dirty="0"/>
              <a:t>Performance Factor is a measure of how the session compares to a hypothetical session that follows the mean of the rate data.</a:t>
            </a:r>
          </a:p>
        </p:txBody>
      </p:sp>
    </p:spTree>
    <p:extLst>
      <p:ext uri="{BB962C8B-B14F-4D97-AF65-F5344CB8AC3E}">
        <p14:creationId xmlns:p14="http://schemas.microsoft.com/office/powerpoint/2010/main" val="89135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10A4C676-9D95-4F77-8D7F-963DB49A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50" y="401506"/>
            <a:ext cx="11772550" cy="6278694"/>
          </a:xfrm>
          <a:prstGeom prst="rect">
            <a:avLst/>
          </a:prstGeom>
        </p:spPr>
      </p:pic>
      <p:sp>
        <p:nvSpPr>
          <p:cNvPr id="2" name="Title 1">
            <a:extLst>
              <a:ext uri="{FF2B5EF4-FFF2-40B4-BE49-F238E27FC236}">
                <a16:creationId xmlns:a16="http://schemas.microsoft.com/office/drawing/2014/main" id="{23B0CD1D-94F3-44CA-AF8A-916778F408DA}"/>
              </a:ext>
            </a:extLst>
          </p:cNvPr>
          <p:cNvSpPr>
            <a:spLocks noGrp="1"/>
          </p:cNvSpPr>
          <p:nvPr>
            <p:ph type="title"/>
          </p:nvPr>
        </p:nvSpPr>
        <p:spPr>
          <a:xfrm>
            <a:off x="3782736" y="0"/>
            <a:ext cx="10515600" cy="1325563"/>
          </a:xfrm>
        </p:spPr>
        <p:txBody>
          <a:bodyPr/>
          <a:lstStyle/>
          <a:p>
            <a:r>
              <a:rPr lang="en-US" dirty="0"/>
              <a:t>Performance Distribution</a:t>
            </a:r>
          </a:p>
        </p:txBody>
      </p:sp>
    </p:spTree>
    <p:extLst>
      <p:ext uri="{BB962C8B-B14F-4D97-AF65-F5344CB8AC3E}">
        <p14:creationId xmlns:p14="http://schemas.microsoft.com/office/powerpoint/2010/main" val="357661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8519-0B64-47C3-A0FB-0842BAB05FA7}"/>
              </a:ext>
            </a:extLst>
          </p:cNvPr>
          <p:cNvSpPr>
            <a:spLocks noGrp="1"/>
          </p:cNvSpPr>
          <p:nvPr>
            <p:ph type="title"/>
          </p:nvPr>
        </p:nvSpPr>
        <p:spPr>
          <a:xfrm>
            <a:off x="762301" y="-180159"/>
            <a:ext cx="10515600" cy="1325563"/>
          </a:xfrm>
        </p:spPr>
        <p:txBody>
          <a:bodyPr/>
          <a:lstStyle/>
          <a:p>
            <a:r>
              <a:rPr lang="en-US" dirty="0"/>
              <a:t>Does increasing min v change performance?</a:t>
            </a:r>
          </a:p>
        </p:txBody>
      </p:sp>
      <p:pic>
        <p:nvPicPr>
          <p:cNvPr id="5" name="Content Placeholder 4" descr="A close up of a map&#10;&#10;Description automatically generated">
            <a:extLst>
              <a:ext uri="{FF2B5EF4-FFF2-40B4-BE49-F238E27FC236}">
                <a16:creationId xmlns:a16="http://schemas.microsoft.com/office/drawing/2014/main" id="{84A19DFE-9390-4600-A7D3-07F111E3D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961" y="784625"/>
            <a:ext cx="7484077" cy="5613058"/>
          </a:xfrm>
        </p:spPr>
      </p:pic>
    </p:spTree>
    <p:extLst>
      <p:ext uri="{BB962C8B-B14F-4D97-AF65-F5344CB8AC3E}">
        <p14:creationId xmlns:p14="http://schemas.microsoft.com/office/powerpoint/2010/main" val="123442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4936-9483-409F-BFAA-98EE23ED550E}"/>
              </a:ext>
            </a:extLst>
          </p:cNvPr>
          <p:cNvSpPr>
            <a:spLocks noGrp="1"/>
          </p:cNvSpPr>
          <p:nvPr>
            <p:ph type="title"/>
          </p:nvPr>
        </p:nvSpPr>
        <p:spPr>
          <a:xfrm>
            <a:off x="838200" y="365125"/>
            <a:ext cx="3943525" cy="5708504"/>
          </a:xfrm>
        </p:spPr>
        <p:txBody>
          <a:bodyPr/>
          <a:lstStyle/>
          <a:p>
            <a:r>
              <a:rPr lang="en-US" dirty="0"/>
              <a:t>Increased Specificity and Performance</a:t>
            </a:r>
          </a:p>
        </p:txBody>
      </p:sp>
      <p:pic>
        <p:nvPicPr>
          <p:cNvPr id="4" name="Picture 3">
            <a:extLst>
              <a:ext uri="{FF2B5EF4-FFF2-40B4-BE49-F238E27FC236}">
                <a16:creationId xmlns:a16="http://schemas.microsoft.com/office/drawing/2014/main" id="{5B0929B8-5410-4AE3-8449-112A024881E2}"/>
              </a:ext>
            </a:extLst>
          </p:cNvPr>
          <p:cNvPicPr>
            <a:picLocks noChangeAspect="1"/>
          </p:cNvPicPr>
          <p:nvPr/>
        </p:nvPicPr>
        <p:blipFill>
          <a:blip r:embed="rId2"/>
          <a:stretch>
            <a:fillRect/>
          </a:stretch>
        </p:blipFill>
        <p:spPr>
          <a:xfrm>
            <a:off x="4901618" y="0"/>
            <a:ext cx="7086600" cy="6619875"/>
          </a:xfrm>
          <a:prstGeom prst="rect">
            <a:avLst/>
          </a:prstGeom>
        </p:spPr>
      </p:pic>
    </p:spTree>
    <p:extLst>
      <p:ext uri="{BB962C8B-B14F-4D97-AF65-F5344CB8AC3E}">
        <p14:creationId xmlns:p14="http://schemas.microsoft.com/office/powerpoint/2010/main" val="206300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5D0B0E5A-89AE-4C77-A467-C0C2CC353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644" y="-377504"/>
            <a:ext cx="10806450" cy="7859238"/>
          </a:xfrm>
        </p:spPr>
      </p:pic>
    </p:spTree>
    <p:extLst>
      <p:ext uri="{BB962C8B-B14F-4D97-AF65-F5344CB8AC3E}">
        <p14:creationId xmlns:p14="http://schemas.microsoft.com/office/powerpoint/2010/main" val="230202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66C27BC-F01C-48E0-9438-66D8949EF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58" y="-623686"/>
            <a:ext cx="11144884" cy="8105371"/>
          </a:xfrm>
          <a:prstGeom prst="rect">
            <a:avLst/>
          </a:prstGeom>
        </p:spPr>
      </p:pic>
    </p:spTree>
    <p:extLst>
      <p:ext uri="{BB962C8B-B14F-4D97-AF65-F5344CB8AC3E}">
        <p14:creationId xmlns:p14="http://schemas.microsoft.com/office/powerpoint/2010/main" val="399991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7F618D4-1DE7-4FB8-90A0-CE4C0932F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806364"/>
            <a:ext cx="11635293" cy="8462032"/>
          </a:xfrm>
          <a:prstGeom prst="rect">
            <a:avLst/>
          </a:prstGeom>
        </p:spPr>
      </p:pic>
    </p:spTree>
    <p:extLst>
      <p:ext uri="{BB962C8B-B14F-4D97-AF65-F5344CB8AC3E}">
        <p14:creationId xmlns:p14="http://schemas.microsoft.com/office/powerpoint/2010/main" val="100419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1483</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lpstr>Improvements</vt:lpstr>
      <vt:lpstr>Work Going Forward</vt:lpstr>
      <vt:lpstr>Windows Demo Version</vt:lpstr>
      <vt:lpstr>Performance Factor</vt:lpstr>
      <vt:lpstr>Performance Distribution</vt:lpstr>
      <vt:lpstr>Does increasing min v change performance?</vt:lpstr>
      <vt:lpstr>Increased Specificity and Performance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23</cp:revision>
  <dcterms:created xsi:type="dcterms:W3CDTF">2019-07-09T16:11:56Z</dcterms:created>
  <dcterms:modified xsi:type="dcterms:W3CDTF">2019-08-20T19:03:22Z</dcterms:modified>
</cp:coreProperties>
</file>