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74" r:id="rId2"/>
    <p:sldId id="455" r:id="rId3"/>
    <p:sldId id="456" r:id="rId4"/>
    <p:sldId id="479" r:id="rId5"/>
    <p:sldId id="481" r:id="rId6"/>
    <p:sldId id="482" r:id="rId7"/>
    <p:sldId id="483" r:id="rId8"/>
    <p:sldId id="484" r:id="rId9"/>
    <p:sldId id="494" r:id="rId10"/>
    <p:sldId id="485" r:id="rId11"/>
    <p:sldId id="488" r:id="rId12"/>
    <p:sldId id="489" r:id="rId13"/>
    <p:sldId id="490" r:id="rId14"/>
    <p:sldId id="491" r:id="rId15"/>
    <p:sldId id="493" r:id="rId16"/>
    <p:sldId id="495" r:id="rId17"/>
    <p:sldId id="475" r:id="rId18"/>
    <p:sldId id="480" r:id="rId19"/>
    <p:sldId id="500" r:id="rId20"/>
    <p:sldId id="501" r:id="rId21"/>
    <p:sldId id="502" r:id="rId22"/>
    <p:sldId id="476" r:id="rId23"/>
    <p:sldId id="503" r:id="rId24"/>
    <p:sldId id="505" r:id="rId25"/>
    <p:sldId id="507" r:id="rId26"/>
    <p:sldId id="506" r:id="rId27"/>
    <p:sldId id="496" r:id="rId28"/>
    <p:sldId id="497" r:id="rId29"/>
    <p:sldId id="498" r:id="rId30"/>
    <p:sldId id="49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297"/>
    <a:srgbClr val="FFFD78"/>
    <a:srgbClr val="FFD400"/>
    <a:srgbClr val="F3EBAD"/>
    <a:srgbClr val="F3F3DE"/>
    <a:srgbClr val="F1FFE5"/>
    <a:srgbClr val="FFE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26"/>
    <p:restoredTop sz="75632" autoAdjust="0"/>
  </p:normalViewPr>
  <p:slideViewPr>
    <p:cSldViewPr snapToGrid="0" snapToObjects="1">
      <p:cViewPr>
        <p:scale>
          <a:sx n="89" d="100"/>
          <a:sy n="89" d="100"/>
        </p:scale>
        <p:origin x="176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F79CA-08AC-5642-9171-5C8CF3F8DD43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5054B-8AA8-4D44-98E4-B833EFEC02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38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</a:t>
            </a:r>
            <a:r>
              <a:rPr lang="en-US" baseline="0" dirty="0" smtClean="0"/>
              <a:t> overview of where we 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5054B-8AA8-4D44-98E4-B833EFEC026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36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</a:t>
            </a:r>
            <a:r>
              <a:rPr lang="en-US" baseline="0" dirty="0" smtClean="0"/>
              <a:t> place to turn: American Factfinder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5054B-8AA8-4D44-98E4-B833EFEC026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82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5054B-8AA8-4D44-98E4-B833EFEC026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42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5054B-8AA8-4D44-98E4-B833EFEC026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98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5054B-8AA8-4D44-98E4-B833EFEC026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2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5054B-8AA8-4D44-98E4-B833EFEC026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57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Data tool you can use.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5054B-8AA8-4D44-98E4-B833EFEC026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51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a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5054B-8AA8-4D44-98E4-B833EFEC026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20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get</a:t>
            </a:r>
            <a:r>
              <a:rPr lang="en-US" baseline="0" dirty="0" smtClean="0"/>
              <a:t> this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5054B-8AA8-4D44-98E4-B833EFEC026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90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And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5054B-8AA8-4D44-98E4-B833EFEC026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23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can’t read the fine print: here are</a:t>
            </a:r>
            <a:r>
              <a:rPr lang="en-US" baseline="0" dirty="0" smtClean="0"/>
              <a:t> the tables.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5054B-8AA8-4D44-98E4-B833EFEC026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26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And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5054B-8AA8-4D44-98E4-B833EFEC026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78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have done several things to walk through how these data can be useful.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5054B-8AA8-4D44-98E4-B833EFEC026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9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51791" y="318052"/>
            <a:ext cx="8407577" cy="6255026"/>
          </a:xfrm>
        </p:spPr>
        <p:txBody>
          <a:bodyPr>
            <a:normAutofit/>
          </a:bodyPr>
          <a:lstStyle/>
          <a:p>
            <a:r>
              <a:rPr lang="en-US" sz="6400" dirty="0" smtClean="0">
                <a:solidFill>
                  <a:schemeClr val="bg1">
                    <a:lumMod val="75000"/>
                  </a:schemeClr>
                </a:solidFill>
              </a:rPr>
              <a:t>State-Level </a:t>
            </a:r>
            <a:br>
              <a:rPr lang="en-US" sz="64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bg1">
                    <a:lumMod val="75000"/>
                  </a:schemeClr>
                </a:solidFill>
              </a:rPr>
              <a:t>Data on Immigrants</a:t>
            </a:r>
            <a:r>
              <a:rPr lang="en-US" sz="64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6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Where to get it an how to use it</a:t>
            </a:r>
            <a:r>
              <a:rPr lang="en-US" sz="3600" dirty="0">
                <a:solidFill>
                  <a:schemeClr val="bg1"/>
                </a:solidFill>
              </a:rPr>
              <a:t/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6400" dirty="0">
                <a:solidFill>
                  <a:schemeClr val="bg1"/>
                </a:solidFill>
              </a:rPr>
              <a:t/>
            </a:r>
            <a:br>
              <a:rPr lang="en-US" sz="64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/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David Dyssegaard Kallick</a:t>
            </a:r>
            <a:br>
              <a:rPr lang="en-US" sz="18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Director of the Fiscal Policy Institute’s </a:t>
            </a:r>
            <a:br>
              <a:rPr lang="en-US" sz="18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Immigration Research Initiative</a:t>
            </a:r>
            <a:br>
              <a:rPr lang="en-US" sz="18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ddkallick@fiscalpolicy.org</a:t>
            </a:r>
            <a:endParaRPr lang="en-US" sz="1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305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14" y="-29817"/>
            <a:ext cx="7176052" cy="811695"/>
          </a:xfrm>
        </p:spPr>
        <p:txBody>
          <a:bodyPr/>
          <a:lstStyle/>
          <a:p>
            <a:r>
              <a:rPr lang="en-US" dirty="0" smtClean="0"/>
              <a:t>Economic Role of Immigrants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1414" y="1837083"/>
            <a:ext cx="7176052" cy="2191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tx1"/>
                </a:solidFill>
              </a:rPr>
              <a:t>A memo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 report to use as a model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Feel free to call for help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73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14" y="-29817"/>
            <a:ext cx="7176052" cy="811695"/>
          </a:xfrm>
        </p:spPr>
        <p:txBody>
          <a:bodyPr/>
          <a:lstStyle/>
          <a:p>
            <a:r>
              <a:rPr lang="en-US" dirty="0" smtClean="0"/>
              <a:t>Economic Role of Immigrants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41414" y="-231913"/>
            <a:ext cx="7589403" cy="266078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tx1"/>
                </a:solidFill>
              </a:rPr>
              <a:t>American Factfinder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“Advanced Search”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5321"/>
            <a:ext cx="9144000" cy="420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2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14" y="-29817"/>
            <a:ext cx="7176052" cy="811695"/>
          </a:xfrm>
        </p:spPr>
        <p:txBody>
          <a:bodyPr/>
          <a:lstStyle/>
          <a:p>
            <a:r>
              <a:rPr lang="en-US" dirty="0" smtClean="0"/>
              <a:t>Economic Role of Immigrants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41414" y="-231913"/>
            <a:ext cx="7589403" cy="266078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tx1"/>
                </a:solidFill>
              </a:rPr>
              <a:t>American Factfinder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913485"/>
            <a:ext cx="8772525" cy="494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6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14" y="-29817"/>
            <a:ext cx="7176052" cy="811695"/>
          </a:xfrm>
        </p:spPr>
        <p:txBody>
          <a:bodyPr/>
          <a:lstStyle/>
          <a:p>
            <a:r>
              <a:rPr lang="en-US" dirty="0" smtClean="0"/>
              <a:t>Economic Role of Immigrants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41414" y="-231913"/>
            <a:ext cx="7589403" cy="266078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tx1"/>
                </a:solidFill>
              </a:rPr>
              <a:t>American Factfinder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1413" y="2192198"/>
            <a:ext cx="7589403" cy="410858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tx1"/>
                </a:solidFill>
              </a:rPr>
              <a:t>Select Geography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Search for “foreign” or “foreign-born” or “citizen”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(Also: “Place of Birth”)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“Selected Characteristics of the Native and Foreign-born” is always good 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Decide: 1-year, 3-year, or 5-year data?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You can go back to 2000 easily to get trends.</a:t>
            </a:r>
          </a:p>
          <a:p>
            <a:endParaRPr lang="en-US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46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14" y="-29817"/>
            <a:ext cx="7176052" cy="811695"/>
          </a:xfrm>
        </p:spPr>
        <p:txBody>
          <a:bodyPr/>
          <a:lstStyle/>
          <a:p>
            <a:r>
              <a:rPr lang="en-US" dirty="0" smtClean="0"/>
              <a:t>Economic Role of Immigrants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41414" y="-231913"/>
            <a:ext cx="7589403" cy="266078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tx1"/>
                </a:solidFill>
              </a:rPr>
              <a:t>American Factfinder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4038"/>
            <a:ext cx="9144000" cy="380459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41414" y="5959356"/>
            <a:ext cx="8331112" cy="89864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dirty="0" smtClean="0">
                <a:solidFill>
                  <a:schemeClr val="tx1"/>
                </a:solidFill>
              </a:rPr>
              <a:t>Note: Native (we usually use the term U.S.-Born, or citizen by birth). Foreign-born is then divided into Naturalized citizen and non-citizen.</a:t>
            </a:r>
            <a:endParaRPr lang="en-US" sz="2400" i="1" dirty="0" smtClean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4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14" y="-29817"/>
            <a:ext cx="7176052" cy="811695"/>
          </a:xfrm>
        </p:spPr>
        <p:txBody>
          <a:bodyPr/>
          <a:lstStyle/>
          <a:p>
            <a:r>
              <a:rPr lang="en-US" dirty="0" smtClean="0"/>
              <a:t>Economic Role of Immigrants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41414" y="-231913"/>
            <a:ext cx="7589403" cy="266078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tx1"/>
                </a:solidFill>
              </a:rPr>
              <a:t>American Factfinder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268662"/>
            <a:ext cx="6400800" cy="24638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77298" y="1024766"/>
            <a:ext cx="7589403" cy="266078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tx1"/>
                </a:solidFill>
              </a:rPr>
              <a:t>“Nativity and Citizenship Status in the United States”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(Different titles in different data years)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24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14" y="-29817"/>
            <a:ext cx="7176052" cy="811695"/>
          </a:xfrm>
        </p:spPr>
        <p:txBody>
          <a:bodyPr/>
          <a:lstStyle/>
          <a:p>
            <a:r>
              <a:rPr lang="en-US" dirty="0" smtClean="0"/>
              <a:t>Economic Role of Immigrants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41414" y="-231913"/>
            <a:ext cx="7589403" cy="266078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tx1"/>
                </a:solidFill>
              </a:rPr>
              <a:t>American Factfinder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1414" y="2071066"/>
            <a:ext cx="7589403" cy="30438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tx1"/>
                </a:solidFill>
              </a:rPr>
              <a:t>Advantages:</a:t>
            </a: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Great for small geography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Always latest data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Quite a lot there </a:t>
            </a:r>
            <a:r>
              <a:rPr lang="mr-IN" sz="1800" dirty="0" smtClean="0">
                <a:solidFill>
                  <a:schemeClr val="tx1"/>
                </a:solidFill>
              </a:rPr>
              <a:t>–</a:t>
            </a:r>
            <a:r>
              <a:rPr lang="en-US" sz="1800" dirty="0" smtClean="0">
                <a:solidFill>
                  <a:schemeClr val="tx1"/>
                </a:solidFill>
              </a:rPr>
              <a:t> and seems to be more all the time</a:t>
            </a: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Pretty easy to use</a:t>
            </a:r>
          </a:p>
        </p:txBody>
      </p:sp>
    </p:spTree>
    <p:extLst>
      <p:ext uri="{BB962C8B-B14F-4D97-AF65-F5344CB8AC3E}">
        <p14:creationId xmlns:p14="http://schemas.microsoft.com/office/powerpoint/2010/main" val="53418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226" y="225287"/>
            <a:ext cx="6508377" cy="1143000"/>
          </a:xfrm>
        </p:spPr>
        <p:txBody>
          <a:bodyPr/>
          <a:lstStyle/>
          <a:p>
            <a:r>
              <a:rPr lang="en-US" dirty="0" smtClean="0"/>
              <a:t>Estimates of Undocumented Immigrants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16226" y="556405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200" dirty="0" smtClean="0"/>
          </a:p>
          <a:p>
            <a:r>
              <a:rPr lang="en-US" sz="1200" dirty="0" smtClean="0"/>
              <a:t>Note scale.</a:t>
            </a:r>
          </a:p>
          <a:p>
            <a:r>
              <a:rPr lang="en-US" sz="1200" dirty="0" smtClean="0"/>
              <a:t>http</a:t>
            </a:r>
            <a:r>
              <a:rPr lang="en-US" sz="1200" dirty="0"/>
              <a:t>://</a:t>
            </a:r>
            <a:r>
              <a:rPr lang="en-US" sz="1200" dirty="0" err="1"/>
              <a:t>www.pewhispanic.org</a:t>
            </a:r>
            <a:r>
              <a:rPr lang="en-US" sz="1200" dirty="0"/>
              <a:t>/</a:t>
            </a:r>
            <a:r>
              <a:rPr lang="en-US" sz="1200" dirty="0" err="1"/>
              <a:t>interactives</a:t>
            </a:r>
            <a:r>
              <a:rPr lang="en-US" sz="1200" dirty="0"/>
              <a:t>/unauthorized-trends/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023737"/>
            <a:ext cx="5864225" cy="408323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16225" y="818219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tx1"/>
                </a:solidFill>
              </a:rPr>
              <a:t>1. Pew Research Center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6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0"/>
            <a:ext cx="7503548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57150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200" dirty="0" smtClean="0"/>
          </a:p>
          <a:p>
            <a:r>
              <a:rPr lang="en-US" sz="1200" dirty="0" smtClean="0"/>
              <a:t>http</a:t>
            </a:r>
            <a:r>
              <a:rPr lang="en-US" sz="1200" dirty="0"/>
              <a:t>://</a:t>
            </a:r>
            <a:r>
              <a:rPr lang="en-US" sz="1200" dirty="0" err="1"/>
              <a:t>www.pewhispanic.org</a:t>
            </a:r>
            <a:r>
              <a:rPr lang="en-US" sz="1200" dirty="0"/>
              <a:t>/</a:t>
            </a:r>
            <a:r>
              <a:rPr lang="en-US" sz="1200" dirty="0" err="1"/>
              <a:t>interactives</a:t>
            </a:r>
            <a:r>
              <a:rPr lang="en-US" sz="1200" dirty="0"/>
              <a:t>/unauthorized-immigrants/</a:t>
            </a:r>
          </a:p>
        </p:txBody>
      </p:sp>
    </p:spTree>
    <p:extLst>
      <p:ext uri="{BB962C8B-B14F-4D97-AF65-F5344CB8AC3E}">
        <p14:creationId xmlns:p14="http://schemas.microsoft.com/office/powerpoint/2010/main" val="61130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1" y="0"/>
            <a:ext cx="5910554" cy="657225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57150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200" dirty="0" smtClean="0"/>
          </a:p>
          <a:p>
            <a:r>
              <a:rPr lang="en-US" sz="1200" dirty="0"/>
              <a:t>http://</a:t>
            </a:r>
            <a:r>
              <a:rPr lang="en-US" sz="1200" dirty="0" err="1"/>
              <a:t>www.pewhispanic.org</a:t>
            </a:r>
            <a:r>
              <a:rPr lang="en-US" sz="1200" dirty="0"/>
              <a:t>/2016/11/03/appendix-d-detailed-tables/</a:t>
            </a:r>
          </a:p>
        </p:txBody>
      </p:sp>
    </p:spTree>
    <p:extLst>
      <p:ext uri="{BB962C8B-B14F-4D97-AF65-F5344CB8AC3E}">
        <p14:creationId xmlns:p14="http://schemas.microsoft.com/office/powerpoint/2010/main" val="155631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820835" y="1490134"/>
            <a:ext cx="323165" cy="62992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900" dirty="0"/>
              <a:t>Fiscal Policy Institute analysis of Census and American Community Survey (ACS) data.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" y="617780"/>
            <a:ext cx="8306917" cy="624022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75732" y="0"/>
            <a:ext cx="7391401" cy="69426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Immigration 1850 to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1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226" y="225287"/>
            <a:ext cx="6508377" cy="1143000"/>
          </a:xfrm>
        </p:spPr>
        <p:txBody>
          <a:bodyPr/>
          <a:lstStyle/>
          <a:p>
            <a:r>
              <a:rPr lang="en-US" dirty="0" smtClean="0"/>
              <a:t>Estimates of Undocumented Immigrants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6225" y="818219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tx1"/>
                </a:solidFill>
              </a:rPr>
              <a:t>2. Center for Migration Studies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24" y="1961219"/>
            <a:ext cx="5402200" cy="467201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3135" y="57150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200" dirty="0" smtClean="0"/>
          </a:p>
          <a:p>
            <a:r>
              <a:rPr lang="en-US" sz="1200" dirty="0"/>
              <a:t>http://</a:t>
            </a:r>
            <a:r>
              <a:rPr lang="en-US" sz="1200" dirty="0" err="1"/>
              <a:t>data.cmsny.org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1359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0025" y="300037"/>
            <a:ext cx="8229600" cy="6337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  <a:spcAft>
                <a:spcPts val="1200"/>
              </a:spcAft>
            </a:pPr>
            <a:r>
              <a:rPr lang="en-US" b="1" dirty="0" smtClean="0"/>
              <a:t>CMS data includes</a:t>
            </a:r>
          </a:p>
          <a:p>
            <a:pPr lvl="1">
              <a:lnSpc>
                <a:spcPts val="2500"/>
              </a:lnSpc>
            </a:pPr>
            <a:r>
              <a:rPr lang="en-US" dirty="0" smtClean="0"/>
              <a:t>Continent/Region </a:t>
            </a:r>
            <a:r>
              <a:rPr lang="en-US" dirty="0"/>
              <a:t>of Origin</a:t>
            </a:r>
          </a:p>
          <a:p>
            <a:pPr lvl="1">
              <a:lnSpc>
                <a:spcPts val="2500"/>
              </a:lnSpc>
            </a:pPr>
            <a:r>
              <a:rPr lang="en-US" dirty="0"/>
              <a:t>Top 25 Countries of Origin (U.S., 2014)</a:t>
            </a:r>
          </a:p>
          <a:p>
            <a:pPr lvl="1">
              <a:lnSpc>
                <a:spcPts val="2500"/>
              </a:lnSpc>
            </a:pPr>
            <a:r>
              <a:rPr lang="en-US" dirty="0"/>
              <a:t>Period of Entry</a:t>
            </a:r>
          </a:p>
          <a:p>
            <a:pPr lvl="1">
              <a:lnSpc>
                <a:spcPts val="2500"/>
              </a:lnSpc>
            </a:pPr>
            <a:r>
              <a:rPr lang="en-US" dirty="0"/>
              <a:t>Years in the United States</a:t>
            </a:r>
          </a:p>
          <a:p>
            <a:pPr lvl="1">
              <a:lnSpc>
                <a:spcPts val="2500"/>
              </a:lnSpc>
            </a:pPr>
            <a:r>
              <a:rPr lang="en-US" dirty="0"/>
              <a:t>Entered Prior to 2010</a:t>
            </a:r>
          </a:p>
          <a:p>
            <a:pPr lvl="1">
              <a:lnSpc>
                <a:spcPts val="2500"/>
              </a:lnSpc>
            </a:pPr>
            <a:r>
              <a:rPr lang="en-US" dirty="0"/>
              <a:t>Language Spoken at Home</a:t>
            </a:r>
          </a:p>
          <a:p>
            <a:pPr lvl="1">
              <a:lnSpc>
                <a:spcPts val="2500"/>
              </a:lnSpc>
            </a:pPr>
            <a:r>
              <a:rPr lang="en-US" dirty="0"/>
              <a:t>Ability to Speak English (5 years and older)</a:t>
            </a:r>
          </a:p>
          <a:p>
            <a:pPr lvl="1">
              <a:lnSpc>
                <a:spcPts val="2500"/>
              </a:lnSpc>
            </a:pPr>
            <a:r>
              <a:rPr lang="en-US" dirty="0"/>
              <a:t>School Enrollment (3 years and older)</a:t>
            </a:r>
          </a:p>
          <a:p>
            <a:pPr lvl="1">
              <a:lnSpc>
                <a:spcPts val="2500"/>
              </a:lnSpc>
            </a:pPr>
            <a:r>
              <a:rPr lang="en-US" dirty="0"/>
              <a:t>Educational attainment (18 years and older)</a:t>
            </a:r>
          </a:p>
          <a:p>
            <a:pPr lvl="1">
              <a:lnSpc>
                <a:spcPts val="2500"/>
              </a:lnSpc>
            </a:pPr>
            <a:r>
              <a:rPr lang="en-US" dirty="0"/>
              <a:t>Marital status (15 years and older)</a:t>
            </a:r>
          </a:p>
          <a:p>
            <a:pPr lvl="1">
              <a:lnSpc>
                <a:spcPts val="2500"/>
              </a:lnSpc>
            </a:pPr>
            <a:r>
              <a:rPr lang="en-US" dirty="0"/>
              <a:t>Age (in years)</a:t>
            </a:r>
          </a:p>
          <a:p>
            <a:pPr lvl="1">
              <a:lnSpc>
                <a:spcPts val="2500"/>
              </a:lnSpc>
            </a:pPr>
            <a:r>
              <a:rPr lang="en-US" dirty="0"/>
              <a:t>Sex</a:t>
            </a:r>
          </a:p>
          <a:p>
            <a:pPr lvl="1">
              <a:lnSpc>
                <a:spcPts val="2500"/>
              </a:lnSpc>
            </a:pPr>
            <a:r>
              <a:rPr lang="en-US" dirty="0"/>
              <a:t>Access to a computer or the internet (2014 only)</a:t>
            </a:r>
          </a:p>
          <a:p>
            <a:pPr lvl="1">
              <a:lnSpc>
                <a:spcPts val="2500"/>
              </a:lnSpc>
            </a:pPr>
            <a:r>
              <a:rPr lang="en-US" dirty="0"/>
              <a:t>Poverty Status</a:t>
            </a:r>
          </a:p>
          <a:p>
            <a:pPr lvl="1">
              <a:lnSpc>
                <a:spcPts val="2500"/>
              </a:lnSpc>
            </a:pPr>
            <a:r>
              <a:rPr lang="en-US" dirty="0"/>
              <a:t>Employment status (16 years and older)</a:t>
            </a:r>
          </a:p>
          <a:p>
            <a:pPr lvl="1">
              <a:lnSpc>
                <a:spcPts val="2500"/>
              </a:lnSpc>
            </a:pPr>
            <a:r>
              <a:rPr lang="en-US" dirty="0"/>
              <a:t>Occupation</a:t>
            </a:r>
          </a:p>
          <a:p>
            <a:pPr lvl="1">
              <a:lnSpc>
                <a:spcPts val="2500"/>
              </a:lnSpc>
            </a:pPr>
            <a:r>
              <a:rPr lang="en-US" dirty="0"/>
              <a:t>Health Insurance Coverage</a:t>
            </a:r>
          </a:p>
          <a:p>
            <a:pPr lvl="1">
              <a:lnSpc>
                <a:spcPts val="2500"/>
              </a:lnSpc>
            </a:pPr>
            <a:r>
              <a:rPr lang="en-US" dirty="0"/>
              <a:t>Race by Ethnicity</a:t>
            </a:r>
          </a:p>
        </p:txBody>
      </p:sp>
    </p:spTree>
    <p:extLst>
      <p:ext uri="{BB962C8B-B14F-4D97-AF65-F5344CB8AC3E}">
        <p14:creationId xmlns:p14="http://schemas.microsoft.com/office/powerpoint/2010/main" val="25985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" y="60495"/>
            <a:ext cx="9109736" cy="665463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57150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200" dirty="0" smtClean="0"/>
          </a:p>
          <a:p>
            <a:r>
              <a:rPr lang="en-US" sz="1200" dirty="0"/>
              <a:t>http://</a:t>
            </a:r>
            <a:r>
              <a:rPr lang="en-US" sz="1200" dirty="0" err="1"/>
              <a:t>data.cmsny.org</a:t>
            </a:r>
            <a:r>
              <a:rPr lang="en-US" sz="1200" dirty="0"/>
              <a:t>/</a:t>
            </a:r>
            <a:r>
              <a:rPr lang="en-US" sz="1200" dirty="0" err="1"/>
              <a:t>puma.html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623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226" y="-117614"/>
            <a:ext cx="6508377" cy="1143000"/>
          </a:xfrm>
        </p:spPr>
        <p:txBody>
          <a:bodyPr/>
          <a:lstStyle/>
          <a:p>
            <a:r>
              <a:rPr lang="en-US" smtClean="0"/>
              <a:t>PUMA-Level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68" y="1505941"/>
            <a:ext cx="5612220" cy="435522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9968" y="5564050"/>
            <a:ext cx="806967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tx1"/>
                </a:solidFill>
              </a:rPr>
              <a:t>Customizable Regions. But: Be careful of sample size.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45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16226" y="1949313"/>
            <a:ext cx="806967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tx1"/>
                </a:solidFill>
              </a:rPr>
              <a:t>CMS data may be the best for state-level trends</a:t>
            </a: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You can use the EPI/FPI tool up to 2010, and then add 2012 and 2014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4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226" y="225287"/>
            <a:ext cx="6508377" cy="1143000"/>
          </a:xfrm>
        </p:spPr>
        <p:txBody>
          <a:bodyPr/>
          <a:lstStyle/>
          <a:p>
            <a:r>
              <a:rPr lang="en-US" dirty="0" smtClean="0"/>
              <a:t>Estimates of Undocumented Immigrants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6225" y="818219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tx1"/>
                </a:solidFill>
              </a:rPr>
              <a:t>3. Migration Policy Institute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3135" y="57150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200" dirty="0" smtClean="0"/>
          </a:p>
          <a:p>
            <a:r>
              <a:rPr lang="en-US" sz="1200" dirty="0"/>
              <a:t>http://</a:t>
            </a:r>
            <a:r>
              <a:rPr lang="en-US" sz="1200" dirty="0" err="1"/>
              <a:t>www.migrationpolicy.org</a:t>
            </a:r>
            <a:r>
              <a:rPr lang="en-US" sz="1200" dirty="0"/>
              <a:t>/programs/us-immigration-policy-program-data-hub/unauthorized-immigrant-population-profiles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75" y="2063624"/>
            <a:ext cx="4837113" cy="422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9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82425"/>
            <a:ext cx="85217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226" y="582475"/>
            <a:ext cx="6508377" cy="1143000"/>
          </a:xfrm>
        </p:spPr>
        <p:txBody>
          <a:bodyPr/>
          <a:lstStyle/>
          <a:p>
            <a:r>
              <a:rPr lang="en-US" dirty="0" smtClean="0"/>
              <a:t>State &amp; Local Taxes Paid by Undocumented Immigrants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13" y="1873973"/>
            <a:ext cx="6156326" cy="498402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257010" y="5714999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200" dirty="0" smtClean="0"/>
          </a:p>
          <a:p>
            <a:r>
              <a:rPr lang="en-US" sz="1200" dirty="0"/>
              <a:t>http://</a:t>
            </a:r>
            <a:r>
              <a:rPr lang="en-US" sz="1200" dirty="0" err="1"/>
              <a:t>www.itep.org</a:t>
            </a:r>
            <a:r>
              <a:rPr lang="en-US" sz="1200" dirty="0"/>
              <a:t>/immigration/</a:t>
            </a:r>
          </a:p>
        </p:txBody>
      </p:sp>
    </p:spTree>
    <p:extLst>
      <p:ext uri="{BB962C8B-B14F-4D97-AF65-F5344CB8AC3E}">
        <p14:creationId xmlns:p14="http://schemas.microsoft.com/office/powerpoint/2010/main" val="616627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" y="214313"/>
            <a:ext cx="925840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99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475"/>
            <a:ext cx="9144000" cy="618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0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682335" y="169333"/>
            <a:ext cx="461665" cy="668866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900" dirty="0"/>
              <a:t>Fiscal Policy Institute analysis of Census and American Community Survey (ACS) data, and Pew Research Center estimates of unauthorized immigrant populations.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75732" y="0"/>
            <a:ext cx="7391401" cy="69426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Immigration 1850 to today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" y="681382"/>
            <a:ext cx="8222250" cy="617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7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0300"/>
            <a:ext cx="9144000" cy="459351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5723815"/>
            <a:ext cx="934603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200" dirty="0" smtClean="0"/>
          </a:p>
          <a:p>
            <a:r>
              <a:rPr lang="en-US" sz="1200" dirty="0"/>
              <a:t>https://</a:t>
            </a:r>
            <a:r>
              <a:rPr lang="en-US" sz="1200" dirty="0" err="1"/>
              <a:t>www.nap.edu</a:t>
            </a:r>
            <a:r>
              <a:rPr lang="en-US" sz="1200" dirty="0"/>
              <a:t>/catalog/23550/the-economic-and-fiscal-consequences-of-immigration</a:t>
            </a:r>
          </a:p>
        </p:txBody>
      </p:sp>
    </p:spTree>
    <p:extLst>
      <p:ext uri="{BB962C8B-B14F-4D97-AF65-F5344CB8AC3E}">
        <p14:creationId xmlns:p14="http://schemas.microsoft.com/office/powerpoint/2010/main" val="377368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14" y="-29817"/>
            <a:ext cx="7176052" cy="811695"/>
          </a:xfrm>
        </p:spPr>
        <p:txBody>
          <a:bodyPr/>
          <a:lstStyle/>
          <a:p>
            <a:r>
              <a:rPr lang="en-US" dirty="0" smtClean="0"/>
              <a:t>Economic Role of Immigrants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41414" y="-231913"/>
            <a:ext cx="7589403" cy="24847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tx1"/>
                </a:solidFill>
              </a:rPr>
              <a:t>A Super-Cool Tool from EPI and FPI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09" y="2318026"/>
            <a:ext cx="3429000" cy="2565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1414" y="6153835"/>
            <a:ext cx="7920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Based on 2011 data. We expect to have an update soon.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91" y="2378765"/>
            <a:ext cx="2514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8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14" y="-29817"/>
            <a:ext cx="7176052" cy="811695"/>
          </a:xfrm>
        </p:spPr>
        <p:txBody>
          <a:bodyPr/>
          <a:lstStyle/>
          <a:p>
            <a:r>
              <a:rPr lang="en-US" dirty="0" smtClean="0"/>
              <a:t>Economic Role of Immigrants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64" y="2307258"/>
            <a:ext cx="7636278" cy="290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9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14" y="-29817"/>
            <a:ext cx="7176052" cy="811695"/>
          </a:xfrm>
        </p:spPr>
        <p:txBody>
          <a:bodyPr/>
          <a:lstStyle/>
          <a:p>
            <a:r>
              <a:rPr lang="en-US" dirty="0" smtClean="0"/>
              <a:t>Economic Role of Immigrants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06" y="916989"/>
            <a:ext cx="5951007" cy="545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2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14" y="-29817"/>
            <a:ext cx="7176052" cy="811695"/>
          </a:xfrm>
        </p:spPr>
        <p:txBody>
          <a:bodyPr/>
          <a:lstStyle/>
          <a:p>
            <a:r>
              <a:rPr lang="en-US" dirty="0" smtClean="0"/>
              <a:t>Economic Role of Immigrants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431" y="810890"/>
            <a:ext cx="3168017" cy="604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14" y="-29817"/>
            <a:ext cx="7176052" cy="811695"/>
          </a:xfrm>
        </p:spPr>
        <p:txBody>
          <a:bodyPr/>
          <a:lstStyle/>
          <a:p>
            <a:r>
              <a:rPr lang="en-US" dirty="0" smtClean="0"/>
              <a:t>Economic Role of Immigrants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1414" y="842962"/>
            <a:ext cx="7176052" cy="56864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ts val="2800"/>
              </a:lnSpc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U.S.-born and Foreign-born Populations</a:t>
            </a:r>
          </a:p>
          <a:p>
            <a:pPr marL="342900" indent="-342900">
              <a:lnSpc>
                <a:spcPts val="2800"/>
              </a:lnSpc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Gender, Race, and Ethnicity</a:t>
            </a:r>
          </a:p>
          <a:p>
            <a:pPr marL="342900" indent="-342900">
              <a:lnSpc>
                <a:spcPts val="2800"/>
              </a:lnSpc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Educational Attainment</a:t>
            </a:r>
          </a:p>
          <a:p>
            <a:pPr marL="342900" indent="-342900">
              <a:lnSpc>
                <a:spcPts val="2800"/>
              </a:lnSpc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Age Structure, Labor Force Participation, Unemployment</a:t>
            </a:r>
          </a:p>
          <a:p>
            <a:pPr marL="342900" indent="-342900">
              <a:lnSpc>
                <a:spcPts val="2800"/>
              </a:lnSpc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Wage and Salary Earnings (by Educational Attainment)</a:t>
            </a:r>
          </a:p>
          <a:p>
            <a:pPr marL="342900" indent="-342900">
              <a:lnSpc>
                <a:spcPts val="2800"/>
              </a:lnSpc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Poverty Rate</a:t>
            </a:r>
          </a:p>
          <a:p>
            <a:pPr marL="342900" indent="-342900">
              <a:lnSpc>
                <a:spcPts val="2800"/>
              </a:lnSpc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Family Income </a:t>
            </a:r>
          </a:p>
          <a:p>
            <a:pPr marL="342900" indent="-342900">
              <a:lnSpc>
                <a:spcPts val="2800"/>
              </a:lnSpc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White Collar, Blue Collar, and Service Occupations</a:t>
            </a:r>
          </a:p>
          <a:p>
            <a:pPr marL="342900" indent="-342900">
              <a:lnSpc>
                <a:spcPts val="2800"/>
              </a:lnSpc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Top 15 Detailed Occupations</a:t>
            </a:r>
          </a:p>
          <a:p>
            <a:pPr marL="342900" indent="-342900">
              <a:lnSpc>
                <a:spcPts val="2800"/>
              </a:lnSpc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Industries Where Immigrants Work</a:t>
            </a:r>
          </a:p>
          <a:p>
            <a:pPr marL="342900" indent="-342900">
              <a:lnSpc>
                <a:spcPts val="2800"/>
              </a:lnSpc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Business Owners</a:t>
            </a:r>
          </a:p>
          <a:p>
            <a:pPr marL="342900" indent="-342900">
              <a:lnSpc>
                <a:spcPts val="2800"/>
              </a:lnSpc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Immigrant Share of State GDP</a:t>
            </a:r>
          </a:p>
          <a:p>
            <a:pPr marL="342900" indent="-342900">
              <a:lnSpc>
                <a:spcPts val="2800"/>
              </a:lnSpc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Top 15 Places of Birth for Immigrants</a:t>
            </a:r>
          </a:p>
          <a:p>
            <a:pPr marL="342900" indent="-342900">
              <a:lnSpc>
                <a:spcPts val="2800"/>
              </a:lnSpc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Unauthorized (undocumented) Immigrants (Pew)</a:t>
            </a:r>
          </a:p>
          <a:p>
            <a:pPr marL="342900" indent="-342900">
              <a:lnSpc>
                <a:spcPts val="2800"/>
              </a:lnSpc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Trend in Unauthorized Population (Warren &amp; Warren)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7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14" y="-29817"/>
            <a:ext cx="7176052" cy="811695"/>
          </a:xfrm>
        </p:spPr>
        <p:txBody>
          <a:bodyPr/>
          <a:lstStyle/>
          <a:p>
            <a:r>
              <a:rPr lang="en-US" dirty="0" smtClean="0"/>
              <a:t>Economic Role of Immigrants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1414" y="842962"/>
            <a:ext cx="7176052" cy="56864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ts val="2800"/>
              </a:lnSpc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U.S.-born and Foreign-born Populations</a:t>
            </a:r>
          </a:p>
          <a:p>
            <a:pPr marL="342900" indent="-342900">
              <a:lnSpc>
                <a:spcPts val="2800"/>
              </a:lnSpc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Gender, Race, and Ethnicity</a:t>
            </a:r>
          </a:p>
          <a:p>
            <a:pPr marL="342900" indent="-342900">
              <a:lnSpc>
                <a:spcPts val="2800"/>
              </a:lnSpc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Educational Attainment</a:t>
            </a:r>
          </a:p>
          <a:p>
            <a:pPr marL="342900" indent="-342900">
              <a:lnSpc>
                <a:spcPts val="2800"/>
              </a:lnSpc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Age Structure, Labor Force Participation, Unemployment</a:t>
            </a:r>
          </a:p>
          <a:p>
            <a:pPr marL="342900" indent="-342900">
              <a:lnSpc>
                <a:spcPts val="2800"/>
              </a:lnSpc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Wage and Salary Earnings (by Educational Attainment)</a:t>
            </a:r>
          </a:p>
          <a:p>
            <a:pPr marL="342900" indent="-342900">
              <a:lnSpc>
                <a:spcPts val="2800"/>
              </a:lnSpc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Poverty Rate</a:t>
            </a:r>
          </a:p>
          <a:p>
            <a:pPr marL="342900" indent="-342900">
              <a:lnSpc>
                <a:spcPts val="2800"/>
              </a:lnSpc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Family Income </a:t>
            </a:r>
          </a:p>
          <a:p>
            <a:pPr marL="342900" indent="-342900">
              <a:lnSpc>
                <a:spcPts val="2800"/>
              </a:lnSpc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White Collar, Blue Collar, and Service Occupations</a:t>
            </a:r>
          </a:p>
          <a:p>
            <a:pPr marL="342900" indent="-342900">
              <a:lnSpc>
                <a:spcPts val="2800"/>
              </a:lnSpc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Top 15 Detailed Occupations</a:t>
            </a:r>
          </a:p>
          <a:p>
            <a:pPr marL="342900" indent="-342900">
              <a:lnSpc>
                <a:spcPts val="2800"/>
              </a:lnSpc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Industries Where Immigrants Work</a:t>
            </a:r>
          </a:p>
          <a:p>
            <a:pPr marL="342900" indent="-342900">
              <a:lnSpc>
                <a:spcPts val="2800"/>
              </a:lnSpc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Business Owners</a:t>
            </a:r>
          </a:p>
          <a:p>
            <a:pPr marL="342900" indent="-342900">
              <a:lnSpc>
                <a:spcPts val="2800"/>
              </a:lnSpc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Immigrant Share of State GDP</a:t>
            </a:r>
          </a:p>
          <a:p>
            <a:pPr marL="342900" indent="-342900">
              <a:lnSpc>
                <a:spcPts val="2800"/>
              </a:lnSpc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Top 15 Places of Birth for Immigrants</a:t>
            </a:r>
          </a:p>
          <a:p>
            <a:pPr marL="342900" indent="-342900">
              <a:lnSpc>
                <a:spcPts val="2800"/>
              </a:lnSpc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Unauthorized (undocumented) Immigrants (Pew)</a:t>
            </a:r>
          </a:p>
          <a:p>
            <a:pPr marL="342900" indent="-342900">
              <a:lnSpc>
                <a:spcPts val="2800"/>
              </a:lnSpc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Trend in Unauthorized Population (Warren &amp; Warren)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09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3223</TotalTime>
  <Words>730</Words>
  <Application>Microsoft Macintosh PowerPoint</Application>
  <PresentationFormat>On-screen Show (4:3)</PresentationFormat>
  <Paragraphs>153</Paragraphs>
  <Slides>30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Century Gothic</vt:lpstr>
      <vt:lpstr>Mangal</vt:lpstr>
      <vt:lpstr>Wingdings 2</vt:lpstr>
      <vt:lpstr>Plaza</vt:lpstr>
      <vt:lpstr>State-Level  Data on Immigrants Where to get it an how to use it   David Dyssegaard Kallick Director of the Fiscal Policy Institute’s  Immigration Research Initiative ddkallick@fiscalpolicy.org</vt:lpstr>
      <vt:lpstr>PowerPoint Presentation</vt:lpstr>
      <vt:lpstr>PowerPoint Presentation</vt:lpstr>
      <vt:lpstr>Economic Role of Immigrants</vt:lpstr>
      <vt:lpstr>Economic Role of Immigrants</vt:lpstr>
      <vt:lpstr>Economic Role of Immigrants</vt:lpstr>
      <vt:lpstr>Economic Role of Immigrants</vt:lpstr>
      <vt:lpstr>Economic Role of Immigrants</vt:lpstr>
      <vt:lpstr>Economic Role of Immigrants</vt:lpstr>
      <vt:lpstr>Economic Role of Immigrants</vt:lpstr>
      <vt:lpstr>Economic Role of Immigrants</vt:lpstr>
      <vt:lpstr>Economic Role of Immigrants</vt:lpstr>
      <vt:lpstr>Economic Role of Immigrants</vt:lpstr>
      <vt:lpstr>Economic Role of Immigrants</vt:lpstr>
      <vt:lpstr>Economic Role of Immigrants</vt:lpstr>
      <vt:lpstr>Economic Role of Immigrants</vt:lpstr>
      <vt:lpstr>Estimates of Undocumented Immigrants</vt:lpstr>
      <vt:lpstr>PowerPoint Presentation</vt:lpstr>
      <vt:lpstr>PowerPoint Presentation</vt:lpstr>
      <vt:lpstr>Estimates of Undocumented Immigrants</vt:lpstr>
      <vt:lpstr>PowerPoint Presentation</vt:lpstr>
      <vt:lpstr>PowerPoint Presentation</vt:lpstr>
      <vt:lpstr>PUMA-Level Data</vt:lpstr>
      <vt:lpstr>PowerPoint Presentation</vt:lpstr>
      <vt:lpstr>Estimates of Undocumented Immigrants</vt:lpstr>
      <vt:lpstr>PowerPoint Presentation</vt:lpstr>
      <vt:lpstr>State &amp; Local Taxes Paid by Undocumented Immigrants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Bringing Vitality to Main Street</dc:title>
  <dc:creator>David Dyssegaard Kallick</dc:creator>
  <cp:lastModifiedBy>David Kallick</cp:lastModifiedBy>
  <cp:revision>316</cp:revision>
  <dcterms:created xsi:type="dcterms:W3CDTF">2015-07-08T12:52:30Z</dcterms:created>
  <dcterms:modified xsi:type="dcterms:W3CDTF">2016-11-14T21:23:35Z</dcterms:modified>
</cp:coreProperties>
</file>