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24" r:id="rId2"/>
    <p:sldId id="325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B3B7F-6F49-44A5-8AF8-6207CBCC6C4E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3AA7B-6F70-4F04-9B80-9DCE01CF5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82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E95DDD-08EC-884D-B2FB-3B087C3B17BA}" type="slidenum">
              <a:rPr lang="en-US" sz="800"/>
              <a:pPr/>
              <a:t>2</a:t>
            </a:fld>
            <a:endParaRPr lang="en-US" sz="80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74A9B6-3F6D-3B47-A0D1-43AF6B391162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5.1.1.3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74A9B6-3F6D-3B47-A0D1-43AF6B391162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5.1.1.3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74A9B6-3F6D-3B47-A0D1-43AF6B391162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5.1.1.3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74A9B6-3F6D-3B47-A0D1-43AF6B391162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5.1.1.3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74A9B6-3F6D-3B47-A0D1-43AF6B391162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</a:t>
            </a:r>
            <a:r>
              <a:rPr lang="en-US" smtClean="0"/>
              <a:t>5.1.1.3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</a:t>
            </a:r>
            <a:r>
              <a:rPr lang="en-US" smtClean="0"/>
              <a:t>5.1.1.4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5B83846-9024-7C4F-A163-5F8E27AA2519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Section</a:t>
            </a:r>
            <a:r>
              <a:rPr lang="en-US" baseline="0" dirty="0" smtClean="0"/>
              <a:t> 5.1.1.5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8CB8B7B-A862-E446-99E3-A3C8F6158C07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5.1.2.1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8CB8B7B-A862-E446-99E3-A3C8F6158C07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5.1.2.2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8CB8B7B-A862-E446-99E3-A3C8F6158C07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5.1.2.2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E95DDD-08EC-884D-B2FB-3B087C3B17BA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5.1.2.3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5.1.2.3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E39C6E-D319-AF40-9A28-E04C69946ADE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5.1.3.1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6F4329-8DEA-444B-9229-A52CA4B7B899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5.1.3.2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D0A88C-0B63-DF4B-BFCD-075DA185B799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Section</a:t>
            </a:r>
            <a:r>
              <a:rPr lang="en-US" baseline="0" dirty="0" smtClean="0"/>
              <a:t> 5.1.3.3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7FB9E6-8694-144F-93D6-FB3ABD0E94A0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5.1.3.4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7FB9E6-8694-144F-93D6-FB3ABD0E94A0}" type="slidenum">
              <a:rPr lang="en-US" sz="800"/>
              <a:pPr/>
              <a:t>27</a:t>
            </a:fld>
            <a:endParaRPr lang="en-US" sz="8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Section 5.1.3.5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7FB9E6-8694-144F-93D6-FB3ABD0E94A0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5.1.4.1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993268-E953-2F42-8C5E-336561899F89}" type="slidenum">
              <a:rPr lang="en-US" sz="800"/>
              <a:pPr/>
              <a:t>29</a:t>
            </a:fld>
            <a:endParaRPr lang="en-US" sz="8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5.1.4.2</a:t>
            </a:r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993268-E953-2F42-8C5E-336561899F89}" type="slidenum">
              <a:rPr lang="en-US" sz="800"/>
              <a:pPr/>
              <a:t>30</a:t>
            </a:fld>
            <a:endParaRPr lang="en-US" sz="8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5.1.4.2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9B772C-9A16-E444-84E4-86EFFD35BFA2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Chapter </a:t>
            </a:r>
            <a:r>
              <a:rPr lang="en-US" b="1" dirty="0" smtClean="0"/>
              <a:t>7 </a:t>
            </a:r>
            <a:r>
              <a:rPr lang="en-US" b="1" dirty="0"/>
              <a:t>Sections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993268-E953-2F42-8C5E-336561899F89}" type="slidenum">
              <a:rPr lang="en-US" sz="800"/>
              <a:pPr/>
              <a:t>31</a:t>
            </a:fld>
            <a:endParaRPr lang="en-US" sz="8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32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5.2.1.1</a:t>
            </a:r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33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</a:t>
            </a:r>
            <a:r>
              <a:rPr lang="en-US" smtClean="0"/>
              <a:t>5.2.1.1</a:t>
            </a:r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34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5.2.1.2/5.2.1.3</a:t>
            </a:r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35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5.2.1.3</a:t>
            </a:r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36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5.2.1.3</a:t>
            </a:r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37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5.2.1.2/5.2.1.3</a:t>
            </a:r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38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5.2.1.3</a:t>
            </a:r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39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5.2.1.3</a:t>
            </a:r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40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5.2.1.3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859D19-92DA-A548-BF2C-F95AABC3A619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5.1.1.1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927EE6-0587-B643-8AE4-3395E115027B}" type="slidenum">
              <a:rPr lang="en-US" sz="800"/>
              <a:pPr/>
              <a:t>41</a:t>
            </a:fld>
            <a:endParaRPr lang="en-US" sz="8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5.2.1.4</a:t>
            </a:r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722882-7E70-6043-B58D-8E593AE71A70}" type="slidenum">
              <a:rPr lang="en-US" sz="800"/>
              <a:pPr/>
              <a:t>42</a:t>
            </a:fld>
            <a:endParaRPr lang="en-US" sz="8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5.2.1.5</a:t>
            </a:r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A4364D-7D8A-FF42-B132-A95366D63434}" type="slidenum">
              <a:rPr lang="en-US" sz="800"/>
              <a:pPr/>
              <a:t>43</a:t>
            </a:fld>
            <a:endParaRPr lang="en-US" sz="8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5.2.1.6</a:t>
            </a:r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A4364D-7D8A-FF42-B132-A95366D63434}" type="slidenum">
              <a:rPr lang="en-US" sz="800"/>
              <a:pPr/>
              <a:t>44</a:t>
            </a:fld>
            <a:endParaRPr lang="en-US" sz="8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5.2.2.1</a:t>
            </a:r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A4364D-7D8A-FF42-B132-A95366D63434}" type="slidenum">
              <a:rPr lang="en-US" sz="800"/>
              <a:pPr/>
              <a:t>45</a:t>
            </a:fld>
            <a:endParaRPr lang="en-US" sz="8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5.2.2.2</a:t>
            </a:r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6C4740-6176-6B42-AE8B-248565D05237}" type="slidenum">
              <a:rPr lang="en-US" sz="800"/>
              <a:pPr/>
              <a:t>46</a:t>
            </a:fld>
            <a:endParaRPr lang="en-US" sz="8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6C4740-6176-6B42-AE8B-248565D05237}" type="slidenum">
              <a:rPr lang="en-US" sz="800"/>
              <a:pPr/>
              <a:t>47</a:t>
            </a:fld>
            <a:endParaRPr lang="en-US" sz="8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5.3.1.1</a:t>
            </a:r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6C4740-6176-6B42-AE8B-248565D05237}" type="slidenum">
              <a:rPr lang="en-US" sz="800"/>
              <a:pPr/>
              <a:t>48</a:t>
            </a:fld>
            <a:endParaRPr lang="en-US" sz="8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5.3.1.2</a:t>
            </a:r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6C4740-6176-6B42-AE8B-248565D05237}" type="slidenum">
              <a:rPr lang="en-US" sz="800"/>
              <a:pPr/>
              <a:t>49</a:t>
            </a:fld>
            <a:endParaRPr lang="en-US" sz="8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5.3.1.2</a:t>
            </a:r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A6E3D4-1973-8345-B700-18055B1FEF99}" type="slidenum">
              <a:rPr lang="en-US" sz="800"/>
              <a:pPr/>
              <a:t>50</a:t>
            </a:fld>
            <a:endParaRPr lang="en-US" sz="8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5.3.1.3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859D19-92DA-A548-BF2C-F95AABC3A619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5.1.1.1</a:t>
            </a:r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A6E3D4-1973-8345-B700-18055B1FEF99}" type="slidenum">
              <a:rPr lang="en-US" sz="800"/>
              <a:pPr/>
              <a:t>51</a:t>
            </a:fld>
            <a:endParaRPr lang="en-US" sz="8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5.3.1.4</a:t>
            </a:r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7DDF54-6F0F-7949-9A6F-AE3E2DFFAA6B}" type="slidenum">
              <a:rPr lang="en-US" sz="800"/>
              <a:pPr/>
              <a:t>52</a:t>
            </a:fld>
            <a:endParaRPr lang="en-US" sz="8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Section</a:t>
            </a:r>
            <a:r>
              <a:rPr lang="en-US" baseline="0" dirty="0" smtClean="0"/>
              <a:t> 5.3.1.5</a:t>
            </a:r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7DDF54-6F0F-7949-9A6F-AE3E2DFFAA6B}" type="slidenum">
              <a:rPr lang="en-US" sz="800"/>
              <a:pPr/>
              <a:t>53</a:t>
            </a:fld>
            <a:endParaRPr lang="en-US" sz="8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Section</a:t>
            </a:r>
            <a:r>
              <a:rPr lang="en-US" baseline="0" dirty="0" smtClean="0"/>
              <a:t> 5.3.1.6</a:t>
            </a:r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54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5.3.1.8</a:t>
            </a:r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55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5.3.2.1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56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5.3.2.1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57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5.3.2.2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58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5.3.3.1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59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5.3.3.2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60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5.3.3.2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859D19-92DA-A548-BF2C-F95AABC3A619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5.1.1.1</a:t>
            </a:r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61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5.3.3.3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62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5.3.3.4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63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5.4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64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5.4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65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5.4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085E8B-D399-554D-A2F9-428D37D8558B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5.1.1.2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085E8B-D399-554D-A2F9-428D37D8558B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5.1.1.2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085E8B-D399-554D-A2F9-428D37D8558B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5.1.1.2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7C4F-266D-4BA0-ADFA-4D3BB4565F51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B39-7A39-4920-9AF3-5F7DCAEEC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1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7C4F-266D-4BA0-ADFA-4D3BB4565F51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B39-7A39-4920-9AF3-5F7DCAEEC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4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7C4F-266D-4BA0-ADFA-4D3BB4565F51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B39-7A39-4920-9AF3-5F7DCAEEC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0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7C4F-266D-4BA0-ADFA-4D3BB4565F51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B39-7A39-4920-9AF3-5F7DCAEECCC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5" y="6248400"/>
            <a:ext cx="2292465" cy="46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5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7C4F-266D-4BA0-ADFA-4D3BB4565F51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B39-7A39-4920-9AF3-5F7DCAEEC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7C4F-266D-4BA0-ADFA-4D3BB4565F51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B39-7A39-4920-9AF3-5F7DCAEEC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0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7C4F-266D-4BA0-ADFA-4D3BB4565F51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B39-7A39-4920-9AF3-5F7DCAEEC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3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7C4F-266D-4BA0-ADFA-4D3BB4565F51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B39-7A39-4920-9AF3-5F7DCAEEC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4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7C4F-266D-4BA0-ADFA-4D3BB4565F51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B39-7A39-4920-9AF3-5F7DCAEEC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3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7C4F-266D-4BA0-ADFA-4D3BB4565F51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B39-7A39-4920-9AF3-5F7DCAEEC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0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7C4F-266D-4BA0-ADFA-4D3BB4565F51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EB39-7A39-4920-9AF3-5F7DCAEEC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2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7C4F-266D-4BA0-ADFA-4D3BB4565F51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EB39-7A39-4920-9AF3-5F7DCAEEC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ahdi@politekniktelkom.ac.i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75" y="561991"/>
            <a:ext cx="7210425" cy="581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7" name="Rectangle 6"/>
          <p:cNvSpPr/>
          <p:nvPr/>
        </p:nvSpPr>
        <p:spPr>
          <a:xfrm>
            <a:off x="933474" y="1714520"/>
            <a:ext cx="3638499" cy="450056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CCNA Exploration v5.0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Network fundamentals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Yahdi</a:t>
            </a:r>
            <a:r>
              <a:rPr lang="en-US" dirty="0" smtClean="0"/>
              <a:t> </a:t>
            </a:r>
            <a:r>
              <a:rPr lang="en-US" dirty="0" err="1" smtClean="0"/>
              <a:t>Siradj</a:t>
            </a:r>
            <a:endParaRPr lang="en-US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hlinkClick r:id="rId3"/>
              </a:rPr>
              <a:t>yahdi@politekniktelkom.ac.id</a:t>
            </a:r>
            <a:endParaRPr lang="en-US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@</a:t>
            </a:r>
            <a:r>
              <a:rPr lang="en-US" dirty="0" err="1" smtClean="0"/>
              <a:t>yahdiinformatik</a:t>
            </a:r>
            <a:r>
              <a:rPr lang="en-US" dirty="0" smtClean="0"/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TK 1073 –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 algn="ctr">
              <a:defRPr/>
            </a:pPr>
            <a:r>
              <a:rPr lang="en-US" dirty="0"/>
              <a:t>Semester </a:t>
            </a:r>
            <a:r>
              <a:rPr lang="en-US" dirty="0" err="1"/>
              <a:t>Ganjil</a:t>
            </a:r>
            <a:r>
              <a:rPr lang="en-US" dirty="0"/>
              <a:t> 2013 - 2014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32"/>
          <p:cNvGrpSpPr/>
          <p:nvPr/>
        </p:nvGrpSpPr>
        <p:grpSpPr>
          <a:xfrm>
            <a:off x="857224" y="1643050"/>
            <a:ext cx="2357454" cy="1428760"/>
            <a:chOff x="1121545" y="1890484"/>
            <a:chExt cx="6522289" cy="3223372"/>
          </a:xfrm>
          <a:effectLst>
            <a:reflection blurRad="6350" stA="50000" endA="300" endPos="90000" dist="50800" dir="5400000" sy="-100000" algn="bl" rotWithShape="0"/>
          </a:effectLst>
        </p:grpSpPr>
        <p:sp>
          <p:nvSpPr>
            <p:cNvPr id="9" name="Rectangle 8"/>
            <p:cNvSpPr/>
            <p:nvPr/>
          </p:nvSpPr>
          <p:spPr>
            <a:xfrm>
              <a:off x="1121545" y="1890484"/>
              <a:ext cx="5929354" cy="32233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Cisco Academy</a:t>
              </a:r>
              <a:endParaRPr lang="en-US" dirty="0"/>
            </a:p>
          </p:txBody>
        </p:sp>
        <p:grpSp>
          <p:nvGrpSpPr>
            <p:cNvPr id="10" name="Group 29"/>
            <p:cNvGrpSpPr/>
            <p:nvPr/>
          </p:nvGrpSpPr>
          <p:grpSpPr>
            <a:xfrm>
              <a:off x="2000232" y="3191054"/>
              <a:ext cx="5643602" cy="1476000"/>
              <a:chOff x="1928794" y="4381892"/>
              <a:chExt cx="5643602" cy="1476000"/>
            </a:xfrm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</p:grpSpPr>
          <p:sp>
            <p:nvSpPr>
              <p:cNvPr id="11" name="Rectangle 10"/>
              <p:cNvSpPr/>
              <p:nvPr/>
            </p:nvSpPr>
            <p:spPr>
              <a:xfrm>
                <a:off x="7429520" y="5572140"/>
                <a:ext cx="142876" cy="285752"/>
              </a:xfrm>
              <a:prstGeom prst="rect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2" name="Rectangle 5"/>
              <p:cNvSpPr/>
              <p:nvPr/>
            </p:nvSpPr>
            <p:spPr>
              <a:xfrm>
                <a:off x="7140010" y="5461892"/>
                <a:ext cx="142876" cy="396000"/>
              </a:xfrm>
              <a:prstGeom prst="rect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50498" y="5209892"/>
                <a:ext cx="142876" cy="648000"/>
              </a:xfrm>
              <a:prstGeom prst="rect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60986" y="4813892"/>
                <a:ext cx="142876" cy="1044000"/>
              </a:xfrm>
              <a:prstGeom prst="rect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271474" y="4381892"/>
                <a:ext cx="142876" cy="1476000"/>
              </a:xfrm>
              <a:prstGeom prst="rect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244890" y="5572140"/>
                <a:ext cx="142876" cy="285752"/>
              </a:xfrm>
              <a:prstGeom prst="rect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955378" y="5461892"/>
                <a:ext cx="142876" cy="396000"/>
              </a:xfrm>
              <a:prstGeom prst="rect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65866" y="5209892"/>
                <a:ext cx="142876" cy="648000"/>
              </a:xfrm>
              <a:prstGeom prst="rect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376354" y="4813892"/>
                <a:ext cx="142876" cy="1044000"/>
              </a:xfrm>
              <a:prstGeom prst="rect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086842" y="4381892"/>
                <a:ext cx="142876" cy="1476000"/>
              </a:xfrm>
              <a:prstGeom prst="rect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 flipH="1">
                <a:off x="5113426" y="5572140"/>
                <a:ext cx="142876" cy="285752"/>
              </a:xfrm>
              <a:prstGeom prst="rect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5402938" y="5461892"/>
                <a:ext cx="142876" cy="396000"/>
              </a:xfrm>
              <a:prstGeom prst="rect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5692450" y="5209892"/>
                <a:ext cx="142876" cy="648000"/>
              </a:xfrm>
              <a:prstGeom prst="rect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H="1">
                <a:off x="5981962" y="4813892"/>
                <a:ext cx="142876" cy="1044000"/>
              </a:xfrm>
              <a:prstGeom prst="rect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534402" y="5677892"/>
                <a:ext cx="142876" cy="180000"/>
              </a:xfrm>
              <a:prstGeom prst="rect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823914" y="5677892"/>
                <a:ext cx="142876" cy="180000"/>
              </a:xfrm>
              <a:prstGeom prst="rect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928794" y="5572140"/>
                <a:ext cx="142876" cy="285752"/>
              </a:xfrm>
              <a:prstGeom prst="rect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2218306" y="5461892"/>
                <a:ext cx="142876" cy="396000"/>
              </a:xfrm>
              <a:prstGeom prst="rect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 flipH="1">
                <a:off x="2507818" y="5209892"/>
                <a:ext cx="142876" cy="648000"/>
              </a:xfrm>
              <a:prstGeom prst="rect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flipH="1">
                <a:off x="2797331" y="4813892"/>
                <a:ext cx="142876" cy="1044000"/>
              </a:xfrm>
              <a:prstGeom prst="rect">
                <a:avLst/>
              </a:prstGeom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-25638" y="6336268"/>
            <a:ext cx="918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pengajaran</a:t>
            </a:r>
            <a:r>
              <a:rPr lang="en-US" dirty="0"/>
              <a:t>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smtClean="0"/>
              <a:t>Telkom Applied Science School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9" y="2079153"/>
            <a:ext cx="4197465" cy="853985"/>
          </a:xfrm>
          <a:prstGeom prst="rect">
            <a:avLst/>
          </a:prstGeom>
        </p:spPr>
      </p:pic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4972106" y="3700462"/>
            <a:ext cx="3854450" cy="1481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" charset="0"/>
              </a:rPr>
              <a:t>Chapter 5:</a:t>
            </a:r>
            <a:br>
              <a:rPr lang="en-US" sz="2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Ethernet</a:t>
            </a:r>
            <a:endParaRPr lang="en-US" sz="2800" dirty="0">
              <a:solidFill>
                <a:schemeClr val="folHlin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5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Ethernet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MAC </a:t>
            </a:r>
            <a:r>
              <a:rPr lang="en-US" dirty="0" err="1" smtClean="0">
                <a:latin typeface="Arial" charset="0"/>
              </a:rPr>
              <a:t>Sublayer</a:t>
            </a:r>
            <a:endParaRPr lang="en-US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00" y="1551744"/>
            <a:ext cx="860696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 smtClean="0"/>
              <a:t>Media </a:t>
            </a:r>
            <a:r>
              <a:rPr lang="en-US" b="1" dirty="0"/>
              <a:t>Access </a:t>
            </a:r>
            <a:r>
              <a:rPr lang="en-US" b="1" dirty="0" smtClean="0"/>
              <a:t>Control</a:t>
            </a:r>
            <a:endParaRPr lang="en-US" dirty="0" smtClean="0"/>
          </a:p>
          <a:p>
            <a:pPr marL="461963" indent="-34290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itchFamily="34" charset="0"/>
              <a:buChar char="•"/>
            </a:pPr>
            <a:r>
              <a:rPr lang="en-US" sz="2000" dirty="0" err="1" smtClean="0">
                <a:latin typeface="+mn-lt"/>
              </a:rPr>
              <a:t>Bertanggung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jawab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atas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penempatan</a:t>
            </a:r>
            <a:r>
              <a:rPr lang="en-US" sz="2000" dirty="0" smtClean="0">
                <a:latin typeface="+mn-lt"/>
              </a:rPr>
              <a:t> frame </a:t>
            </a:r>
            <a:r>
              <a:rPr lang="en-US" sz="2000" dirty="0" err="1" smtClean="0">
                <a:latin typeface="+mn-lt"/>
              </a:rPr>
              <a:t>pada</a:t>
            </a:r>
            <a:r>
              <a:rPr lang="en-US" sz="2000" dirty="0" smtClean="0">
                <a:latin typeface="+mn-lt"/>
              </a:rPr>
              <a:t> media dan </a:t>
            </a:r>
            <a:r>
              <a:rPr lang="en-US" sz="2000" dirty="0" err="1" smtClean="0">
                <a:latin typeface="+mn-lt"/>
              </a:rPr>
              <a:t>penghilangan</a:t>
            </a:r>
            <a:r>
              <a:rPr lang="en-US" sz="2000" dirty="0" smtClean="0">
                <a:latin typeface="+mn-lt"/>
              </a:rPr>
              <a:t> frame </a:t>
            </a:r>
            <a:r>
              <a:rPr lang="en-US" sz="2000" dirty="0" err="1" smtClean="0">
                <a:latin typeface="+mn-lt"/>
              </a:rPr>
              <a:t>dari</a:t>
            </a:r>
            <a:r>
              <a:rPr lang="en-US" sz="2000" dirty="0" smtClean="0">
                <a:latin typeface="+mn-lt"/>
              </a:rPr>
              <a:t> media</a:t>
            </a:r>
            <a:endParaRPr lang="en-US" sz="2000" dirty="0">
              <a:latin typeface="+mn-lt"/>
            </a:endParaRPr>
          </a:p>
          <a:p>
            <a:pPr marL="461963" indent="-34290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itchFamily="34" charset="0"/>
              <a:buChar char="•"/>
            </a:pPr>
            <a:r>
              <a:rPr lang="en-US" sz="2000" dirty="0" err="1" smtClean="0"/>
              <a:t>Berkomunikasi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layer </a:t>
            </a:r>
            <a:r>
              <a:rPr lang="en-US" sz="2000" dirty="0" err="1" smtClean="0"/>
              <a:t>fisik</a:t>
            </a:r>
            <a:endParaRPr lang="en-US" sz="2000" dirty="0">
              <a:latin typeface="+mn-lt"/>
            </a:endParaRPr>
          </a:p>
          <a:p>
            <a:pPr marL="461963" indent="-34290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itchFamily="34" charset="0"/>
              <a:buChar char="•"/>
            </a:pPr>
            <a:r>
              <a:rPr lang="en-US" sz="2000" dirty="0" err="1" smtClean="0">
                <a:latin typeface="+mn-lt"/>
              </a:rPr>
              <a:t>Jika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/>
              <a:t>multipel</a:t>
            </a:r>
            <a:r>
              <a:rPr lang="en-US" sz="2000" dirty="0" smtClean="0"/>
              <a:t> </a:t>
            </a:r>
            <a:r>
              <a:rPr lang="en-US" sz="2000" dirty="0" err="1" smtClean="0"/>
              <a:t>devais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medium </a:t>
            </a:r>
            <a:r>
              <a:rPr lang="en-US" sz="2000" dirty="0" err="1" smtClean="0"/>
              <a:t>mencoba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</a:t>
            </a:r>
            <a:r>
              <a:rPr lang="en-US" sz="2000" dirty="0" smtClean="0"/>
              <a:t>-</a:t>
            </a:r>
            <a:r>
              <a:rPr lang="en-US" sz="2000" dirty="0" smtClean="0">
                <a:latin typeface="+mn-lt"/>
              </a:rPr>
              <a:t>forward </a:t>
            </a:r>
            <a:r>
              <a:rPr lang="en-US" sz="2000" dirty="0">
                <a:latin typeface="+mn-lt"/>
              </a:rPr>
              <a:t>data </a:t>
            </a:r>
            <a:r>
              <a:rPr lang="en-US" sz="2000" dirty="0" err="1" smtClean="0">
                <a:latin typeface="+mn-lt"/>
              </a:rPr>
              <a:t>terus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menerus</a:t>
            </a:r>
            <a:r>
              <a:rPr lang="en-US" sz="2000" dirty="0" smtClean="0">
                <a:latin typeface="+mn-lt"/>
              </a:rPr>
              <a:t>, data </a:t>
            </a:r>
            <a:r>
              <a:rPr lang="en-US" sz="2000" dirty="0" err="1" smtClean="0">
                <a:latin typeface="+mn-lt"/>
              </a:rPr>
              <a:t>akan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tabrakan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lalu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rusak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menjadi</a:t>
            </a:r>
            <a:r>
              <a:rPr lang="en-US" sz="2000" dirty="0" smtClean="0">
                <a:latin typeface="+mn-lt"/>
              </a:rPr>
              <a:t> data </a:t>
            </a:r>
            <a:r>
              <a:rPr lang="en-US" sz="2000" dirty="0" err="1" smtClean="0">
                <a:latin typeface="+mn-lt"/>
              </a:rPr>
              <a:t>tak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berguna</a:t>
            </a:r>
            <a:r>
              <a:rPr lang="en-US" sz="2000" dirty="0" smtClean="0">
                <a:latin typeface="+mn-lt"/>
              </a:rPr>
              <a:t>. </a:t>
            </a:r>
            <a:endParaRPr lang="en-US" sz="2000" dirty="0">
              <a:latin typeface="+mn-lt"/>
            </a:endParaRPr>
          </a:p>
          <a:p>
            <a:pPr marL="461963" indent="-34290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Ethernet </a:t>
            </a:r>
            <a:r>
              <a:rPr lang="en-US" sz="2000" dirty="0" err="1" smtClean="0">
                <a:latin typeface="+mn-lt"/>
              </a:rPr>
              <a:t>mnyediakan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metode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untuk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mengontrol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bagaimana</a:t>
            </a:r>
            <a:r>
              <a:rPr lang="en-US" sz="2000" dirty="0" smtClean="0">
                <a:latin typeface="+mn-lt"/>
              </a:rPr>
              <a:t> agar node-node </a:t>
            </a:r>
            <a:r>
              <a:rPr lang="en-US" sz="2000" dirty="0" err="1" smtClean="0">
                <a:latin typeface="+mn-lt"/>
              </a:rPr>
              <a:t>bisa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berbagi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akses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menggunakan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teknologi</a:t>
            </a:r>
            <a:r>
              <a:rPr lang="en-US" sz="2000" dirty="0" smtClean="0">
                <a:latin typeface="+mn-lt"/>
              </a:rPr>
              <a:t> Carrier </a:t>
            </a:r>
            <a:r>
              <a:rPr lang="en-US" sz="2000" dirty="0">
                <a:latin typeface="+mn-lt"/>
              </a:rPr>
              <a:t>Sense Multiple Access (CSMA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59411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Ethernet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Media Access Control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5052" y="1528536"/>
            <a:ext cx="8733677" cy="460808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Proses Carrier </a:t>
            </a:r>
            <a:r>
              <a:rPr lang="en-US" b="1" dirty="0"/>
              <a:t>Sense Multiple Access (CSMA) </a:t>
            </a:r>
            <a:endParaRPr lang="en-US" b="1" dirty="0" smtClean="0"/>
          </a:p>
          <a:p>
            <a:pPr marL="461963" indent="-342900">
              <a:buFont typeface="Arial" pitchFamily="34" charset="0"/>
              <a:buChar char="•"/>
            </a:pP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mendeteksi</a:t>
            </a:r>
            <a:r>
              <a:rPr lang="en-US" sz="2000" dirty="0" smtClean="0"/>
              <a:t> </a:t>
            </a:r>
            <a:r>
              <a:rPr lang="en-US" sz="2000" dirty="0" err="1" smtClean="0"/>
              <a:t>sinyal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dibawa</a:t>
            </a:r>
            <a:r>
              <a:rPr lang="en-US" sz="2000" dirty="0" smtClean="0"/>
              <a:t> media</a:t>
            </a:r>
          </a:p>
          <a:p>
            <a:pPr marL="461963" indent="-342900">
              <a:buFont typeface="Arial" pitchFamily="34" charset="0"/>
              <a:buChar char="•"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media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sinyal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devais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mengirimkan</a:t>
            </a:r>
            <a:r>
              <a:rPr lang="en-US" sz="2000" dirty="0" smtClean="0"/>
              <a:t> data</a:t>
            </a:r>
          </a:p>
          <a:p>
            <a:pPr marL="461963" indent="-342900">
              <a:buFont typeface="Arial" pitchFamily="34" charset="0"/>
              <a:buChar char="•"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devais</a:t>
            </a:r>
            <a:r>
              <a:rPr lang="en-US" sz="2000" dirty="0" smtClean="0"/>
              <a:t> </a:t>
            </a:r>
            <a:r>
              <a:rPr lang="en-US" sz="2000" dirty="0" err="1" smtClean="0"/>
              <a:t>mengirim</a:t>
            </a:r>
            <a:r>
              <a:rPr lang="en-US" sz="2000" dirty="0" smtClean="0"/>
              <a:t> data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bersamaan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data </a:t>
            </a:r>
            <a:r>
              <a:rPr lang="en-US" sz="2000" dirty="0" err="1" smtClean="0"/>
              <a:t>tabrakan</a:t>
            </a:r>
            <a:endParaRPr lang="en-US" dirty="0" smtClean="0"/>
          </a:p>
          <a:p>
            <a:pPr marL="457200" lvl="1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380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Ethernet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Media Access Control</a:t>
            </a:r>
            <a:endParaRPr lang="en-US" dirty="0"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266824"/>
            <a:ext cx="5919787" cy="528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6068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Ethernet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Media Access Control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5052" y="1335950"/>
            <a:ext cx="8733677" cy="5086416"/>
          </a:xfrm>
        </p:spPr>
        <p:txBody>
          <a:bodyPr>
            <a:normAutofit/>
          </a:bodyPr>
          <a:lstStyle/>
          <a:p>
            <a:pPr marL="3175" indent="0">
              <a:buNone/>
            </a:pP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CSMA/Collision Detection</a:t>
            </a:r>
            <a:endParaRPr lang="en-US" dirty="0"/>
          </a:p>
          <a:p>
            <a:pPr marL="461963" indent="-342900">
              <a:buFont typeface="Arial" pitchFamily="34" charset="0"/>
              <a:buChar char="•"/>
            </a:pPr>
            <a:r>
              <a:rPr lang="en-US" sz="2000" dirty="0" err="1" smtClean="0"/>
              <a:t>Devais</a:t>
            </a:r>
            <a:r>
              <a:rPr lang="en-US" sz="2000" dirty="0" smtClean="0"/>
              <a:t> </a:t>
            </a:r>
            <a:r>
              <a:rPr lang="en-US" sz="2000" dirty="0" err="1" smtClean="0"/>
              <a:t>memonitor</a:t>
            </a:r>
            <a:r>
              <a:rPr lang="en-US" sz="2000" dirty="0" smtClean="0"/>
              <a:t> media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keberadaan</a:t>
            </a:r>
            <a:r>
              <a:rPr lang="en-US" sz="2000" dirty="0" smtClean="0"/>
              <a:t> </a:t>
            </a:r>
            <a:r>
              <a:rPr lang="en-US" sz="2000" dirty="0" err="1" smtClean="0"/>
              <a:t>sinyal</a:t>
            </a:r>
            <a:r>
              <a:rPr lang="en-US" sz="2000" dirty="0" smtClean="0"/>
              <a:t> data</a:t>
            </a:r>
          </a:p>
          <a:p>
            <a:pPr marL="461963" indent="-342900">
              <a:buFont typeface="Arial" pitchFamily="34" charset="0"/>
              <a:buChar char="•"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sinyal</a:t>
            </a:r>
            <a:r>
              <a:rPr lang="en-US" sz="2000" dirty="0" smtClean="0"/>
              <a:t> data, </a:t>
            </a:r>
            <a:r>
              <a:rPr lang="en-US" sz="2000" dirty="0" err="1" smtClean="0"/>
              <a:t>menandakan</a:t>
            </a:r>
            <a:r>
              <a:rPr lang="en-US" sz="2000" dirty="0" smtClean="0"/>
              <a:t> media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, </a:t>
            </a:r>
            <a:r>
              <a:rPr lang="en-US" sz="2000" dirty="0" err="1" smtClean="0"/>
              <a:t>devais</a:t>
            </a:r>
            <a:r>
              <a:rPr lang="en-US" sz="2000" dirty="0" smtClean="0"/>
              <a:t> </a:t>
            </a:r>
            <a:r>
              <a:rPr lang="en-US" sz="2000" dirty="0" err="1" smtClean="0"/>
              <a:t>lanjut</a:t>
            </a:r>
            <a:r>
              <a:rPr lang="en-US" sz="2000" dirty="0" smtClean="0"/>
              <a:t> </a:t>
            </a:r>
            <a:r>
              <a:rPr lang="en-US" sz="2000" dirty="0" err="1" smtClean="0"/>
              <a:t>mengirim</a:t>
            </a:r>
            <a:r>
              <a:rPr lang="en-US" sz="2000" dirty="0" smtClean="0"/>
              <a:t> data</a:t>
            </a:r>
          </a:p>
          <a:p>
            <a:pPr marL="461963" indent="-342900">
              <a:buFont typeface="Arial" pitchFamily="34" charset="0"/>
              <a:buChar char="•"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sinyal</a:t>
            </a:r>
            <a:r>
              <a:rPr lang="en-US" sz="2000" dirty="0" smtClean="0"/>
              <a:t> </a:t>
            </a:r>
            <a:r>
              <a:rPr lang="en-US" sz="2000" dirty="0" err="1" smtClean="0"/>
              <a:t>terdeteksi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menandakan</a:t>
            </a:r>
            <a:r>
              <a:rPr lang="en-US" sz="2000" dirty="0" smtClean="0"/>
              <a:t> </a:t>
            </a:r>
            <a:r>
              <a:rPr lang="en-US" sz="2000" dirty="0" err="1" smtClean="0"/>
              <a:t>sedang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devais</a:t>
            </a:r>
            <a:r>
              <a:rPr lang="en-US" sz="2000" dirty="0" smtClean="0"/>
              <a:t> lain yang </a:t>
            </a:r>
            <a:r>
              <a:rPr lang="en-US" sz="2000" dirty="0" err="1" smtClean="0"/>
              <a:t>mengirim</a:t>
            </a:r>
            <a:r>
              <a:rPr lang="en-US" sz="2000" dirty="0" smtClean="0"/>
              <a:t> di </a:t>
            </a:r>
            <a:r>
              <a:rPr lang="en-US" sz="2000" dirty="0" err="1" smtClean="0"/>
              <a:t>waktu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sama</a:t>
            </a:r>
            <a:r>
              <a:rPr lang="en-US" sz="2000" dirty="0" smtClean="0"/>
              <a:t>,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devais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berhenti</a:t>
            </a:r>
            <a:r>
              <a:rPr lang="en-US" sz="2000" dirty="0" smtClean="0"/>
              <a:t> </a:t>
            </a:r>
            <a:r>
              <a:rPr lang="en-US" sz="2000" dirty="0" err="1" smtClean="0"/>
              <a:t>mengirim</a:t>
            </a:r>
            <a:r>
              <a:rPr lang="en-US" sz="2000" dirty="0" smtClean="0"/>
              <a:t> </a:t>
            </a:r>
            <a:r>
              <a:rPr lang="en-US" sz="2000" dirty="0" err="1" smtClean="0"/>
              <a:t>sinyal</a:t>
            </a:r>
            <a:r>
              <a:rPr lang="en-US" sz="2000" dirty="0" smtClean="0"/>
              <a:t> dan </a:t>
            </a:r>
            <a:r>
              <a:rPr lang="en-US" sz="2000" dirty="0" err="1" smtClean="0"/>
              <a:t>mencobanya</a:t>
            </a:r>
            <a:r>
              <a:rPr lang="en-US" sz="2000" dirty="0" smtClean="0"/>
              <a:t> </a:t>
            </a:r>
            <a:r>
              <a:rPr lang="en-US" sz="2000" dirty="0" err="1" smtClean="0"/>
              <a:t>lagi</a:t>
            </a:r>
            <a:r>
              <a:rPr lang="en-US" sz="2000" dirty="0" smtClean="0"/>
              <a:t> </a:t>
            </a:r>
            <a:r>
              <a:rPr lang="en-US" sz="2000" dirty="0" err="1" smtClean="0"/>
              <a:t>nanti</a:t>
            </a:r>
            <a:endParaRPr lang="en-US" sz="2000" dirty="0"/>
          </a:p>
          <a:p>
            <a:pPr marL="461963" indent="-342900">
              <a:buFont typeface="Arial" pitchFamily="34" charset="0"/>
              <a:buChar char="•"/>
            </a:pPr>
            <a:r>
              <a:rPr lang="en-US" sz="2000" dirty="0" smtClean="0"/>
              <a:t>CSMA/CD yang </a:t>
            </a:r>
            <a:r>
              <a:rPr lang="en-US" sz="2000" dirty="0" err="1" smtClean="0"/>
              <a:t>dipakai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Ethernet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diperlukan</a:t>
            </a:r>
            <a:r>
              <a:rPr lang="en-US" sz="2000" dirty="0" smtClean="0"/>
              <a:t> </a:t>
            </a:r>
            <a:r>
              <a:rPr lang="en-US" sz="2000" dirty="0" err="1" smtClean="0"/>
              <a:t>lagi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intermediary </a:t>
            </a:r>
            <a:r>
              <a:rPr lang="en-US" sz="2000" dirty="0" err="1" smtClean="0"/>
              <a:t>devais</a:t>
            </a:r>
            <a:r>
              <a:rPr lang="en-US" sz="2000" dirty="0" smtClean="0"/>
              <a:t> yang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router dan switch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collision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terjadi</a:t>
            </a:r>
            <a:r>
              <a:rPr lang="en-US" sz="2000" dirty="0" smtClean="0"/>
              <a:t> </a:t>
            </a:r>
            <a:r>
              <a:rPr lang="en-US" sz="2000" dirty="0" err="1" smtClean="0"/>
              <a:t>lagi</a:t>
            </a:r>
            <a:r>
              <a:rPr lang="en-US" sz="2000" dirty="0" smtClean="0"/>
              <a:t>. </a:t>
            </a:r>
            <a:endParaRPr lang="en-US" sz="2000" dirty="0"/>
          </a:p>
          <a:p>
            <a:pPr marL="461963" indent="-342900">
              <a:buFont typeface="Arial" pitchFamily="34" charset="0"/>
              <a:buChar char="•"/>
            </a:pPr>
            <a:r>
              <a:rPr lang="en-US" sz="2000" dirty="0" err="1" smtClean="0"/>
              <a:t>Koneksi</a:t>
            </a:r>
            <a:r>
              <a:rPr lang="en-US" sz="2000" dirty="0" smtClean="0"/>
              <a:t> </a:t>
            </a:r>
            <a:r>
              <a:rPr lang="en-US" sz="2000" dirty="0" err="1" smtClean="0"/>
              <a:t>Nirkabel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lingkungan</a:t>
            </a:r>
            <a:r>
              <a:rPr lang="en-US" sz="2000" dirty="0" smtClean="0"/>
              <a:t> LAN </a:t>
            </a:r>
            <a:r>
              <a:rPr lang="en-US" sz="2000" dirty="0" err="1" smtClean="0"/>
              <a:t>masih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waspada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collision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99343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Ethernet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Media Access Control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5052" y="1335950"/>
            <a:ext cx="8733677" cy="5086416"/>
          </a:xfrm>
        </p:spPr>
        <p:txBody>
          <a:bodyPr/>
          <a:lstStyle/>
          <a:p>
            <a:pPr marL="3175" indent="0">
              <a:buNone/>
            </a:pPr>
            <a:r>
              <a:rPr lang="en-US" dirty="0" err="1" smtClean="0"/>
              <a:t>Metode</a:t>
            </a:r>
            <a:r>
              <a:rPr lang="en-US" dirty="0" smtClean="0"/>
              <a:t> yang lain:</a:t>
            </a:r>
            <a:endParaRPr lang="en-US" dirty="0"/>
          </a:p>
          <a:p>
            <a:pPr marL="3175" indent="0">
              <a:buNone/>
            </a:pPr>
            <a:r>
              <a:rPr lang="en-US" b="1" dirty="0" smtClean="0"/>
              <a:t>CSMA/Collision </a:t>
            </a:r>
            <a:r>
              <a:rPr lang="en-US" b="1" dirty="0"/>
              <a:t>Avoidance (CSMA/CA</a:t>
            </a:r>
            <a:r>
              <a:rPr lang="en-US" b="1" dirty="0" smtClean="0"/>
              <a:t>)</a:t>
            </a:r>
          </a:p>
          <a:p>
            <a:pPr marL="461963" indent="-342900">
              <a:buFont typeface="Arial" pitchFamily="34" charset="0"/>
              <a:buChar char="•"/>
            </a:pPr>
            <a:r>
              <a:rPr lang="en-US" sz="2000" dirty="0" err="1" smtClean="0"/>
              <a:t>Devais</a:t>
            </a:r>
            <a:r>
              <a:rPr lang="en-US" sz="2000" dirty="0" smtClean="0"/>
              <a:t> </a:t>
            </a:r>
            <a:r>
              <a:rPr lang="en-US" sz="2000" dirty="0" err="1" smtClean="0"/>
              <a:t>mengamati</a:t>
            </a:r>
            <a:r>
              <a:rPr lang="en-US" sz="2000" dirty="0" smtClean="0"/>
              <a:t> media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keberadaan</a:t>
            </a:r>
            <a:r>
              <a:rPr lang="en-US" sz="2000" dirty="0" smtClean="0"/>
              <a:t> </a:t>
            </a:r>
            <a:r>
              <a:rPr lang="en-US" sz="2000" dirty="0" err="1" smtClean="0"/>
              <a:t>sinyal</a:t>
            </a:r>
            <a:r>
              <a:rPr lang="en-US" sz="2000" dirty="0" smtClean="0"/>
              <a:t> data – </a:t>
            </a:r>
            <a:r>
              <a:rPr lang="en-US" sz="2000" dirty="0" err="1" smtClean="0"/>
              <a:t>jika</a:t>
            </a:r>
            <a:r>
              <a:rPr lang="en-US" sz="2000" dirty="0" smtClean="0"/>
              <a:t> media </a:t>
            </a:r>
            <a:r>
              <a:rPr lang="en-US" sz="2000" dirty="0" err="1" smtClean="0"/>
              <a:t>sedang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devais</a:t>
            </a:r>
            <a:r>
              <a:rPr lang="en-US" sz="2000" dirty="0" smtClean="0"/>
              <a:t> </a:t>
            </a:r>
            <a:r>
              <a:rPr lang="en-US" sz="2000" dirty="0" err="1" smtClean="0"/>
              <a:t>mengirim</a:t>
            </a:r>
            <a:r>
              <a:rPr lang="en-US" sz="2000" dirty="0" smtClean="0"/>
              <a:t> </a:t>
            </a:r>
            <a:r>
              <a:rPr lang="en-US" sz="2000" dirty="0" err="1" smtClean="0"/>
              <a:t>notifikasi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media agar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devais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menggunakan</a:t>
            </a:r>
            <a:endParaRPr lang="en-US" sz="2000" dirty="0" smtClean="0"/>
          </a:p>
          <a:p>
            <a:pPr marL="461963" indent="-342900">
              <a:buFont typeface="Arial" pitchFamily="34" charset="0"/>
              <a:buChar char="•"/>
            </a:pP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devais</a:t>
            </a:r>
            <a:r>
              <a:rPr lang="en-US" sz="2000" dirty="0" smtClean="0"/>
              <a:t> </a:t>
            </a:r>
            <a:r>
              <a:rPr lang="en-US" sz="2000" dirty="0" err="1" smtClean="0"/>
              <a:t>mengirim</a:t>
            </a:r>
            <a:r>
              <a:rPr lang="en-US" sz="2000" dirty="0" smtClean="0"/>
              <a:t> data</a:t>
            </a:r>
            <a:endParaRPr lang="en-US" sz="2000" dirty="0"/>
          </a:p>
          <a:p>
            <a:pPr marL="461963" indent="-342900">
              <a:buFont typeface="Arial" pitchFamily="34" charset="0"/>
              <a:buChar char="•"/>
            </a:pP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Teknologi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Wireless 802.11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546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Ethernet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Media Access Control</a:t>
            </a:r>
            <a:endParaRPr lang="en-US" dirty="0"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5" y="1878676"/>
            <a:ext cx="9070402" cy="3075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4842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975" y="3066630"/>
            <a:ext cx="4664825" cy="379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latin typeface="Arial" charset="0"/>
              </a:rPr>
              <a:t>Ethernet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MAC Address: </a:t>
            </a:r>
            <a:r>
              <a:rPr lang="en-US" dirty="0" err="1" smtClean="0">
                <a:latin typeface="Arial" charset="0"/>
              </a:rPr>
              <a:t>Identitas</a:t>
            </a:r>
            <a:r>
              <a:rPr lang="en-US" dirty="0" smtClean="0">
                <a:latin typeface="Arial" charset="0"/>
              </a:rPr>
              <a:t> Ethernet</a:t>
            </a:r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286" y="1320800"/>
            <a:ext cx="862148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MAC address </a:t>
            </a:r>
            <a:r>
              <a:rPr lang="en-US" sz="2000" dirty="0" err="1" smtClean="0"/>
              <a:t>pada</a:t>
            </a:r>
            <a:r>
              <a:rPr lang="en-US" sz="2000" dirty="0" smtClean="0"/>
              <a:t> Layer 2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bilangan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 48 bit yang </a:t>
            </a:r>
            <a:r>
              <a:rPr lang="en-US" sz="2000" dirty="0" err="1" smtClean="0"/>
              <a:t>diekspresikan</a:t>
            </a:r>
            <a:r>
              <a:rPr lang="en-US" sz="2000" dirty="0" smtClean="0"/>
              <a:t> </a:t>
            </a:r>
            <a:r>
              <a:rPr lang="en-US" sz="2000" dirty="0" err="1" smtClean="0"/>
              <a:t>lewat</a:t>
            </a:r>
            <a:r>
              <a:rPr lang="en-US" sz="2000" dirty="0" smtClean="0"/>
              <a:t> 12 digit hexadecimal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000" dirty="0" smtClean="0"/>
              <a:t>IEEE </a:t>
            </a:r>
            <a:r>
              <a:rPr lang="en-US" sz="2000" dirty="0" err="1" smtClean="0"/>
              <a:t>mengharuskan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vendor </a:t>
            </a:r>
            <a:r>
              <a:rPr lang="en-US" sz="2000" dirty="0" err="1" smtClean="0"/>
              <a:t>mematuhi</a:t>
            </a:r>
            <a:r>
              <a:rPr lang="en-US" sz="2000" dirty="0" smtClean="0"/>
              <a:t> 2 </a:t>
            </a:r>
            <a:r>
              <a:rPr lang="en-US" sz="2000" dirty="0" err="1" smtClean="0"/>
              <a:t>aturan</a:t>
            </a:r>
            <a:r>
              <a:rPr lang="en-US" sz="2000" dirty="0" smtClean="0"/>
              <a:t> </a:t>
            </a:r>
            <a:r>
              <a:rPr lang="en-US" sz="2000" dirty="0" err="1" smtClean="0"/>
              <a:t>sederhana</a:t>
            </a:r>
            <a:r>
              <a:rPr lang="en-US" sz="2000" dirty="0" smtClean="0"/>
              <a:t>: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dirty="0" smtClean="0"/>
              <a:t>3 byte </a:t>
            </a:r>
            <a:r>
              <a:rPr lang="en-US" sz="2000" dirty="0" err="1" smtClean="0"/>
              <a:t>pertama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OUI yang </a:t>
            </a:r>
            <a:r>
              <a:rPr lang="en-US" sz="2000" dirty="0" err="1" smtClean="0"/>
              <a:t>ditetapkan</a:t>
            </a:r>
            <a:r>
              <a:rPr lang="en-US" sz="2000" dirty="0" smtClean="0"/>
              <a:t>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vendor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alamat</a:t>
            </a:r>
            <a:r>
              <a:rPr lang="en-US" sz="2000" dirty="0" smtClean="0"/>
              <a:t> MAC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OUI yang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diakhiri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3 byte yang </a:t>
            </a:r>
            <a:r>
              <a:rPr lang="en-US" sz="2000" dirty="0" err="1" smtClean="0"/>
              <a:t>unik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770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Ethernet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Frame Processing</a:t>
            </a:r>
            <a:endParaRPr lang="en-US" sz="28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772" y="1582057"/>
            <a:ext cx="8548914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MAC addresses </a:t>
            </a:r>
            <a:r>
              <a:rPr lang="en-US" sz="2000" dirty="0" err="1" smtClean="0">
                <a:latin typeface="+mn-lt"/>
              </a:rPr>
              <a:t>dapat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diterapkan</a:t>
            </a:r>
            <a:r>
              <a:rPr lang="en-US" sz="2000" dirty="0" smtClean="0">
                <a:latin typeface="+mn-lt"/>
              </a:rPr>
              <a:t> di workstation, server, printer, switch, dan router</a:t>
            </a:r>
            <a:endParaRPr lang="en-US" sz="2000" dirty="0">
              <a:latin typeface="+mn-lt"/>
            </a:endParaRP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</a:rPr>
              <a:t>Contoh</a:t>
            </a:r>
            <a:r>
              <a:rPr lang="en-US" sz="2000" dirty="0" smtClean="0">
                <a:latin typeface="+mn-lt"/>
              </a:rPr>
              <a:t> MAC: </a:t>
            </a:r>
            <a:r>
              <a:rPr lang="en-US" sz="2000" dirty="0">
                <a:latin typeface="+mn-lt"/>
              </a:rPr>
              <a:t>00-05-9A-3C-78-00, 00:05:9A:3C:78:00, </a:t>
            </a:r>
            <a:r>
              <a:rPr lang="en-US" sz="2000" dirty="0" err="1" smtClean="0">
                <a:latin typeface="+mn-lt"/>
              </a:rPr>
              <a:t>atau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0005.9A3C.7800.</a:t>
            </a:r>
          </a:p>
          <a:p>
            <a:pPr marL="342900" indent="-342900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</a:rPr>
              <a:t>Diforward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ke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sebuah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jaringan</a:t>
            </a:r>
            <a:r>
              <a:rPr lang="en-US" sz="2000" dirty="0" smtClean="0">
                <a:latin typeface="+mn-lt"/>
              </a:rPr>
              <a:t> Ethernet, </a:t>
            </a:r>
            <a:r>
              <a:rPr lang="en-US" sz="2000" dirty="0" err="1" smtClean="0">
                <a:latin typeface="+mn-lt"/>
              </a:rPr>
              <a:t>menempelkan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informasi</a:t>
            </a:r>
            <a:r>
              <a:rPr lang="en-US" sz="2000" dirty="0" smtClean="0">
                <a:latin typeface="+mn-lt"/>
              </a:rPr>
              <a:t> header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+mn-lt"/>
              </a:rPr>
              <a:t>packet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mengandung</a:t>
            </a:r>
            <a:r>
              <a:rPr lang="en-US" sz="2000" dirty="0" smtClean="0">
                <a:latin typeface="+mn-lt"/>
              </a:rPr>
              <a:t> MAC address </a:t>
            </a:r>
            <a:r>
              <a:rPr lang="en-US" sz="2000" dirty="0" err="1" smtClean="0">
                <a:latin typeface="+mn-lt"/>
              </a:rPr>
              <a:t>sumber</a:t>
            </a:r>
            <a:r>
              <a:rPr lang="en-US" sz="2000" dirty="0" smtClean="0">
                <a:latin typeface="+mn-lt"/>
              </a:rPr>
              <a:t> dan </a:t>
            </a:r>
            <a:r>
              <a:rPr lang="en-US" sz="2000" dirty="0" err="1" smtClean="0">
                <a:latin typeface="+mn-lt"/>
              </a:rPr>
              <a:t>tujuan</a:t>
            </a:r>
            <a:endParaRPr lang="en-US" sz="2000" dirty="0">
              <a:latin typeface="+mn-lt"/>
            </a:endParaRP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</a:rPr>
              <a:t>Tiap</a:t>
            </a:r>
            <a:r>
              <a:rPr lang="en-US" sz="2000" dirty="0" smtClean="0">
                <a:latin typeface="+mn-lt"/>
              </a:rPr>
              <a:t> NIC </a:t>
            </a:r>
            <a:r>
              <a:rPr lang="en-US" sz="2000" dirty="0" err="1" smtClean="0">
                <a:latin typeface="+mn-lt"/>
              </a:rPr>
              <a:t>melihat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informasi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untuk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melihat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apakah</a:t>
            </a:r>
            <a:r>
              <a:rPr lang="en-US" sz="2000" dirty="0" smtClean="0">
                <a:latin typeface="+mn-lt"/>
              </a:rPr>
              <a:t> MAC </a:t>
            </a:r>
            <a:r>
              <a:rPr lang="en-US" sz="2000" dirty="0">
                <a:latin typeface="+mn-lt"/>
              </a:rPr>
              <a:t>address </a:t>
            </a:r>
            <a:r>
              <a:rPr lang="en-US" sz="2000" dirty="0" err="1" smtClean="0">
                <a:latin typeface="+mn-lt"/>
              </a:rPr>
              <a:t>tujuan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pada</a:t>
            </a:r>
            <a:r>
              <a:rPr lang="en-US" sz="2000" dirty="0" smtClean="0">
                <a:latin typeface="+mn-lt"/>
              </a:rPr>
              <a:t> frame </a:t>
            </a:r>
            <a:r>
              <a:rPr lang="en-US" sz="2000" dirty="0" err="1" smtClean="0">
                <a:latin typeface="+mn-lt"/>
              </a:rPr>
              <a:t>cocok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dengan</a:t>
            </a:r>
            <a:r>
              <a:rPr lang="en-US" sz="2000" dirty="0" smtClean="0">
                <a:latin typeface="+mn-lt"/>
              </a:rPr>
              <a:t> MAC </a:t>
            </a:r>
            <a:r>
              <a:rPr lang="en-US" sz="2000" dirty="0">
                <a:latin typeface="+mn-lt"/>
              </a:rPr>
              <a:t>address </a:t>
            </a:r>
            <a:r>
              <a:rPr lang="en-US" sz="2000" dirty="0" err="1" smtClean="0">
                <a:latin typeface="+mn-lt"/>
              </a:rPr>
              <a:t>fisik</a:t>
            </a:r>
            <a:r>
              <a:rPr lang="en-US" sz="2000" dirty="0" smtClean="0">
                <a:latin typeface="+mn-lt"/>
              </a:rPr>
              <a:t> yang </a:t>
            </a:r>
            <a:r>
              <a:rPr lang="en-US" sz="2000" dirty="0" err="1" smtClean="0">
                <a:latin typeface="+mn-lt"/>
              </a:rPr>
              <a:t>disimpan</a:t>
            </a:r>
            <a:r>
              <a:rPr lang="en-US" sz="2000" dirty="0" smtClean="0">
                <a:latin typeface="+mn-lt"/>
              </a:rPr>
              <a:t> di RAM</a:t>
            </a:r>
            <a:endParaRPr lang="en-US" sz="2000" dirty="0">
              <a:latin typeface="+mn-lt"/>
            </a:endParaRP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</a:rPr>
              <a:t>Jika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tidak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cocok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devais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menolak</a:t>
            </a:r>
            <a:r>
              <a:rPr lang="en-US" sz="2000" dirty="0" smtClean="0">
                <a:latin typeface="+mn-lt"/>
              </a:rPr>
              <a:t> frame </a:t>
            </a:r>
            <a:r>
              <a:rPr lang="en-US" sz="2000" dirty="0" err="1" smtClean="0">
                <a:latin typeface="+mn-lt"/>
              </a:rPr>
              <a:t>tersebut</a:t>
            </a:r>
            <a:endParaRPr lang="en-US" sz="2000" dirty="0">
              <a:latin typeface="+mn-lt"/>
            </a:endParaRP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</a:rPr>
              <a:t>Jika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cocok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dengan</a:t>
            </a:r>
            <a:r>
              <a:rPr lang="en-US" sz="2000" dirty="0" smtClean="0">
                <a:latin typeface="+mn-lt"/>
              </a:rPr>
              <a:t> MAC </a:t>
            </a:r>
            <a:r>
              <a:rPr lang="en-US" sz="2000" dirty="0" err="1" smtClean="0">
                <a:latin typeface="+mn-lt"/>
              </a:rPr>
              <a:t>tujuan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dari</a:t>
            </a:r>
            <a:r>
              <a:rPr lang="en-US" sz="2000" dirty="0" smtClean="0">
                <a:latin typeface="+mn-lt"/>
              </a:rPr>
              <a:t> frame, NIC </a:t>
            </a:r>
            <a:r>
              <a:rPr lang="en-US" sz="2000" dirty="0" err="1" smtClean="0">
                <a:latin typeface="+mn-lt"/>
              </a:rPr>
              <a:t>melewatkan</a:t>
            </a:r>
            <a:r>
              <a:rPr lang="en-US" sz="2000" dirty="0" smtClean="0">
                <a:latin typeface="+mn-lt"/>
              </a:rPr>
              <a:t> frame </a:t>
            </a:r>
            <a:r>
              <a:rPr lang="en-US" sz="2000" dirty="0" err="1" smtClean="0">
                <a:latin typeface="+mn-lt"/>
              </a:rPr>
              <a:t>menuju</a:t>
            </a:r>
            <a:r>
              <a:rPr lang="en-US" sz="2000" dirty="0" smtClean="0">
                <a:latin typeface="+mn-lt"/>
              </a:rPr>
              <a:t> layer -  </a:t>
            </a:r>
            <a:r>
              <a:rPr lang="en-US" sz="2000" dirty="0" smtClean="0"/>
              <a:t>layer </a:t>
            </a:r>
            <a:r>
              <a:rPr lang="en-US" sz="2000" dirty="0" smtClean="0">
                <a:latin typeface="+mn-lt"/>
              </a:rPr>
              <a:t>OSI,  </a:t>
            </a:r>
            <a:r>
              <a:rPr lang="en-US" sz="2000" dirty="0" err="1" smtClean="0">
                <a:latin typeface="+mn-lt"/>
              </a:rPr>
              <a:t>tempat</a:t>
            </a:r>
            <a:r>
              <a:rPr lang="en-US" sz="2000" dirty="0" smtClean="0">
                <a:latin typeface="+mn-lt"/>
              </a:rPr>
              <a:t> frame </a:t>
            </a:r>
            <a:r>
              <a:rPr lang="en-US" sz="2000" dirty="0" err="1" smtClean="0">
                <a:latin typeface="+mn-lt"/>
              </a:rPr>
              <a:t>akan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didekapsulasi</a:t>
            </a:r>
            <a:endParaRPr lang="en-US" sz="2000" dirty="0">
              <a:latin typeface="+mn-lt"/>
            </a:endParaRPr>
          </a:p>
          <a:p>
            <a:pPr marL="800100" lvl="1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7372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246742" y="293010"/>
            <a:ext cx="8815473" cy="896038"/>
          </a:xfrm>
        </p:spPr>
        <p:txBody>
          <a:bodyPr/>
          <a:lstStyle/>
          <a:p>
            <a:r>
              <a:rPr lang="en-US" sz="1800" dirty="0" err="1" smtClean="0">
                <a:latin typeface="Arial" charset="0"/>
              </a:rPr>
              <a:t>Atribut</a:t>
            </a:r>
            <a:r>
              <a:rPr lang="en-US" sz="1800" dirty="0" smtClean="0">
                <a:latin typeface="Arial" charset="0"/>
              </a:rPr>
              <a:t> Frame Ethernet</a:t>
            </a:r>
            <a:br>
              <a:rPr lang="en-US" sz="1800" dirty="0" smtClean="0">
                <a:latin typeface="Arial" charset="0"/>
              </a:rPr>
            </a:br>
            <a:r>
              <a:rPr lang="en-US" sz="2400" dirty="0" err="1" smtClean="0">
                <a:latin typeface="Arial" charset="0"/>
              </a:rPr>
              <a:t>Enkapsulasi</a:t>
            </a:r>
            <a:r>
              <a:rPr lang="en-US" sz="2400" dirty="0" smtClean="0">
                <a:latin typeface="Arial" charset="0"/>
              </a:rPr>
              <a:t> Ethernet</a:t>
            </a:r>
            <a:endParaRPr lang="en-US" sz="24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422400"/>
            <a:ext cx="8592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</a:rPr>
              <a:t>Versi</a:t>
            </a:r>
            <a:r>
              <a:rPr lang="en-US" sz="2000" dirty="0" smtClean="0">
                <a:latin typeface="+mn-lt"/>
              </a:rPr>
              <a:t> – </a:t>
            </a:r>
            <a:r>
              <a:rPr lang="en-US" sz="2000" dirty="0" err="1" smtClean="0">
                <a:latin typeface="+mn-lt"/>
              </a:rPr>
              <a:t>versi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awal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dari</a:t>
            </a:r>
            <a:r>
              <a:rPr lang="en-US" sz="2000" dirty="0" smtClean="0">
                <a:latin typeface="+mn-lt"/>
              </a:rPr>
              <a:t> Ethernet </a:t>
            </a:r>
            <a:r>
              <a:rPr lang="en-US" sz="2000" dirty="0" err="1" smtClean="0">
                <a:latin typeface="+mn-lt"/>
              </a:rPr>
              <a:t>umumnya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lambat</a:t>
            </a:r>
            <a:r>
              <a:rPr lang="en-US" sz="2000" dirty="0" smtClean="0">
                <a:latin typeface="+mn-lt"/>
              </a:rPr>
              <a:t> di </a:t>
            </a:r>
            <a:r>
              <a:rPr lang="en-US" sz="2000" dirty="0" err="1" smtClean="0">
                <a:latin typeface="+mn-lt"/>
              </a:rPr>
              <a:t>kisaran</a:t>
            </a:r>
            <a:r>
              <a:rPr lang="en-US" sz="2000" dirty="0" smtClean="0">
                <a:latin typeface="+mn-lt"/>
              </a:rPr>
              <a:t> 10 </a:t>
            </a:r>
            <a:r>
              <a:rPr lang="en-US" sz="2000" dirty="0">
                <a:latin typeface="+mn-lt"/>
              </a:rPr>
              <a:t>Mbps</a:t>
            </a: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</a:rPr>
              <a:t>Teknologi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sekarang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mencapai</a:t>
            </a:r>
            <a:r>
              <a:rPr lang="en-US" sz="2000" dirty="0" smtClean="0">
                <a:latin typeface="+mn-lt"/>
              </a:rPr>
              <a:t> 10 </a:t>
            </a:r>
            <a:r>
              <a:rPr lang="en-US" sz="2000" dirty="0">
                <a:latin typeface="+mn-lt"/>
              </a:rPr>
              <a:t>Gigabits per second </a:t>
            </a:r>
            <a:r>
              <a:rPr lang="en-US" sz="2000" dirty="0" smtClean="0">
                <a:latin typeface="+mn-lt"/>
              </a:rPr>
              <a:t>dan </a:t>
            </a:r>
            <a:r>
              <a:rPr lang="en-US" sz="2000" dirty="0" err="1" smtClean="0">
                <a:latin typeface="+mn-lt"/>
              </a:rPr>
              <a:t>lebih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cepat</a:t>
            </a:r>
            <a:endParaRPr lang="en-US" sz="2000" dirty="0">
              <a:latin typeface="+mn-lt"/>
            </a:endParaRP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</a:rPr>
              <a:t>Struktur</a:t>
            </a:r>
            <a:r>
              <a:rPr lang="en-US" sz="2000" dirty="0" smtClean="0">
                <a:latin typeface="+mn-lt"/>
              </a:rPr>
              <a:t> frame Ethernet </a:t>
            </a:r>
            <a:r>
              <a:rPr lang="en-US" sz="2000" dirty="0" err="1" smtClean="0">
                <a:latin typeface="+mn-lt"/>
              </a:rPr>
              <a:t>menambahkan</a:t>
            </a:r>
            <a:r>
              <a:rPr lang="en-US" sz="2000" dirty="0" smtClean="0">
                <a:latin typeface="+mn-lt"/>
              </a:rPr>
              <a:t> header dan trailer </a:t>
            </a:r>
            <a:r>
              <a:rPr lang="en-US" sz="2000" dirty="0" err="1" smtClean="0">
                <a:latin typeface="+mn-lt"/>
              </a:rPr>
              <a:t>pada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ujung</a:t>
            </a:r>
            <a:r>
              <a:rPr lang="en-US" sz="2000" dirty="0" smtClean="0">
                <a:latin typeface="+mn-lt"/>
              </a:rPr>
              <a:t> – </a:t>
            </a:r>
            <a:r>
              <a:rPr lang="en-US" sz="2000" dirty="0" err="1" smtClean="0">
                <a:latin typeface="+mn-lt"/>
              </a:rPr>
              <a:t>ujung</a:t>
            </a:r>
            <a:r>
              <a:rPr lang="en-US" sz="2000" dirty="0" smtClean="0">
                <a:latin typeface="+mn-lt"/>
              </a:rPr>
              <a:t> PDU Layer </a:t>
            </a:r>
            <a:r>
              <a:rPr lang="en-US" sz="2000" dirty="0">
                <a:latin typeface="+mn-lt"/>
              </a:rPr>
              <a:t>3 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untuk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mengenkapsulasi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pesan</a:t>
            </a:r>
            <a:r>
              <a:rPr lang="en-US" sz="2000" dirty="0" smtClean="0">
                <a:latin typeface="+mn-lt"/>
              </a:rPr>
              <a:t> yang </a:t>
            </a:r>
            <a:r>
              <a:rPr lang="en-US" sz="2000" dirty="0" err="1" smtClean="0">
                <a:latin typeface="+mn-lt"/>
              </a:rPr>
              <a:t>sedang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dikirim</a:t>
            </a:r>
            <a:endParaRPr lang="en-US" sz="2000" dirty="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316" y="3032731"/>
            <a:ext cx="5120639" cy="359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7556" y="5395540"/>
            <a:ext cx="1889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Ethernet II is the Ethernet frame format used in TCP/IP </a:t>
            </a:r>
            <a:r>
              <a:rPr lang="en-US" sz="1600" dirty="0" err="1" smtClean="0"/>
              <a:t>jaringan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7766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246742" y="293010"/>
            <a:ext cx="8815473" cy="896038"/>
          </a:xfrm>
        </p:spPr>
        <p:txBody>
          <a:bodyPr/>
          <a:lstStyle/>
          <a:p>
            <a:r>
              <a:rPr lang="en-US" sz="1800" dirty="0" err="1" smtClean="0">
                <a:latin typeface="Arial" charset="0"/>
              </a:rPr>
              <a:t>Atribut</a:t>
            </a:r>
            <a:r>
              <a:rPr lang="en-US" sz="1800" dirty="0" smtClean="0">
                <a:latin typeface="Arial" charset="0"/>
              </a:rPr>
              <a:t> Frame Ethernet</a:t>
            </a:r>
            <a:br>
              <a:rPr lang="en-US" sz="1800" dirty="0" smtClean="0">
                <a:latin typeface="Arial" charset="0"/>
              </a:rPr>
            </a:br>
            <a:r>
              <a:rPr lang="en-US" sz="2400" dirty="0" err="1" smtClean="0">
                <a:latin typeface="Arial" charset="0"/>
              </a:rPr>
              <a:t>Ukuran</a:t>
            </a:r>
            <a:r>
              <a:rPr lang="en-US" sz="2400" dirty="0" smtClean="0">
                <a:latin typeface="Arial" charset="0"/>
              </a:rPr>
              <a:t> Frame Ethernet</a:t>
            </a:r>
            <a:endParaRPr lang="en-US" sz="24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857" y="1654629"/>
            <a:ext cx="8432800" cy="248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dirty="0">
                <a:latin typeface="+mn-lt"/>
              </a:rPr>
              <a:t>Ethernet II </a:t>
            </a:r>
            <a:r>
              <a:rPr lang="en-US" dirty="0" smtClean="0">
                <a:latin typeface="+mn-lt"/>
              </a:rPr>
              <a:t>dan </a:t>
            </a:r>
            <a:r>
              <a:rPr lang="en-US" dirty="0">
                <a:latin typeface="+mn-lt"/>
              </a:rPr>
              <a:t>IEEE 802.3 standards </a:t>
            </a:r>
            <a:r>
              <a:rPr lang="en-US" dirty="0" err="1" smtClean="0">
                <a:latin typeface="+mn-lt"/>
              </a:rPr>
              <a:t>mendefinisikan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ukuran</a:t>
            </a:r>
            <a:r>
              <a:rPr lang="en-US" dirty="0" smtClean="0">
                <a:latin typeface="+mn-lt"/>
              </a:rPr>
              <a:t> minimum frame 64 </a:t>
            </a:r>
            <a:r>
              <a:rPr lang="en-US" dirty="0">
                <a:latin typeface="+mn-lt"/>
              </a:rPr>
              <a:t>bytes </a:t>
            </a:r>
            <a:r>
              <a:rPr lang="en-US" dirty="0" smtClean="0">
                <a:latin typeface="+mn-lt"/>
              </a:rPr>
              <a:t>dan </a:t>
            </a:r>
            <a:r>
              <a:rPr lang="en-US" dirty="0" err="1" smtClean="0">
                <a:latin typeface="+mn-lt"/>
              </a:rPr>
              <a:t>maximumnya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adalah</a:t>
            </a:r>
            <a:r>
              <a:rPr lang="en-US" dirty="0" smtClean="0">
                <a:latin typeface="+mn-lt"/>
              </a:rPr>
              <a:t> 1518 </a:t>
            </a:r>
            <a:r>
              <a:rPr lang="en-US" dirty="0">
                <a:latin typeface="+mn-lt"/>
              </a:rPr>
              <a:t>bytes</a:t>
            </a: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dirty="0" smtClean="0">
                <a:latin typeface="+mn-lt"/>
              </a:rPr>
              <a:t>Yang </a:t>
            </a:r>
            <a:r>
              <a:rPr lang="en-US" dirty="0" err="1" smtClean="0">
                <a:latin typeface="+mn-lt"/>
              </a:rPr>
              <a:t>panjangnya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kurang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dari</a:t>
            </a:r>
            <a:r>
              <a:rPr lang="en-US" dirty="0" smtClean="0">
                <a:latin typeface="+mn-lt"/>
              </a:rPr>
              <a:t> 64 </a:t>
            </a:r>
            <a:r>
              <a:rPr lang="en-US" dirty="0">
                <a:latin typeface="+mn-lt"/>
              </a:rPr>
              <a:t>bytes </a:t>
            </a:r>
            <a:r>
              <a:rPr lang="en-US" dirty="0" err="1" smtClean="0">
                <a:latin typeface="+mn-lt"/>
              </a:rPr>
              <a:t>dianggap</a:t>
            </a:r>
            <a:r>
              <a:rPr lang="en-US" dirty="0" smtClean="0">
                <a:latin typeface="+mn-lt"/>
              </a:rPr>
              <a:t> "collision </a:t>
            </a:r>
            <a:r>
              <a:rPr lang="en-US" dirty="0">
                <a:latin typeface="+mn-lt"/>
              </a:rPr>
              <a:t>fragment" </a:t>
            </a:r>
            <a:r>
              <a:rPr lang="en-US" dirty="0" err="1" smtClean="0">
                <a:latin typeface="+mn-lt"/>
              </a:rPr>
              <a:t>atau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"runt frame”</a:t>
            </a: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dirty="0" err="1" smtClean="0">
                <a:latin typeface="+mn-lt"/>
              </a:rPr>
              <a:t>Jika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ukuran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dari</a:t>
            </a:r>
            <a:r>
              <a:rPr lang="en-US" dirty="0" smtClean="0">
                <a:latin typeface="+mn-lt"/>
              </a:rPr>
              <a:t> frame yang </a:t>
            </a:r>
            <a:r>
              <a:rPr lang="en-US" dirty="0" err="1" smtClean="0">
                <a:latin typeface="+mn-lt"/>
              </a:rPr>
              <a:t>dikirim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kurang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dari</a:t>
            </a:r>
            <a:r>
              <a:rPr lang="en-US" dirty="0" smtClean="0">
                <a:latin typeface="+mn-lt"/>
              </a:rPr>
              <a:t> minimum </a:t>
            </a:r>
            <a:r>
              <a:rPr lang="en-US" dirty="0" err="1" smtClean="0">
                <a:latin typeface="+mn-lt"/>
              </a:rPr>
              <a:t>atau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lebih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besar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dari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ukuran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maksimum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devais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penerima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akan</a:t>
            </a:r>
            <a:r>
              <a:rPr lang="en-US" dirty="0" smtClean="0">
                <a:latin typeface="+mn-lt"/>
              </a:rPr>
              <a:t> men-drop frame </a:t>
            </a:r>
            <a:r>
              <a:rPr lang="en-US" dirty="0">
                <a:latin typeface="+mn-lt"/>
              </a:rPr>
              <a:t> </a:t>
            </a: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dirty="0" err="1" smtClean="0">
                <a:latin typeface="+mn-lt"/>
              </a:rPr>
              <a:t>Pada</a:t>
            </a:r>
            <a:r>
              <a:rPr lang="en-US" dirty="0" smtClean="0">
                <a:latin typeface="+mn-lt"/>
              </a:rPr>
              <a:t> layer </a:t>
            </a:r>
            <a:r>
              <a:rPr lang="en-US" dirty="0" err="1" smtClean="0">
                <a:latin typeface="+mn-lt"/>
              </a:rPr>
              <a:t>fisik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versi</a:t>
            </a:r>
            <a:r>
              <a:rPr lang="en-US" dirty="0" smtClean="0">
                <a:latin typeface="+mn-lt"/>
              </a:rPr>
              <a:t> Ethernet yang </a:t>
            </a:r>
            <a:r>
              <a:rPr lang="en-US" dirty="0" err="1" smtClean="0">
                <a:latin typeface="+mn-lt"/>
              </a:rPr>
              <a:t>berbeda</a:t>
            </a:r>
            <a:r>
              <a:rPr lang="en-US" dirty="0" smtClean="0">
                <a:latin typeface="+mn-lt"/>
              </a:rPr>
              <a:t> Ethernet </a:t>
            </a:r>
            <a:r>
              <a:rPr lang="en-US" dirty="0" err="1" smtClean="0">
                <a:latin typeface="+mn-lt"/>
              </a:rPr>
              <a:t>juga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bervariasi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dalam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hal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mendeteksi</a:t>
            </a:r>
            <a:r>
              <a:rPr lang="en-US" dirty="0" smtClean="0">
                <a:latin typeface="+mn-lt"/>
              </a:rPr>
              <a:t> dan </a:t>
            </a:r>
            <a:r>
              <a:rPr lang="en-US" dirty="0" err="1" smtClean="0">
                <a:latin typeface="+mn-lt"/>
              </a:rPr>
              <a:t>menempatkan</a:t>
            </a:r>
            <a:r>
              <a:rPr lang="en-US" dirty="0" smtClean="0">
                <a:latin typeface="+mn-lt"/>
              </a:rPr>
              <a:t> data di media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91655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Chapter </a:t>
            </a:r>
            <a:r>
              <a:rPr lang="en-US" dirty="0" smtClean="0">
                <a:latin typeface="Arial" charset="0"/>
              </a:rPr>
              <a:t>5 </a:t>
            </a:r>
            <a:r>
              <a:rPr lang="en-US" dirty="0" smtClean="0">
                <a:latin typeface="Arial" charset="0"/>
              </a:rPr>
              <a:t>: Objectives</a:t>
            </a:r>
            <a:endParaRPr lang="en-US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109" y="1296364"/>
            <a:ext cx="8733677" cy="54036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Chapter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sublayer</a:t>
            </a:r>
            <a:r>
              <a:rPr lang="en-US" dirty="0" smtClean="0"/>
              <a:t> Ethernet.</a:t>
            </a:r>
            <a:endParaRPr lang="en-US" dirty="0" smtClean="0"/>
          </a:p>
          <a:p>
            <a:r>
              <a:rPr lang="en-US" dirty="0" err="1" smtClean="0"/>
              <a:t>Mengidentifikasi</a:t>
            </a:r>
            <a:r>
              <a:rPr lang="en-US" dirty="0" smtClean="0"/>
              <a:t> major </a:t>
            </a:r>
            <a:r>
              <a:rPr lang="en-US" dirty="0" smtClean="0"/>
              <a:t>fields </a:t>
            </a:r>
            <a:r>
              <a:rPr lang="en-US" dirty="0" err="1" smtClean="0"/>
              <a:t>dari</a:t>
            </a:r>
            <a:r>
              <a:rPr lang="en-US" dirty="0" smtClean="0"/>
              <a:t> frame Ethernet.</a:t>
            </a:r>
            <a:endParaRPr lang="en-US" dirty="0" smtClean="0"/>
          </a:p>
          <a:p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dan </a:t>
            </a:r>
            <a:r>
              <a:rPr lang="en-US" dirty="0" err="1" smtClean="0"/>
              <a:t>karakteristik</a:t>
            </a:r>
            <a:r>
              <a:rPr lang="en-US" dirty="0" smtClean="0"/>
              <a:t> Ethernet </a:t>
            </a:r>
            <a:r>
              <a:rPr lang="en-US" dirty="0" smtClean="0"/>
              <a:t>MAC address.</a:t>
            </a:r>
          </a:p>
          <a:p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ARP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ARP </a:t>
            </a:r>
            <a:r>
              <a:rPr lang="en-US" dirty="0" smtClean="0"/>
              <a:t>requests </a:t>
            </a:r>
            <a:r>
              <a:rPr lang="en-US" dirty="0" err="1" smtClean="0"/>
              <a:t>berdampak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dan </a:t>
            </a:r>
            <a:r>
              <a:rPr lang="en-US" dirty="0" err="1" smtClean="0"/>
              <a:t>performansi</a:t>
            </a:r>
            <a:r>
              <a:rPr lang="en-US" dirty="0" smtClean="0"/>
              <a:t> host.</a:t>
            </a:r>
            <a:endParaRPr lang="en-US" dirty="0" smtClean="0"/>
          </a:p>
          <a:p>
            <a:r>
              <a:rPr lang="en-US" dirty="0" err="1" smtClean="0"/>
              <a:t>Menjelaskan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smtClean="0"/>
              <a:t>switching.</a:t>
            </a:r>
            <a:endParaRPr lang="en-US" dirty="0" smtClean="0"/>
          </a:p>
          <a:p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switch yang fixed dan modular.</a:t>
            </a:r>
            <a:endParaRPr lang="en-US" dirty="0" smtClean="0"/>
          </a:p>
          <a:p>
            <a:r>
              <a:rPr lang="en-US" dirty="0" err="1" smtClean="0"/>
              <a:t>Mengkonfigurasi</a:t>
            </a:r>
            <a:r>
              <a:rPr lang="en-US" dirty="0" smtClean="0"/>
              <a:t> witch Layer 3.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741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328527" y="243134"/>
            <a:ext cx="8815473" cy="896038"/>
          </a:xfrm>
        </p:spPr>
        <p:txBody>
          <a:bodyPr/>
          <a:lstStyle/>
          <a:p>
            <a:r>
              <a:rPr lang="en-US" sz="1800" dirty="0" err="1" smtClean="0">
                <a:latin typeface="Arial" charset="0"/>
              </a:rPr>
              <a:t>Atribut</a:t>
            </a:r>
            <a:r>
              <a:rPr lang="en-US" sz="1800" dirty="0" smtClean="0">
                <a:latin typeface="Arial" charset="0"/>
              </a:rPr>
              <a:t> Frame Ethernet</a:t>
            </a:r>
            <a:br>
              <a:rPr lang="en-US" sz="1800" dirty="0" smtClean="0">
                <a:latin typeface="Arial" charset="0"/>
              </a:rPr>
            </a:br>
            <a:r>
              <a:rPr lang="en-US" sz="2400" dirty="0" err="1" smtClean="0">
                <a:latin typeface="Arial" charset="0"/>
              </a:rPr>
              <a:t>Ukuran</a:t>
            </a:r>
            <a:r>
              <a:rPr lang="en-US" sz="2400" dirty="0" smtClean="0">
                <a:latin typeface="Arial" charset="0"/>
              </a:rPr>
              <a:t> Frame Ethernet</a:t>
            </a:r>
            <a:endParaRPr lang="en-US" sz="2400" dirty="0">
              <a:latin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09" y="2115068"/>
            <a:ext cx="8147703" cy="360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555" y="5931217"/>
            <a:ext cx="5279838" cy="47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1709" y="1392270"/>
            <a:ext cx="7907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Skema</a:t>
            </a:r>
            <a:r>
              <a:rPr lang="en-US" sz="2000" dirty="0" smtClean="0"/>
              <a:t> di </a:t>
            </a:r>
            <a:r>
              <a:rPr lang="en-US" sz="2000" dirty="0" err="1" smtClean="0"/>
              <a:t>bawah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menampikan</a:t>
            </a:r>
            <a:r>
              <a:rPr lang="en-US" sz="2000" dirty="0" smtClean="0"/>
              <a:t> </a:t>
            </a:r>
            <a:r>
              <a:rPr lang="en-US" sz="2000" dirty="0" err="1" smtClean="0"/>
              <a:t>isi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tag 802.1Q VLAN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46855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 err="1" smtClean="0">
                <a:latin typeface="Arial" charset="0"/>
              </a:rPr>
              <a:t>Atribut</a:t>
            </a:r>
            <a:r>
              <a:rPr lang="en-US" sz="1800" dirty="0" smtClean="0">
                <a:latin typeface="Arial" charset="0"/>
              </a:rPr>
              <a:t> Frame Ethernet</a:t>
            </a:r>
            <a:br>
              <a:rPr lang="en-US" sz="1800" dirty="0" smtClean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Pengenalan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pada</a:t>
            </a:r>
            <a:r>
              <a:rPr lang="en-US" dirty="0" smtClean="0">
                <a:latin typeface="Arial" charset="0"/>
              </a:rPr>
              <a:t> Frame Ethernet</a:t>
            </a:r>
            <a:endParaRPr lang="en-US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6563" y="3845221"/>
            <a:ext cx="26851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Preamble </a:t>
            </a:r>
            <a:r>
              <a:rPr lang="en-US" b="1" dirty="0" smtClean="0"/>
              <a:t>dan </a:t>
            </a:r>
            <a:r>
              <a:rPr lang="en-US" b="1" dirty="0"/>
              <a:t>Start Frame Delimiter Fields</a:t>
            </a:r>
            <a:endParaRPr lang="en-US" dirty="0"/>
          </a:p>
          <a:p>
            <a:pPr algn="l"/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sinkronisasi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devais</a:t>
            </a:r>
            <a:r>
              <a:rPr lang="en-US" dirty="0" smtClean="0"/>
              <a:t> </a:t>
            </a:r>
            <a:r>
              <a:rPr lang="en-US" dirty="0" err="1" smtClean="0"/>
              <a:t>pengirim</a:t>
            </a:r>
            <a:r>
              <a:rPr lang="en-US" dirty="0" smtClean="0"/>
              <a:t> dan </a:t>
            </a:r>
            <a:r>
              <a:rPr lang="en-US" dirty="0" err="1" smtClean="0"/>
              <a:t>penerima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01142" y="3845221"/>
            <a:ext cx="2685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Length/Type Field</a:t>
            </a:r>
            <a:endParaRPr lang="en-US" dirty="0"/>
          </a:p>
          <a:p>
            <a:pPr algn="l"/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field frame dan </a:t>
            </a:r>
            <a:r>
              <a:rPr lang="en-US" dirty="0" err="1" smtClean="0"/>
              <a:t>protokol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92685" y="3845221"/>
            <a:ext cx="2075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Data </a:t>
            </a:r>
            <a:r>
              <a:rPr lang="en-US" b="1" dirty="0" smtClean="0"/>
              <a:t>dan </a:t>
            </a:r>
            <a:r>
              <a:rPr lang="en-US" b="1" dirty="0"/>
              <a:t>Pad Fields</a:t>
            </a:r>
            <a:endParaRPr lang="en-US" dirty="0"/>
          </a:p>
          <a:p>
            <a:pPr algn="l"/>
            <a:r>
              <a:rPr lang="en-US" dirty="0" err="1" smtClean="0"/>
              <a:t>Mengandung</a:t>
            </a:r>
            <a:r>
              <a:rPr lang="en-US" dirty="0" smtClean="0"/>
              <a:t> data </a:t>
            </a:r>
            <a:r>
              <a:rPr lang="en-US" dirty="0" err="1" smtClean="0"/>
              <a:t>terenkapsulasi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layer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IPv4</a:t>
            </a:r>
            <a:endParaRPr lang="en-US" dirty="0"/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41" y="1301341"/>
            <a:ext cx="8245894" cy="2437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0889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 err="1" smtClean="0">
                <a:latin typeface="Arial" charset="0"/>
              </a:rPr>
              <a:t>Atribut</a:t>
            </a:r>
            <a:r>
              <a:rPr lang="en-US" sz="1800" dirty="0" smtClean="0">
                <a:latin typeface="Arial" charset="0"/>
              </a:rPr>
              <a:t> Frame Ethernet</a:t>
            </a:r>
            <a:br>
              <a:rPr lang="en-US" sz="1800" dirty="0" smtClean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Pengenalan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pada</a:t>
            </a:r>
            <a:r>
              <a:rPr lang="en-US" dirty="0" smtClean="0">
                <a:latin typeface="Arial" charset="0"/>
              </a:rPr>
              <a:t> Frame Ethernet</a:t>
            </a:r>
            <a:endParaRPr lang="en-US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62629" y="4120992"/>
            <a:ext cx="46953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Frame Check Sequence Field</a:t>
            </a:r>
            <a:endParaRPr lang="en-US" dirty="0"/>
          </a:p>
          <a:p>
            <a:pPr algn="l"/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mendeteksi</a:t>
            </a:r>
            <a:r>
              <a:rPr lang="en-US" dirty="0" smtClean="0"/>
              <a:t> </a:t>
            </a:r>
            <a:r>
              <a:rPr lang="en-US" dirty="0" err="1" smtClean="0"/>
              <a:t>eror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frame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cyclic </a:t>
            </a:r>
            <a:r>
              <a:rPr lang="en-US" dirty="0"/>
              <a:t>redundancy </a:t>
            </a:r>
            <a:r>
              <a:rPr lang="en-US" dirty="0" smtClean="0"/>
              <a:t>check (4 bytes),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kalkulasi</a:t>
            </a:r>
            <a:r>
              <a:rPr lang="en-US" dirty="0" smtClean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dan </a:t>
            </a:r>
            <a:r>
              <a:rPr lang="en-US" dirty="0" err="1" smtClean="0"/>
              <a:t>penerima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error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42" y="1463039"/>
            <a:ext cx="8345647" cy="246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0009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latin typeface="Arial" charset="0"/>
              </a:rPr>
              <a:t>Ethernet MAC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MAC</a:t>
            </a:r>
            <a:r>
              <a:rPr lang="en-US" dirty="0" smtClean="0">
                <a:latin typeface="Arial" charset="0"/>
              </a:rPr>
              <a:t> Addresses dan Hexadecimal</a:t>
            </a:r>
            <a:endParaRPr lang="en-US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3" y="1355415"/>
            <a:ext cx="4107542" cy="5031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054" y="1355415"/>
            <a:ext cx="3889887" cy="5333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2074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Arial" charset="0"/>
              </a:rPr>
              <a:t>Ethernet MAC</a:t>
            </a:r>
            <a:r>
              <a:rPr lang="en-US" sz="1600" dirty="0">
                <a:latin typeface="Arial" charset="0"/>
              </a:rPr>
              <a:t/>
            </a:r>
            <a:br>
              <a:rPr lang="en-US" sz="1600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Representasi</a:t>
            </a:r>
            <a:r>
              <a:rPr lang="en-US" dirty="0" smtClean="0">
                <a:latin typeface="Arial" charset="0"/>
              </a:rPr>
              <a:t> MAC Address</a:t>
            </a:r>
            <a:endParaRPr lang="en-US" dirty="0"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18" y="3029719"/>
            <a:ext cx="7730696" cy="332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1483631"/>
            <a:ext cx="3290887" cy="150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9876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Arial" charset="0"/>
              </a:rPr>
              <a:t>Ethernet MAC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MAC</a:t>
            </a:r>
            <a:r>
              <a:rPr lang="en-US" dirty="0" smtClean="0">
                <a:latin typeface="Arial" charset="0"/>
              </a:rPr>
              <a:t> Address Unicast </a:t>
            </a:r>
            <a:endParaRPr lang="en-US" dirty="0"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96" y="1395413"/>
            <a:ext cx="7337090" cy="4864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6061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Arial" charset="0"/>
              </a:rPr>
              <a:t>Ethernet MAC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MAC</a:t>
            </a:r>
            <a:r>
              <a:rPr lang="en-US" dirty="0" smtClean="0">
                <a:latin typeface="Arial" charset="0"/>
              </a:rPr>
              <a:t> Address Broadcast</a:t>
            </a:r>
            <a:endParaRPr lang="en-US" dirty="0"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08" y="1581149"/>
            <a:ext cx="8096978" cy="4870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5590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Arial" charset="0"/>
              </a:rPr>
              <a:t>Ethernet MAC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2800" dirty="0" err="1" smtClean="0">
                <a:latin typeface="Arial" charset="0"/>
              </a:rPr>
              <a:t>MAC</a:t>
            </a:r>
            <a:r>
              <a:rPr lang="en-US" sz="2800" dirty="0" smtClean="0">
                <a:latin typeface="Arial" charset="0"/>
              </a:rPr>
              <a:t> Address Multicast</a:t>
            </a:r>
            <a:endParaRPr lang="en-US" sz="2800" dirty="0"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68" y="1348920"/>
            <a:ext cx="7782815" cy="4674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6875" y="5686412"/>
            <a:ext cx="27169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M</a:t>
            </a:r>
            <a:r>
              <a:rPr lang="en-US" sz="1400" b="1" dirty="0" smtClean="0"/>
              <a:t>ulticast </a:t>
            </a:r>
            <a:r>
              <a:rPr lang="en-US" sz="1400" b="1" dirty="0"/>
              <a:t>MAC </a:t>
            </a:r>
            <a:r>
              <a:rPr lang="en-US" sz="1400" b="1" dirty="0" smtClean="0"/>
              <a:t>address </a:t>
            </a:r>
            <a:r>
              <a:rPr lang="en-US" sz="1400" b="1" dirty="0" err="1" smtClean="0"/>
              <a:t>adalah</a:t>
            </a:r>
            <a:r>
              <a:rPr lang="en-US" sz="1400" b="1" dirty="0" smtClean="0"/>
              <a:t> value </a:t>
            </a:r>
            <a:r>
              <a:rPr lang="en-US" sz="1400" b="1" dirty="0" err="1" smtClean="0"/>
              <a:t>khusus</a:t>
            </a:r>
            <a:r>
              <a:rPr lang="en-US" sz="1400" b="1" dirty="0" smtClean="0"/>
              <a:t> yang </a:t>
            </a:r>
            <a:r>
              <a:rPr lang="en-US" sz="1400" b="1" dirty="0" err="1" smtClean="0"/>
              <a:t>diawali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dengan</a:t>
            </a:r>
            <a:r>
              <a:rPr lang="en-US" sz="1400" b="1" dirty="0" smtClean="0"/>
              <a:t> 01-00-5E </a:t>
            </a:r>
            <a:r>
              <a:rPr lang="en-US" sz="1400" b="1" dirty="0" err="1" smtClean="0"/>
              <a:t>dalam</a:t>
            </a:r>
            <a:r>
              <a:rPr lang="en-US" sz="1400" b="1" dirty="0" smtClean="0"/>
              <a:t> hexadecimal</a:t>
            </a:r>
            <a:endParaRPr lang="en-US" sz="1400" b="1" dirty="0"/>
          </a:p>
        </p:txBody>
      </p:sp>
      <p:sp>
        <p:nvSpPr>
          <p:cNvPr id="3" name="Rectangle 2"/>
          <p:cNvSpPr/>
          <p:nvPr/>
        </p:nvSpPr>
        <p:spPr>
          <a:xfrm>
            <a:off x="5303769" y="5783362"/>
            <a:ext cx="3214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Range IPV4 </a:t>
            </a:r>
            <a:r>
              <a:rPr lang="en-US" sz="1400" b="1" dirty="0"/>
              <a:t>multicast addresses </a:t>
            </a:r>
            <a:r>
              <a:rPr lang="en-US" sz="1400" b="1" dirty="0" err="1" smtClean="0"/>
              <a:t>adalah</a:t>
            </a:r>
            <a:r>
              <a:rPr lang="en-US" sz="1400" b="1" dirty="0" smtClean="0"/>
              <a:t> 224.0.0.0 </a:t>
            </a:r>
            <a:r>
              <a:rPr lang="en-US" sz="1400" b="1" dirty="0"/>
              <a:t>to 239.255.255.255</a:t>
            </a:r>
          </a:p>
        </p:txBody>
      </p:sp>
    </p:spTree>
    <p:extLst>
      <p:ext uri="{BB962C8B-B14F-4D97-AF65-F5344CB8AC3E}">
        <p14:creationId xmlns:p14="http://schemas.microsoft.com/office/powerpoint/2010/main" val="30999090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MAC dan IP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MAC dan IP</a:t>
            </a:r>
            <a:endParaRPr lang="en-US" sz="28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743" y="1494969"/>
            <a:ext cx="866502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MAC address</a:t>
            </a: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000" dirty="0" err="1" smtClean="0"/>
              <a:t>Alamat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+mn-lt"/>
              </a:rPr>
              <a:t>tidak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berubah</a:t>
            </a:r>
            <a:endParaRPr lang="en-US" sz="2000" dirty="0">
              <a:latin typeface="+mn-lt"/>
            </a:endParaRP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000" dirty="0" err="1" smtClean="0">
                <a:latin typeface="+mn-lt"/>
              </a:rPr>
              <a:t>Mirip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dengan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nama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pada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manusia</a:t>
            </a:r>
            <a:endParaRPr lang="en-US" sz="2000" dirty="0">
              <a:latin typeface="+mn-lt"/>
            </a:endParaRP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000" dirty="0" err="1" smtClean="0">
                <a:latin typeface="+mn-lt"/>
              </a:rPr>
              <a:t>Dikenal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juga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sebagai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alamat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fisik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karena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secara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fisik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diberikan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pada</a:t>
            </a:r>
            <a:r>
              <a:rPr lang="en-US" sz="2000" dirty="0" smtClean="0">
                <a:latin typeface="+mn-lt"/>
              </a:rPr>
              <a:t> host </a:t>
            </a:r>
            <a:r>
              <a:rPr lang="en-US" sz="2000" dirty="0">
                <a:latin typeface="+mn-lt"/>
              </a:rPr>
              <a:t>NIC 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IP address</a:t>
            </a: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000" dirty="0" err="1" smtClean="0">
                <a:latin typeface="+mn-lt"/>
              </a:rPr>
              <a:t>Mirip</a:t>
            </a:r>
            <a:r>
              <a:rPr lang="en-US" sz="2000" dirty="0" smtClean="0">
                <a:latin typeface="+mn-lt"/>
              </a:rPr>
              <a:t>  </a:t>
            </a:r>
            <a:r>
              <a:rPr lang="en-US" sz="2000" dirty="0" err="1" smtClean="0">
                <a:latin typeface="+mn-lt"/>
              </a:rPr>
              <a:t>dengan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alamat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dari</a:t>
            </a:r>
            <a:r>
              <a:rPr lang="en-US" sz="2000" dirty="0" smtClean="0">
                <a:latin typeface="+mn-lt"/>
              </a:rPr>
              <a:t> orang</a:t>
            </a:r>
            <a:endParaRPr lang="en-US" sz="2000" dirty="0">
              <a:latin typeface="+mn-lt"/>
            </a:endParaRP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000" dirty="0" err="1" smtClean="0">
                <a:latin typeface="+mn-lt"/>
              </a:rPr>
              <a:t>Berdasarkan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tempat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dimana</a:t>
            </a:r>
            <a:r>
              <a:rPr lang="en-US" sz="2000" dirty="0" smtClean="0">
                <a:latin typeface="+mn-lt"/>
              </a:rPr>
              <a:t> host </a:t>
            </a:r>
            <a:r>
              <a:rPr lang="en-US" sz="2000" dirty="0" err="1" smtClean="0">
                <a:latin typeface="+mn-lt"/>
              </a:rPr>
              <a:t>berada</a:t>
            </a:r>
            <a:endParaRPr lang="en-US" sz="2000" dirty="0">
              <a:latin typeface="+mn-lt"/>
            </a:endParaRP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000" dirty="0" err="1" smtClean="0">
                <a:latin typeface="+mn-lt"/>
              </a:rPr>
              <a:t>Dikenal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juga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sebagai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alamat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logik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karena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diberikan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secara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logik</a:t>
            </a:r>
            <a:endParaRPr lang="en-US" sz="2000" dirty="0">
              <a:latin typeface="+mn-lt"/>
            </a:endParaRP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000" dirty="0" err="1" smtClean="0">
                <a:latin typeface="+mn-lt"/>
              </a:rPr>
              <a:t>Ditetapkan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ke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tiap</a:t>
            </a:r>
            <a:r>
              <a:rPr lang="en-US" sz="2000" dirty="0" smtClean="0">
                <a:latin typeface="+mn-lt"/>
              </a:rPr>
              <a:t> host </a:t>
            </a:r>
            <a:r>
              <a:rPr lang="en-US" sz="2000" dirty="0" err="1" smtClean="0">
                <a:latin typeface="+mn-lt"/>
              </a:rPr>
              <a:t>oleh</a:t>
            </a:r>
            <a:r>
              <a:rPr lang="en-US" sz="2000" dirty="0" smtClean="0">
                <a:latin typeface="+mn-lt"/>
              </a:rPr>
              <a:t> Admin </a:t>
            </a:r>
            <a:r>
              <a:rPr lang="en-US" sz="2000" dirty="0" err="1" smtClean="0">
                <a:latin typeface="+mn-lt"/>
              </a:rPr>
              <a:t>jaringan</a:t>
            </a:r>
            <a:endParaRPr lang="en-US" sz="2000" dirty="0">
              <a:latin typeface="+mn-lt"/>
            </a:endParaRPr>
          </a:p>
          <a:p>
            <a:pPr algn="l"/>
            <a:endParaRPr lang="en-US" dirty="0" smtClean="0"/>
          </a:p>
          <a:p>
            <a:pPr algn="l"/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alamat</a:t>
            </a:r>
            <a:r>
              <a:rPr lang="en-US" sz="2000" dirty="0" smtClean="0"/>
              <a:t> </a:t>
            </a:r>
            <a:r>
              <a:rPr lang="en-US" sz="2000" dirty="0" err="1" smtClean="0"/>
              <a:t>fisik</a:t>
            </a:r>
            <a:r>
              <a:rPr lang="en-US" sz="2000" dirty="0" smtClean="0"/>
              <a:t> MAC dan </a:t>
            </a:r>
            <a:r>
              <a:rPr lang="en-US" sz="2000" dirty="0" err="1" smtClean="0"/>
              <a:t>alamat</a:t>
            </a:r>
            <a:r>
              <a:rPr lang="en-US" sz="2000" dirty="0" smtClean="0"/>
              <a:t> </a:t>
            </a:r>
            <a:r>
              <a:rPr lang="en-US" sz="2000" dirty="0" err="1" smtClean="0"/>
              <a:t>logik</a:t>
            </a:r>
            <a:r>
              <a:rPr lang="en-US" sz="2000" dirty="0" smtClean="0"/>
              <a:t> IP </a:t>
            </a:r>
            <a:r>
              <a:rPr lang="en-US" sz="2000" dirty="0" err="1" smtClean="0"/>
              <a:t>dibutuhkan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berkomunikasi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dan </a:t>
            </a:r>
            <a:r>
              <a:rPr lang="en-US" sz="2000" dirty="0" err="1" smtClean="0"/>
              <a:t>alamat</a:t>
            </a:r>
            <a:r>
              <a:rPr lang="en-US" sz="2000" dirty="0" smtClean="0"/>
              <a:t> orang yang </a:t>
            </a:r>
            <a:r>
              <a:rPr lang="en-US" sz="2000" dirty="0" err="1" smtClean="0"/>
              <a:t>diperlukan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berkirim</a:t>
            </a:r>
            <a:r>
              <a:rPr lang="en-US" sz="2000" dirty="0" smtClean="0"/>
              <a:t> </a:t>
            </a:r>
            <a:r>
              <a:rPr lang="en-US" sz="2000" dirty="0" err="1" smtClean="0"/>
              <a:t>surat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09600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1800" dirty="0">
                <a:latin typeface="Arial" charset="0"/>
              </a:rPr>
              <a:t>Ethernet MAC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Konektivitas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ujung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ke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ujung</a:t>
            </a:r>
            <a:r>
              <a:rPr lang="en-US" dirty="0" smtClean="0">
                <a:latin typeface="Arial" charset="0"/>
              </a:rPr>
              <a:t>, MAC, dan IP</a:t>
            </a:r>
            <a:endParaRPr lang="en-US" dirty="0">
              <a:latin typeface="Arial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72" y="1757362"/>
            <a:ext cx="7277178" cy="17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5" y="3905250"/>
            <a:ext cx="7103351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2151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Ethernet</a:t>
            </a: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Pengenalan</a:t>
            </a:r>
            <a:endParaRPr lang="en-US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109" y="1562793"/>
            <a:ext cx="8733677" cy="20948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Chapter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mengulas</a:t>
            </a:r>
            <a:r>
              <a:rPr lang="en-US" dirty="0" smtClean="0"/>
              <a:t>  </a:t>
            </a:r>
            <a:r>
              <a:rPr lang="en-US" dirty="0" err="1" smtClean="0"/>
              <a:t>karakteristik</a:t>
            </a:r>
            <a:r>
              <a:rPr lang="en-US" dirty="0" smtClean="0"/>
              <a:t> dan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Ethernet </a:t>
            </a:r>
            <a:r>
              <a:rPr lang="en-US" dirty="0" err="1" smtClean="0"/>
              <a:t>seiring</a:t>
            </a:r>
            <a:r>
              <a:rPr lang="en-US" dirty="0" smtClean="0"/>
              <a:t> </a:t>
            </a:r>
            <a:r>
              <a:rPr lang="en-US" dirty="0" err="1" smtClean="0"/>
              <a:t>perubahannya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media </a:t>
            </a:r>
            <a:r>
              <a:rPr lang="en-US" dirty="0" err="1" smtClean="0"/>
              <a:t>berbagi</a:t>
            </a:r>
            <a:r>
              <a:rPr lang="en-US" dirty="0" smtClean="0"/>
              <a:t>,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data </a:t>
            </a:r>
            <a:r>
              <a:rPr lang="en-US" dirty="0" err="1" smtClean="0"/>
              <a:t>berbasis</a:t>
            </a:r>
            <a:r>
              <a:rPr lang="en-US" dirty="0" smtClean="0"/>
              <a:t> contention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high bandwidth dan full-duplex 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28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1800" dirty="0">
                <a:latin typeface="Arial" charset="0"/>
              </a:rPr>
              <a:t>Ethernet MAC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Konektivitas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ujung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ke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ujung</a:t>
            </a:r>
            <a:r>
              <a:rPr lang="en-US" dirty="0" smtClean="0">
                <a:latin typeface="Arial" charset="0"/>
              </a:rPr>
              <a:t>, MAC, dan IP</a:t>
            </a:r>
            <a:endParaRPr lang="en-US" dirty="0">
              <a:latin typeface="Arial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34" y="1449951"/>
            <a:ext cx="6836527" cy="510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6088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5</a:t>
            </a:r>
            <a:r>
              <a:rPr lang="en-US" sz="1800" dirty="0" smtClean="0">
                <a:latin typeface="Arial" charset="0"/>
              </a:rPr>
              <a:t>.2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Address Resolution Protocol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4986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ARP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Pengenalan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pada</a:t>
            </a:r>
            <a:r>
              <a:rPr lang="en-US" dirty="0" smtClean="0">
                <a:latin typeface="Arial" charset="0"/>
              </a:rPr>
              <a:t> ARP</a:t>
            </a:r>
            <a:endParaRPr lang="en-US" dirty="0">
              <a:latin typeface="Arial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1337" y="1488350"/>
            <a:ext cx="8733677" cy="508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dirty="0" err="1" smtClean="0"/>
              <a:t>Fungsi</a:t>
            </a:r>
            <a:r>
              <a:rPr lang="en-US" dirty="0" smtClean="0"/>
              <a:t> ARP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Mengirim</a:t>
            </a:r>
            <a:r>
              <a:rPr lang="en-US" dirty="0" smtClean="0"/>
              <a:t> node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MAC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Ethernet link yang </a:t>
            </a:r>
            <a:r>
              <a:rPr lang="en-US" dirty="0" err="1" smtClean="0"/>
              <a:t>diberikan</a:t>
            </a:r>
            <a:endParaRPr lang="en-US" dirty="0" smtClean="0"/>
          </a:p>
          <a:p>
            <a:pPr marL="0" indent="0">
              <a:buFont typeface="Wingdings" charset="0"/>
              <a:buNone/>
            </a:pPr>
            <a:endParaRPr lang="en-US" dirty="0" smtClean="0"/>
          </a:p>
          <a:p>
            <a:pPr marL="0" indent="0">
              <a:buFont typeface="Wingdings" charset="0"/>
              <a:buNone/>
            </a:pPr>
            <a:r>
              <a:rPr lang="en-US" dirty="0" err="1" smtClean="0"/>
              <a:t>Protokol</a:t>
            </a:r>
            <a:r>
              <a:rPr lang="en-US" dirty="0" smtClean="0"/>
              <a:t> ARP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Meresolve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IPv4  </a:t>
            </a:r>
            <a:r>
              <a:rPr lang="en-US" dirty="0" err="1" smtClean="0"/>
              <a:t>menjadi</a:t>
            </a:r>
            <a:r>
              <a:rPr lang="en-US" dirty="0" smtClean="0"/>
              <a:t> MAC addresses</a:t>
            </a:r>
          </a:p>
          <a:p>
            <a:r>
              <a:rPr lang="en-US" dirty="0" smtClean="0"/>
              <a:t>Me-maintain table of mappings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084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ARP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Pengenalan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pada</a:t>
            </a:r>
            <a:r>
              <a:rPr lang="en-US" dirty="0" smtClean="0">
                <a:latin typeface="Arial" charset="0"/>
              </a:rPr>
              <a:t> ARP</a:t>
            </a:r>
            <a:endParaRPr lang="en-US" dirty="0">
              <a:latin typeface="Arial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8" y="1346884"/>
            <a:ext cx="7334878" cy="510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236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ARP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Fungsi</a:t>
            </a:r>
            <a:r>
              <a:rPr lang="en-US" dirty="0" smtClean="0">
                <a:latin typeface="Arial" charset="0"/>
              </a:rPr>
              <a:t> / </a:t>
            </a:r>
            <a:r>
              <a:rPr lang="en-US" dirty="0" err="1" smtClean="0">
                <a:latin typeface="Arial" charset="0"/>
              </a:rPr>
              <a:t>Operasi</a:t>
            </a:r>
            <a:r>
              <a:rPr lang="en-US" dirty="0" smtClean="0">
                <a:latin typeface="Arial" charset="0"/>
              </a:rPr>
              <a:t> ARP</a:t>
            </a:r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418432"/>
            <a:ext cx="840377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ARP Table – 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 err="1" smtClean="0">
                <a:latin typeface="+mn-lt"/>
              </a:rPr>
              <a:t>Berguna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untuk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mencari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alamat</a:t>
            </a:r>
            <a:r>
              <a:rPr lang="en-US" sz="2000" dirty="0" smtClean="0">
                <a:latin typeface="+mn-lt"/>
              </a:rPr>
              <a:t> layer data </a:t>
            </a:r>
            <a:r>
              <a:rPr lang="en-US" sz="2000" dirty="0">
                <a:latin typeface="+mn-lt"/>
              </a:rPr>
              <a:t>link </a:t>
            </a:r>
            <a:r>
              <a:rPr lang="en-US" sz="2000" dirty="0" smtClean="0">
                <a:latin typeface="+mn-lt"/>
              </a:rPr>
              <a:t>yang </a:t>
            </a:r>
            <a:r>
              <a:rPr lang="en-US" sz="2000" dirty="0" err="1" smtClean="0">
                <a:latin typeface="+mn-lt"/>
              </a:rPr>
              <a:t>dipetakan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ke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tujuan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alamat</a:t>
            </a:r>
            <a:r>
              <a:rPr lang="en-US" sz="2000" dirty="0" smtClean="0">
                <a:latin typeface="+mn-lt"/>
              </a:rPr>
              <a:t> IPv4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 err="1" smtClean="0">
                <a:latin typeface="+mn-lt"/>
              </a:rPr>
              <a:t>Saat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sebuah</a:t>
            </a:r>
            <a:r>
              <a:rPr lang="en-US" sz="2000" dirty="0" smtClean="0">
                <a:latin typeface="+mn-lt"/>
              </a:rPr>
              <a:t> node </a:t>
            </a:r>
            <a:r>
              <a:rPr lang="en-US" sz="2000" dirty="0" err="1" smtClean="0">
                <a:latin typeface="+mn-lt"/>
              </a:rPr>
              <a:t>menerima</a:t>
            </a:r>
            <a:r>
              <a:rPr lang="en-US" sz="2000" dirty="0" smtClean="0">
                <a:latin typeface="+mn-lt"/>
              </a:rPr>
              <a:t> frame </a:t>
            </a:r>
            <a:r>
              <a:rPr lang="en-US" sz="2000" dirty="0" err="1" smtClean="0">
                <a:latin typeface="+mn-lt"/>
              </a:rPr>
              <a:t>dari</a:t>
            </a:r>
            <a:r>
              <a:rPr lang="en-US" sz="2000" dirty="0" smtClean="0">
                <a:latin typeface="+mn-lt"/>
              </a:rPr>
              <a:t> media, node </a:t>
            </a:r>
            <a:r>
              <a:rPr lang="en-US" sz="2000" dirty="0" err="1" smtClean="0">
                <a:latin typeface="+mn-lt"/>
              </a:rPr>
              <a:t>akan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merekam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sumber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alamat</a:t>
            </a:r>
            <a:r>
              <a:rPr lang="en-US" sz="2000" dirty="0" smtClean="0">
                <a:latin typeface="+mn-lt"/>
              </a:rPr>
              <a:t> IP dan </a:t>
            </a:r>
            <a:r>
              <a:rPr lang="en-US" sz="2000" dirty="0">
                <a:latin typeface="+mn-lt"/>
              </a:rPr>
              <a:t>MAC </a:t>
            </a:r>
            <a:r>
              <a:rPr lang="en-US" sz="2000" dirty="0" err="1" smtClean="0">
                <a:latin typeface="+mn-lt"/>
              </a:rPr>
              <a:t>sebagai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peta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dari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tabel</a:t>
            </a:r>
            <a:r>
              <a:rPr lang="en-US" sz="2000" dirty="0" smtClean="0">
                <a:latin typeface="+mn-lt"/>
              </a:rPr>
              <a:t> ARP</a:t>
            </a:r>
            <a:endParaRPr lang="en-US" sz="2000" dirty="0">
              <a:latin typeface="+mn-lt"/>
            </a:endParaRP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ARP request –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Layer 2 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membroadcast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ke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semua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devais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pada</a:t>
            </a:r>
            <a:r>
              <a:rPr lang="en-US" sz="2000" dirty="0" smtClean="0">
                <a:latin typeface="+mn-lt"/>
              </a:rPr>
              <a:t> Ethernet </a:t>
            </a:r>
            <a:r>
              <a:rPr lang="en-US" sz="2000" dirty="0">
                <a:latin typeface="+mn-lt"/>
              </a:rPr>
              <a:t>LAN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 smtClean="0">
                <a:latin typeface="+mn-lt"/>
              </a:rPr>
              <a:t>Node yang </a:t>
            </a:r>
            <a:r>
              <a:rPr lang="en-US" sz="2000" dirty="0" err="1" smtClean="0">
                <a:latin typeface="+mn-lt"/>
              </a:rPr>
              <a:t>cocok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dengan</a:t>
            </a:r>
            <a:r>
              <a:rPr lang="en-US" sz="2000" dirty="0" smtClean="0">
                <a:latin typeface="+mn-lt"/>
              </a:rPr>
              <a:t> IP </a:t>
            </a:r>
            <a:r>
              <a:rPr lang="en-US" sz="2000" dirty="0">
                <a:latin typeface="+mn-lt"/>
              </a:rPr>
              <a:t>address </a:t>
            </a:r>
            <a:r>
              <a:rPr lang="en-US" sz="2000" dirty="0" err="1" smtClean="0">
                <a:latin typeface="+mn-lt"/>
              </a:rPr>
              <a:t>pada</a:t>
            </a:r>
            <a:r>
              <a:rPr lang="en-US" sz="2000" dirty="0" smtClean="0">
                <a:latin typeface="+mn-lt"/>
              </a:rPr>
              <a:t> broadcast </a:t>
            </a:r>
            <a:r>
              <a:rPr lang="en-US" sz="2000" dirty="0" err="1" smtClean="0">
                <a:latin typeface="+mn-lt"/>
              </a:rPr>
              <a:t>akan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membalas</a:t>
            </a:r>
            <a:endParaRPr lang="en-US" sz="2000" dirty="0" smtClean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devais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merespon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request ARP </a:t>
            </a:r>
            <a:r>
              <a:rPr lang="en-US" sz="2000" dirty="0"/>
              <a:t>request, </a:t>
            </a:r>
            <a:r>
              <a:rPr lang="en-US" sz="2000" dirty="0" err="1" smtClean="0"/>
              <a:t>paket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di drop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frame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dibuat</a:t>
            </a:r>
            <a:endParaRPr lang="en-US" sz="2000" dirty="0">
              <a:latin typeface="+mn-lt"/>
            </a:endParaRPr>
          </a:p>
          <a:p>
            <a:pPr algn="l"/>
            <a:endParaRPr lang="en-US" dirty="0" smtClean="0"/>
          </a:p>
          <a:p>
            <a:pPr algn="l"/>
            <a:r>
              <a:rPr lang="en-US" b="1" dirty="0" err="1" smtClean="0"/>
              <a:t>Entri</a:t>
            </a:r>
            <a:r>
              <a:rPr lang="en-US" b="1" dirty="0" smtClean="0"/>
              <a:t> </a:t>
            </a:r>
            <a:r>
              <a:rPr lang="en-US" b="1" dirty="0" err="1" smtClean="0"/>
              <a:t>peta</a:t>
            </a:r>
            <a:r>
              <a:rPr lang="en-US" b="1" dirty="0" smtClean="0"/>
              <a:t> </a:t>
            </a:r>
            <a:r>
              <a:rPr lang="en-US" b="1" dirty="0" err="1" smtClean="0"/>
              <a:t>statis</a:t>
            </a:r>
            <a:r>
              <a:rPr lang="en-US" b="1" dirty="0" smtClean="0"/>
              <a:t>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dimasukkan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r>
              <a:rPr lang="en-US" b="1" dirty="0" smtClean="0"/>
              <a:t> ARP </a:t>
            </a:r>
            <a:r>
              <a:rPr lang="en-US" b="1" dirty="0"/>
              <a:t>table, </a:t>
            </a:r>
            <a:r>
              <a:rPr lang="en-US" b="1" dirty="0" err="1" smtClean="0"/>
              <a:t>tapi</a:t>
            </a:r>
            <a:r>
              <a:rPr lang="en-US" b="1" dirty="0" smtClean="0"/>
              <a:t> </a:t>
            </a:r>
            <a:r>
              <a:rPr lang="en-US" b="1" dirty="0" err="1" smtClean="0"/>
              <a:t>hal</a:t>
            </a:r>
            <a:r>
              <a:rPr lang="en-US" b="1" dirty="0" smtClean="0"/>
              <a:t> </a:t>
            </a:r>
            <a:r>
              <a:rPr lang="en-US" b="1" dirty="0" err="1" smtClean="0"/>
              <a:t>ini</a:t>
            </a:r>
            <a:r>
              <a:rPr lang="en-US" b="1" dirty="0" smtClean="0"/>
              <a:t> </a:t>
            </a:r>
            <a:r>
              <a:rPr lang="en-US" b="1" dirty="0" err="1" smtClean="0"/>
              <a:t>jarang</a:t>
            </a:r>
            <a:r>
              <a:rPr lang="en-US" b="1" dirty="0" smtClean="0"/>
              <a:t> </a:t>
            </a:r>
            <a:r>
              <a:rPr lang="en-US" b="1" dirty="0" err="1" smtClean="0"/>
              <a:t>sekali</a:t>
            </a:r>
            <a:r>
              <a:rPr lang="en-US" b="1" dirty="0" smtClean="0"/>
              <a:t> </a:t>
            </a:r>
            <a:r>
              <a:rPr lang="en-US" b="1" dirty="0" err="1" smtClean="0"/>
              <a:t>terjadi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696009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latin typeface="Arial" charset="0"/>
              </a:rPr>
              <a:t>ARP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Fungsi</a:t>
            </a:r>
            <a:r>
              <a:rPr lang="en-US" dirty="0" smtClean="0">
                <a:latin typeface="Arial" charset="0"/>
              </a:rPr>
              <a:t> / </a:t>
            </a:r>
            <a:r>
              <a:rPr lang="en-US" dirty="0" err="1" smtClean="0">
                <a:latin typeface="Arial" charset="0"/>
              </a:rPr>
              <a:t>Operasi</a:t>
            </a:r>
            <a:r>
              <a:rPr lang="en-US" dirty="0" smtClean="0">
                <a:latin typeface="Arial" charset="0"/>
              </a:rPr>
              <a:t> ARP</a:t>
            </a:r>
            <a:endParaRPr lang="en-US" dirty="0">
              <a:latin typeface="Arial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010" y="1416871"/>
            <a:ext cx="6072194" cy="501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221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latin typeface="Arial" charset="0"/>
              </a:rPr>
              <a:t>ARP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Fungsi</a:t>
            </a:r>
            <a:r>
              <a:rPr lang="en-US" dirty="0" smtClean="0">
                <a:latin typeface="Arial" charset="0"/>
              </a:rPr>
              <a:t> / </a:t>
            </a:r>
            <a:r>
              <a:rPr lang="en-US" dirty="0" err="1" smtClean="0">
                <a:latin typeface="Arial" charset="0"/>
              </a:rPr>
              <a:t>Operasi</a:t>
            </a:r>
            <a:r>
              <a:rPr lang="en-US" dirty="0" smtClean="0">
                <a:latin typeface="Arial" charset="0"/>
              </a:rPr>
              <a:t> ARP</a:t>
            </a:r>
            <a:endParaRPr lang="en-US" dirty="0">
              <a:latin typeface="Arial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12" y="1543790"/>
            <a:ext cx="6632250" cy="4906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7282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latin typeface="Arial" charset="0"/>
              </a:rPr>
              <a:t>ARP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Fungsi</a:t>
            </a:r>
            <a:r>
              <a:rPr lang="en-US" dirty="0" smtClean="0">
                <a:latin typeface="Arial" charset="0"/>
              </a:rPr>
              <a:t> / </a:t>
            </a:r>
            <a:r>
              <a:rPr lang="en-US" dirty="0" err="1" smtClean="0">
                <a:latin typeface="Arial" charset="0"/>
              </a:rPr>
              <a:t>Operasi</a:t>
            </a:r>
            <a:r>
              <a:rPr lang="en-US" dirty="0" smtClean="0">
                <a:latin typeface="Arial" charset="0"/>
              </a:rPr>
              <a:t> ARP</a:t>
            </a:r>
            <a:endParaRPr lang="en-US" dirty="0">
              <a:latin typeface="Arial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457324"/>
            <a:ext cx="5715000" cy="484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4961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latin typeface="Arial" charset="0"/>
              </a:rPr>
              <a:t>ARP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Fungsi</a:t>
            </a:r>
            <a:r>
              <a:rPr lang="en-US" dirty="0" smtClean="0">
                <a:latin typeface="Arial" charset="0"/>
              </a:rPr>
              <a:t> / </a:t>
            </a:r>
            <a:r>
              <a:rPr lang="en-US" dirty="0" err="1" smtClean="0">
                <a:latin typeface="Arial" charset="0"/>
              </a:rPr>
              <a:t>Operasi</a:t>
            </a:r>
            <a:r>
              <a:rPr lang="en-US" dirty="0" smtClean="0">
                <a:latin typeface="Arial" charset="0"/>
              </a:rPr>
              <a:t> ARP</a:t>
            </a:r>
            <a:endParaRPr lang="en-US" dirty="0">
              <a:latin typeface="Arial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15" y="1544268"/>
            <a:ext cx="6961452" cy="485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0398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latin typeface="Arial" charset="0"/>
              </a:rPr>
              <a:t>ARP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Fungsi</a:t>
            </a:r>
            <a:r>
              <a:rPr lang="en-US" dirty="0" smtClean="0">
                <a:latin typeface="Arial" charset="0"/>
              </a:rPr>
              <a:t> / </a:t>
            </a:r>
            <a:r>
              <a:rPr lang="en-US" dirty="0" err="1" smtClean="0">
                <a:latin typeface="Arial" charset="0"/>
              </a:rPr>
              <a:t>Operasi</a:t>
            </a:r>
            <a:r>
              <a:rPr lang="en-US" dirty="0" smtClean="0">
                <a:latin typeface="Arial" charset="0"/>
              </a:rPr>
              <a:t> ARP</a:t>
            </a:r>
            <a:endParaRPr lang="en-US" dirty="0">
              <a:latin typeface="Arial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19" y="1433594"/>
            <a:ext cx="6772676" cy="486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8546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Chapter </a:t>
            </a:r>
            <a:r>
              <a:rPr lang="en-US" dirty="0" smtClean="0">
                <a:latin typeface="Arial" charset="0"/>
              </a:rPr>
              <a:t>5</a:t>
            </a:r>
            <a:endParaRPr lang="en-US" dirty="0">
              <a:latin typeface="Arial" charset="0"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213109" y="1538514"/>
            <a:ext cx="8733677" cy="4927394"/>
          </a:xfrm>
        </p:spPr>
        <p:txBody>
          <a:bodyPr/>
          <a:lstStyle/>
          <a:p>
            <a:pPr lvl="1" eaLnBrk="1" hangingPunct="1"/>
            <a:r>
              <a:rPr lang="en-US" sz="2400" dirty="0" smtClean="0">
                <a:latin typeface="Arial" charset="0"/>
              </a:rPr>
              <a:t>5.0  </a:t>
            </a:r>
            <a:r>
              <a:rPr lang="en-US" sz="2400" dirty="0" err="1" smtClean="0">
                <a:latin typeface="Arial" charset="0"/>
              </a:rPr>
              <a:t>Pengenalan</a:t>
            </a:r>
            <a:endParaRPr lang="en-US" sz="2400" dirty="0" smtClean="0">
              <a:latin typeface="Arial" charset="0"/>
            </a:endParaRPr>
          </a:p>
          <a:p>
            <a:pPr lvl="1" eaLnBrk="1" hangingPunct="1"/>
            <a:r>
              <a:rPr lang="en-US" sz="2400" dirty="0" smtClean="0">
                <a:latin typeface="Arial" charset="0"/>
              </a:rPr>
              <a:t>5.1  </a:t>
            </a:r>
            <a:r>
              <a:rPr lang="en-US" sz="2400" dirty="0" err="1" smtClean="0">
                <a:latin typeface="Arial" charset="0"/>
              </a:rPr>
              <a:t>Protokol</a:t>
            </a:r>
            <a:r>
              <a:rPr lang="en-US" sz="2400" dirty="0" smtClean="0">
                <a:latin typeface="Arial" charset="0"/>
              </a:rPr>
              <a:t> Ethernet</a:t>
            </a:r>
            <a:endParaRPr lang="en-US" sz="2400" dirty="0">
              <a:latin typeface="Arial" charset="0"/>
            </a:endParaRPr>
          </a:p>
          <a:p>
            <a:pPr lvl="1" eaLnBrk="1" hangingPunct="1"/>
            <a:r>
              <a:rPr lang="en-US" sz="2400" dirty="0" smtClean="0">
                <a:latin typeface="Arial" charset="0"/>
              </a:rPr>
              <a:t>5.2  Address Resolution Protocol (ARP)</a:t>
            </a:r>
            <a:endParaRPr lang="en-US" sz="2400" dirty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</a:rPr>
              <a:t>5.3  Switch LAN</a:t>
            </a:r>
            <a:endParaRPr lang="en-US" sz="2400" dirty="0">
              <a:latin typeface="Arial" charset="0"/>
            </a:endParaRPr>
          </a:p>
          <a:p>
            <a:pPr lvl="1" eaLnBrk="1" hangingPunct="1"/>
            <a:r>
              <a:rPr lang="en-US" sz="2400" dirty="0" smtClean="0">
                <a:latin typeface="Arial" charset="0"/>
              </a:rPr>
              <a:t>5.4  </a:t>
            </a:r>
            <a:r>
              <a:rPr lang="en-US" sz="2400" dirty="0" err="1" smtClean="0">
                <a:latin typeface="Arial" charset="0"/>
              </a:rPr>
              <a:t>Simpulan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3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latin typeface="Arial" charset="0"/>
              </a:rPr>
              <a:t>ARP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Fungsi</a:t>
            </a:r>
            <a:r>
              <a:rPr lang="en-US" dirty="0" smtClean="0">
                <a:latin typeface="Arial" charset="0"/>
              </a:rPr>
              <a:t> / </a:t>
            </a:r>
            <a:r>
              <a:rPr lang="en-US" dirty="0" err="1" smtClean="0">
                <a:latin typeface="Arial" charset="0"/>
              </a:rPr>
              <a:t>Operasi</a:t>
            </a:r>
            <a:r>
              <a:rPr lang="en-US" dirty="0" smtClean="0">
                <a:latin typeface="Arial" charset="0"/>
              </a:rPr>
              <a:t> ARP</a:t>
            </a:r>
            <a:endParaRPr lang="en-US" dirty="0">
              <a:latin typeface="Arial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45" y="1546136"/>
            <a:ext cx="6878922" cy="505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429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latin typeface="Arial" charset="0"/>
              </a:rPr>
              <a:t>ARP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Peran</a:t>
            </a:r>
            <a:r>
              <a:rPr lang="en-US" dirty="0" smtClean="0">
                <a:latin typeface="Arial" charset="0"/>
              </a:rPr>
              <a:t> ARP </a:t>
            </a:r>
            <a:r>
              <a:rPr lang="en-US" dirty="0" err="1" smtClean="0">
                <a:latin typeface="Arial" charset="0"/>
              </a:rPr>
              <a:t>pada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Komunikasi</a:t>
            </a:r>
            <a:r>
              <a:rPr lang="en-US" dirty="0" smtClean="0">
                <a:latin typeface="Arial" charset="0"/>
              </a:rPr>
              <a:t> Remote</a:t>
            </a:r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257" y="1465943"/>
            <a:ext cx="8577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IPv4 </a:t>
            </a:r>
            <a:r>
              <a:rPr lang="en-US" dirty="0" err="1" smtClean="0"/>
              <a:t>tujuan</a:t>
            </a:r>
            <a:r>
              <a:rPr lang="en-US" dirty="0" smtClean="0"/>
              <a:t> host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,  frame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MAC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devais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MAC address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 algn="l">
              <a:buFont typeface="Wingdings" pitchFamily="2" charset="2"/>
              <a:buChar char="§"/>
            </a:pPr>
            <a:endParaRPr lang="en-US" dirty="0" smtClean="0"/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 err="1" smtClean="0"/>
              <a:t>Jika</a:t>
            </a:r>
            <a:r>
              <a:rPr lang="en-US" dirty="0" smtClean="0"/>
              <a:t> IPv4 host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, host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proses ARP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MAC </a:t>
            </a:r>
            <a:r>
              <a:rPr lang="en-US" dirty="0"/>
              <a:t>address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router yang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gateway</a:t>
            </a:r>
            <a:endParaRPr lang="en-US" dirty="0"/>
          </a:p>
          <a:p>
            <a:pPr marL="342900" indent="-342900" algn="l">
              <a:buFont typeface="Wingdings" pitchFamily="2" charset="2"/>
              <a:buChar char="§"/>
            </a:pPr>
            <a:endParaRPr lang="en-US" dirty="0"/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entri</a:t>
            </a:r>
            <a:r>
              <a:rPr lang="en-US" dirty="0" smtClean="0"/>
              <a:t> gateway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, </a:t>
            </a:r>
            <a:r>
              <a:rPr lang="en-US" dirty="0" err="1" smtClean="0"/>
              <a:t>sebuah</a:t>
            </a:r>
            <a:r>
              <a:rPr lang="en-US" dirty="0" smtClean="0"/>
              <a:t> ARP request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MAC </a:t>
            </a:r>
            <a:r>
              <a:rPr lang="en-US" dirty="0"/>
              <a:t>address </a:t>
            </a:r>
            <a:r>
              <a:rPr lang="en-US" dirty="0" smtClean="0"/>
              <a:t>yang </a:t>
            </a:r>
            <a:r>
              <a:rPr lang="en-US" dirty="0" err="1" smtClean="0"/>
              <a:t>berasosiasi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IP </a:t>
            </a:r>
            <a:r>
              <a:rPr lang="en-US" dirty="0"/>
              <a:t>address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router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537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latin typeface="Arial" charset="0"/>
              </a:rPr>
              <a:t>ARP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>
                <a:latin typeface="Arial" charset="0"/>
              </a:rPr>
              <a:t>M</a:t>
            </a:r>
            <a:r>
              <a:rPr lang="en-US" dirty="0" err="1" smtClean="0">
                <a:latin typeface="Arial" charset="0"/>
              </a:rPr>
              <a:t>enghapus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Entri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dari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Tabel</a:t>
            </a:r>
            <a:r>
              <a:rPr lang="en-US" dirty="0" smtClean="0">
                <a:latin typeface="Arial" charset="0"/>
              </a:rPr>
              <a:t> ARP</a:t>
            </a:r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438499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dirty="0" smtClean="0"/>
              <a:t>ARP </a:t>
            </a:r>
            <a:r>
              <a:rPr lang="en-US" dirty="0"/>
              <a:t>cache timer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entri</a:t>
            </a:r>
            <a:r>
              <a:rPr lang="en-US" dirty="0" smtClean="0"/>
              <a:t> ARP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en-US" dirty="0" smtClean="0"/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manual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entri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ARP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23" y="3263882"/>
            <a:ext cx="5220652" cy="359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4538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latin typeface="Arial" charset="0"/>
              </a:rPr>
              <a:t>ARP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Tabel</a:t>
            </a:r>
            <a:r>
              <a:rPr lang="en-US" dirty="0" smtClean="0">
                <a:latin typeface="Arial" charset="0"/>
              </a:rPr>
              <a:t> ARP </a:t>
            </a:r>
            <a:r>
              <a:rPr lang="en-US" dirty="0" err="1" smtClean="0">
                <a:latin typeface="Arial" charset="0"/>
              </a:rPr>
              <a:t>pada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</a:t>
            </a:r>
            <a:r>
              <a:rPr lang="en-US" dirty="0" err="1" smtClean="0">
                <a:latin typeface="Arial" charset="0"/>
              </a:rPr>
              <a:t>evais</a:t>
            </a:r>
            <a:r>
              <a:rPr lang="en-US" dirty="0" smtClean="0">
                <a:latin typeface="Arial" charset="0"/>
              </a:rPr>
              <a:t> Networking</a:t>
            </a:r>
            <a:endParaRPr lang="en-US" dirty="0">
              <a:latin typeface="Arial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25" y="1376710"/>
            <a:ext cx="6361550" cy="251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25" y="4089862"/>
            <a:ext cx="6447676" cy="241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5533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1100" dirty="0" err="1" smtClean="0">
                <a:latin typeface="Arial" charset="0"/>
              </a:rPr>
              <a:t>Permasalahan</a:t>
            </a:r>
            <a:r>
              <a:rPr lang="en-US" sz="1100" dirty="0" smtClean="0">
                <a:latin typeface="Arial" charset="0"/>
              </a:rPr>
              <a:t> ARP</a:t>
            </a:r>
            <a:br>
              <a:rPr lang="en-US" sz="1100" dirty="0" smtClean="0">
                <a:latin typeface="Arial" charset="0"/>
              </a:rPr>
            </a:br>
            <a:r>
              <a:rPr lang="en-US" sz="2800" dirty="0" err="1" smtClean="0">
                <a:latin typeface="Arial" charset="0"/>
              </a:rPr>
              <a:t>Bagaimana</a:t>
            </a:r>
            <a:r>
              <a:rPr lang="en-US" sz="2800" dirty="0" smtClean="0">
                <a:latin typeface="Arial" charset="0"/>
              </a:rPr>
              <a:t>  ARP </a:t>
            </a:r>
            <a:r>
              <a:rPr lang="en-US" sz="2800" dirty="0" err="1" smtClean="0">
                <a:latin typeface="Arial" charset="0"/>
              </a:rPr>
              <a:t>Bisa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err="1" smtClean="0">
                <a:latin typeface="Arial" charset="0"/>
              </a:rPr>
              <a:t>Memunculkan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err="1" smtClean="0">
                <a:latin typeface="Arial" charset="0"/>
              </a:rPr>
              <a:t>Masalah</a:t>
            </a:r>
            <a:endParaRPr lang="en-US" sz="2800" dirty="0">
              <a:latin typeface="Arial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7" y="1242703"/>
            <a:ext cx="6783427" cy="540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4928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1800" dirty="0" err="1" smtClean="0">
                <a:latin typeface="Arial" charset="0"/>
              </a:rPr>
              <a:t>Permasalahan</a:t>
            </a:r>
            <a:r>
              <a:rPr lang="en-US" sz="1800" dirty="0" smtClean="0">
                <a:latin typeface="Arial" charset="0"/>
              </a:rPr>
              <a:t> ARP</a:t>
            </a:r>
            <a:br>
              <a:rPr lang="en-US" sz="1800" dirty="0" smtClean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Masalah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Berkaitan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dengan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Mitigasi</a:t>
            </a:r>
            <a:r>
              <a:rPr lang="en-US" dirty="0" smtClean="0">
                <a:latin typeface="Arial" charset="0"/>
              </a:rPr>
              <a:t> ARP</a:t>
            </a:r>
            <a:endParaRPr lang="en-US" dirty="0">
              <a:latin typeface="Arial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6233"/>
            <a:ext cx="9030428" cy="335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564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5.3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LAN Switches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5373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latin typeface="Arial" charset="0"/>
              </a:rPr>
              <a:t>Switching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Fundamental Port Switch</a:t>
            </a:r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770" y="1538514"/>
            <a:ext cx="85779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Layer 2 LAN switch</a:t>
            </a:r>
          </a:p>
          <a:p>
            <a:pPr algn="l"/>
            <a:endParaRPr lang="en-US" dirty="0"/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devais</a:t>
            </a:r>
            <a:r>
              <a:rPr lang="en-US" dirty="0" smtClean="0"/>
              <a:t> </a:t>
            </a:r>
            <a:r>
              <a:rPr lang="en-US" dirty="0" err="1" smtClean="0"/>
              <a:t>ujung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devais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intermediari</a:t>
            </a:r>
            <a:r>
              <a:rPr lang="en-US" dirty="0" smtClean="0"/>
              <a:t> 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kebanyakan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Ethernet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 err="1" smtClean="0"/>
              <a:t>Melakukan</a:t>
            </a:r>
            <a:r>
              <a:rPr lang="en-US" dirty="0" smtClean="0"/>
              <a:t> Switching dan filtering </a:t>
            </a:r>
            <a:r>
              <a:rPr lang="en-US" dirty="0" err="1" smtClean="0"/>
              <a:t>berdasarkan</a:t>
            </a:r>
            <a:r>
              <a:rPr lang="en-US" dirty="0" smtClean="0"/>
              <a:t> MAC address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MAC </a:t>
            </a:r>
            <a:r>
              <a:rPr lang="en-US" dirty="0"/>
              <a:t>address </a:t>
            </a:r>
            <a:r>
              <a:rPr lang="en-US" dirty="0" smtClean="0"/>
              <a:t>yang </a:t>
            </a:r>
            <a:r>
              <a:rPr lang="en-US" dirty="0" err="1" smtClean="0"/>
              <a:t>digunakan</a:t>
            </a:r>
            <a:r>
              <a:rPr lang="en-US" dirty="0" smtClean="0"/>
              <a:t> switch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forwarding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router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menghantarkan</a:t>
            </a:r>
            <a:r>
              <a:rPr lang="en-US" dirty="0" smtClean="0"/>
              <a:t> data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subnetwork</a:t>
            </a:r>
            <a:r>
              <a:rPr lang="en-US" dirty="0" smtClean="0"/>
              <a:t> IP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228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latin typeface="Arial" charset="0"/>
              </a:rPr>
              <a:t>Switching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Tabel</a:t>
            </a:r>
            <a:r>
              <a:rPr lang="en-US" dirty="0" smtClean="0">
                <a:latin typeface="Arial" charset="0"/>
              </a:rPr>
              <a:t> Switch MAC Address</a:t>
            </a:r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285" y="3047688"/>
            <a:ext cx="8679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 algn="l"/>
            <a:r>
              <a:rPr lang="en-US" b="1" dirty="0" smtClean="0"/>
              <a:t>1</a:t>
            </a:r>
            <a:r>
              <a:rPr lang="en-US" b="1" dirty="0"/>
              <a:t>.</a:t>
            </a:r>
            <a:r>
              <a:rPr lang="en-US" dirty="0"/>
              <a:t> </a:t>
            </a:r>
            <a:r>
              <a:rPr lang="en-US" dirty="0" smtClean="0"/>
              <a:t>Switch </a:t>
            </a:r>
            <a:r>
              <a:rPr lang="en-US" dirty="0" err="1" smtClean="0"/>
              <a:t>menerima</a:t>
            </a:r>
            <a:r>
              <a:rPr lang="en-US" dirty="0" smtClean="0"/>
              <a:t> frame broadcast </a:t>
            </a:r>
            <a:r>
              <a:rPr lang="en-US" dirty="0" err="1" smtClean="0"/>
              <a:t>dari</a:t>
            </a:r>
            <a:r>
              <a:rPr lang="en-US" dirty="0" smtClean="0"/>
              <a:t> PC </a:t>
            </a:r>
            <a:r>
              <a:rPr lang="en-US" dirty="0"/>
              <a:t>1 </a:t>
            </a:r>
            <a:r>
              <a:rPr lang="en-US" dirty="0" err="1" smtClean="0"/>
              <a:t>ke</a:t>
            </a:r>
            <a:r>
              <a:rPr lang="en-US" dirty="0" smtClean="0"/>
              <a:t> Port </a:t>
            </a:r>
            <a:r>
              <a:rPr lang="en-US" dirty="0"/>
              <a:t>1.</a:t>
            </a:r>
          </a:p>
          <a:p>
            <a:pPr marL="347663" indent="-347663" algn="l"/>
            <a:r>
              <a:rPr lang="en-US" b="1" dirty="0" smtClean="0"/>
              <a:t>2</a:t>
            </a:r>
            <a:r>
              <a:rPr lang="en-US" b="1" dirty="0"/>
              <a:t>.</a:t>
            </a:r>
            <a:r>
              <a:rPr lang="en-US" dirty="0"/>
              <a:t> </a:t>
            </a:r>
            <a:r>
              <a:rPr lang="en-US" dirty="0" smtClean="0"/>
              <a:t>Switch </a:t>
            </a:r>
            <a:r>
              <a:rPr lang="en-US" dirty="0" err="1" smtClean="0"/>
              <a:t>memasukkan</a:t>
            </a:r>
            <a:r>
              <a:rPr lang="en-US" dirty="0" smtClean="0"/>
              <a:t> MAC </a:t>
            </a:r>
            <a:r>
              <a:rPr lang="en-US" dirty="0"/>
              <a:t>address </a:t>
            </a:r>
            <a:r>
              <a:rPr lang="en-US" dirty="0" err="1" smtClean="0"/>
              <a:t>sumber</a:t>
            </a:r>
            <a:r>
              <a:rPr lang="en-US" dirty="0" smtClean="0"/>
              <a:t> port switch </a:t>
            </a:r>
            <a:r>
              <a:rPr lang="en-US" dirty="0"/>
              <a:t>port </a:t>
            </a:r>
            <a:r>
              <a:rPr lang="en-US" dirty="0" smtClean="0"/>
              <a:t>yang </a:t>
            </a:r>
            <a:r>
              <a:rPr lang="en-US" dirty="0" err="1" smtClean="0"/>
              <a:t>menerima</a:t>
            </a:r>
            <a:r>
              <a:rPr lang="en-US" dirty="0" smtClean="0"/>
              <a:t> frame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address.</a:t>
            </a:r>
            <a:endParaRPr lang="en-US" dirty="0"/>
          </a:p>
          <a:p>
            <a:pPr marL="347663" indent="-347663" algn="l"/>
            <a:r>
              <a:rPr lang="en-US" b="1" dirty="0" smtClean="0"/>
              <a:t>3</a:t>
            </a:r>
            <a:r>
              <a:rPr lang="en-US" b="1" dirty="0"/>
              <a:t>.</a:t>
            </a:r>
            <a:r>
              <a:rPr lang="en-US" dirty="0"/>
              <a:t> </a:t>
            </a:r>
            <a:r>
              <a:rPr lang="en-US" dirty="0" err="1" smtClean="0"/>
              <a:t>Dikarenakan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broadcast</a:t>
            </a:r>
            <a:r>
              <a:rPr lang="en-US" dirty="0"/>
              <a:t>, </a:t>
            </a:r>
            <a:r>
              <a:rPr lang="en-US" dirty="0" smtClean="0"/>
              <a:t>switch </a:t>
            </a:r>
            <a:r>
              <a:rPr lang="en-US" dirty="0" err="1" smtClean="0"/>
              <a:t>membanjiri</a:t>
            </a:r>
            <a:r>
              <a:rPr lang="en-US" dirty="0" smtClean="0"/>
              <a:t> frame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port except port yang </a:t>
            </a:r>
            <a:r>
              <a:rPr lang="en-US" dirty="0" err="1" smtClean="0"/>
              <a:t>menerima</a:t>
            </a:r>
            <a:r>
              <a:rPr lang="en-US" dirty="0" smtClean="0"/>
              <a:t> frame.</a:t>
            </a:r>
            <a:endParaRPr lang="en-US" dirty="0"/>
          </a:p>
          <a:p>
            <a:pPr marL="347663" indent="-347663" algn="l"/>
            <a:r>
              <a:rPr lang="en-US" b="1" dirty="0" smtClean="0"/>
              <a:t>4</a:t>
            </a:r>
            <a:r>
              <a:rPr lang="en-US" b="1" dirty="0"/>
              <a:t>.</a:t>
            </a:r>
            <a:r>
              <a:rPr lang="en-US" dirty="0"/>
              <a:t> </a:t>
            </a:r>
            <a:r>
              <a:rPr lang="en-US" dirty="0" err="1" smtClean="0"/>
              <a:t>Devais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membalas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broadcast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frame unicast </a:t>
            </a:r>
            <a:r>
              <a:rPr lang="en-US" dirty="0"/>
              <a:t>frame </a:t>
            </a:r>
            <a:r>
              <a:rPr lang="en-US" dirty="0" smtClean="0"/>
              <a:t>yang </a:t>
            </a:r>
            <a:r>
              <a:rPr lang="en-US" dirty="0" err="1" smtClean="0"/>
              <a:t>ditujukan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PC 1.</a:t>
            </a:r>
          </a:p>
          <a:p>
            <a:pPr marL="347663" indent="-347663" algn="l"/>
            <a:endParaRPr lang="en-US" dirty="0"/>
          </a:p>
          <a:p>
            <a:pPr marL="347663" indent="-347663" algn="l"/>
            <a:r>
              <a:rPr lang="en-US" dirty="0" err="1" smtClean="0"/>
              <a:t>Berlanjut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72" y="1228413"/>
            <a:ext cx="44100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4032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latin typeface="Arial" charset="0"/>
              </a:rPr>
              <a:t>Switching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Tabel</a:t>
            </a:r>
            <a:r>
              <a:rPr lang="en-US" dirty="0" smtClean="0">
                <a:latin typeface="Arial" charset="0"/>
              </a:rPr>
              <a:t> Switch MAC Address</a:t>
            </a:r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284" y="3076405"/>
            <a:ext cx="867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 algn="l"/>
            <a:r>
              <a:rPr lang="en-US" b="1" dirty="0" smtClean="0"/>
              <a:t>5</a:t>
            </a:r>
            <a:r>
              <a:rPr lang="en-US" b="1" dirty="0"/>
              <a:t>.</a:t>
            </a:r>
            <a:r>
              <a:rPr lang="en-US" dirty="0"/>
              <a:t> </a:t>
            </a:r>
            <a:r>
              <a:rPr lang="en-US" dirty="0" smtClean="0"/>
              <a:t>Switch </a:t>
            </a:r>
            <a:r>
              <a:rPr lang="en-US" dirty="0" err="1" smtClean="0"/>
              <a:t>mengentri</a:t>
            </a:r>
            <a:r>
              <a:rPr lang="en-US" dirty="0" smtClean="0"/>
              <a:t> MAC </a:t>
            </a:r>
            <a:r>
              <a:rPr lang="en-US" dirty="0"/>
              <a:t>address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PC </a:t>
            </a:r>
            <a:r>
              <a:rPr lang="en-US" dirty="0"/>
              <a:t>2 </a:t>
            </a:r>
            <a:r>
              <a:rPr lang="en-US" dirty="0" smtClean="0"/>
              <a:t>dan </a:t>
            </a:r>
            <a:r>
              <a:rPr lang="en-US" dirty="0" err="1" smtClean="0"/>
              <a:t>nomor</a:t>
            </a:r>
            <a:r>
              <a:rPr lang="en-US" dirty="0" smtClean="0"/>
              <a:t> port </a:t>
            </a:r>
            <a:r>
              <a:rPr lang="en-US" dirty="0" err="1" smtClean="0"/>
              <a:t>dari</a:t>
            </a:r>
            <a:r>
              <a:rPr lang="en-US" dirty="0" smtClean="0"/>
              <a:t> port switch yang </a:t>
            </a:r>
            <a:r>
              <a:rPr lang="en-US" dirty="0" err="1" smtClean="0"/>
              <a:t>menerima</a:t>
            </a:r>
            <a:r>
              <a:rPr lang="en-US" dirty="0" smtClean="0"/>
              <a:t> frame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address.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frame dan port yang </a:t>
            </a:r>
            <a:r>
              <a:rPr lang="en-US" dirty="0" err="1" smtClean="0"/>
              <a:t>terasosiasi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MAC address.</a:t>
            </a:r>
            <a:endParaRPr lang="en-US" dirty="0"/>
          </a:p>
          <a:p>
            <a:pPr marL="347663" indent="-347663" algn="l"/>
            <a:r>
              <a:rPr lang="en-US" b="1" dirty="0" smtClean="0"/>
              <a:t>6</a:t>
            </a:r>
            <a:r>
              <a:rPr lang="en-US" b="1" dirty="0"/>
              <a:t>.</a:t>
            </a:r>
            <a:r>
              <a:rPr lang="en-US" dirty="0"/>
              <a:t> </a:t>
            </a:r>
            <a:r>
              <a:rPr lang="en-US" dirty="0" smtClean="0"/>
              <a:t>Switch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memforward</a:t>
            </a:r>
            <a:r>
              <a:rPr lang="en-US" dirty="0" smtClean="0"/>
              <a:t> frame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devais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dan </a:t>
            </a:r>
            <a:r>
              <a:rPr lang="en-US" dirty="0" err="1" smtClean="0"/>
              <a:t>devais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membanjiri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entri</a:t>
            </a:r>
            <a:r>
              <a:rPr lang="en-US" dirty="0" smtClean="0"/>
              <a:t> di </a:t>
            </a:r>
            <a:r>
              <a:rPr lang="en-US" dirty="0" err="1" smtClean="0"/>
              <a:t>tabel</a:t>
            </a:r>
            <a:r>
              <a:rPr lang="en-US" dirty="0" smtClean="0"/>
              <a:t> address yang </a:t>
            </a:r>
            <a:r>
              <a:rPr lang="en-US" dirty="0" err="1" smtClean="0"/>
              <a:t>mengidentifikasi</a:t>
            </a:r>
            <a:r>
              <a:rPr lang="en-US" dirty="0" smtClean="0"/>
              <a:t> port yang </a:t>
            </a:r>
            <a:r>
              <a:rPr lang="en-US" dirty="0" err="1" smtClean="0"/>
              <a:t>sesuai</a:t>
            </a:r>
            <a:r>
              <a:rPr lang="en-US" dirty="0" smtClean="0"/>
              <a:t>.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3" y="1228413"/>
            <a:ext cx="44100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5084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Ethernet Operation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LLC dan MAC </a:t>
            </a:r>
            <a:r>
              <a:rPr lang="en-US" dirty="0" err="1" smtClean="0">
                <a:latin typeface="Arial" charset="0"/>
              </a:rPr>
              <a:t>Sublayers</a:t>
            </a:r>
            <a:endParaRPr lang="en-US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109" y="1379491"/>
            <a:ext cx="8733677" cy="45713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Ethernet </a:t>
            </a:r>
            <a:r>
              <a:rPr lang="en-US" dirty="0" smtClean="0"/>
              <a:t>–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Teknologi</a:t>
            </a:r>
            <a:r>
              <a:rPr lang="en-US" dirty="0" smtClean="0"/>
              <a:t> LAN yang paling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Beroperasi</a:t>
            </a:r>
            <a:r>
              <a:rPr lang="en-US" dirty="0" smtClean="0"/>
              <a:t> di layer data </a:t>
            </a:r>
            <a:r>
              <a:rPr lang="en-US" dirty="0"/>
              <a:t>link </a:t>
            </a:r>
            <a:r>
              <a:rPr lang="en-US" dirty="0" smtClean="0"/>
              <a:t>dan layer </a:t>
            </a:r>
            <a:r>
              <a:rPr lang="en-US" dirty="0" err="1" smtClean="0"/>
              <a:t>fisik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IEEE </a:t>
            </a:r>
            <a:r>
              <a:rPr lang="en-US" dirty="0"/>
              <a:t>802.2 </a:t>
            </a:r>
            <a:r>
              <a:rPr lang="en-US" dirty="0" smtClean="0"/>
              <a:t>dan </a:t>
            </a:r>
            <a:r>
              <a:rPr lang="en-US" dirty="0"/>
              <a:t>802.3 </a:t>
            </a:r>
            <a:r>
              <a:rPr lang="en-US" dirty="0" smtClean="0"/>
              <a:t>standards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Mendukung</a:t>
            </a:r>
            <a:r>
              <a:rPr lang="en-US" dirty="0" smtClean="0"/>
              <a:t> bandwidth data 10</a:t>
            </a:r>
            <a:r>
              <a:rPr lang="en-US" dirty="0"/>
              <a:t>, 100, 1000, 10,000, 40,000, </a:t>
            </a:r>
            <a:r>
              <a:rPr lang="en-US" dirty="0" smtClean="0"/>
              <a:t>dan </a:t>
            </a:r>
            <a:r>
              <a:rPr lang="en-US" dirty="0"/>
              <a:t>100,000 Mbps (100 </a:t>
            </a:r>
            <a:r>
              <a:rPr lang="en-US" dirty="0" err="1"/>
              <a:t>Gbps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Standar</a:t>
            </a:r>
            <a:r>
              <a:rPr lang="en-US" dirty="0" smtClean="0"/>
              <a:t> Ethernet–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Layer </a:t>
            </a:r>
            <a:r>
              <a:rPr lang="en-US" dirty="0"/>
              <a:t>2 </a:t>
            </a:r>
            <a:r>
              <a:rPr lang="en-US" dirty="0" smtClean="0"/>
              <a:t>dan </a:t>
            </a:r>
            <a:r>
              <a:rPr lang="en-US" dirty="0" err="1" smtClean="0"/>
              <a:t>Teknologi</a:t>
            </a:r>
            <a:r>
              <a:rPr lang="en-US" dirty="0" smtClean="0"/>
              <a:t> Layer 1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Dua</a:t>
            </a:r>
            <a:r>
              <a:rPr lang="en-US" dirty="0" smtClean="0"/>
              <a:t> sub layer yang </a:t>
            </a:r>
            <a:r>
              <a:rPr lang="en-US" dirty="0" err="1" smtClean="0"/>
              <a:t>terpisah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layer data link - Logical </a:t>
            </a:r>
            <a:r>
              <a:rPr lang="en-US" dirty="0"/>
              <a:t>link control (LLC) </a:t>
            </a:r>
            <a:r>
              <a:rPr lang="en-US" dirty="0" smtClean="0"/>
              <a:t>dan MAC </a:t>
            </a:r>
            <a:r>
              <a:rPr lang="en-US" dirty="0" err="1" smtClean="0"/>
              <a:t>sublayer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144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Switching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Duplex Settings</a:t>
            </a:r>
            <a:endParaRPr lang="en-US" dirty="0">
              <a:latin typeface="Arial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40" y="1581977"/>
            <a:ext cx="7465963" cy="496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6122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Switching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Auto-MDIX</a:t>
            </a:r>
            <a:endParaRPr lang="en-US" dirty="0">
              <a:latin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366759"/>
            <a:ext cx="5734050" cy="520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0597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latin typeface="Arial" charset="0"/>
              </a:rPr>
              <a:t>Switching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 err="1" smtClean="0">
                <a:latin typeface="Arial" charset="0"/>
              </a:rPr>
              <a:t>Metode</a:t>
            </a:r>
            <a:r>
              <a:rPr lang="en-US" sz="2800" dirty="0" smtClean="0">
                <a:latin typeface="Arial" charset="0"/>
              </a:rPr>
              <a:t> Frame Forwarding </a:t>
            </a:r>
            <a:r>
              <a:rPr lang="en-US" sz="2800" dirty="0" err="1" smtClean="0">
                <a:latin typeface="Arial" charset="0"/>
              </a:rPr>
              <a:t>pada</a:t>
            </a:r>
            <a:r>
              <a:rPr lang="en-US" sz="2800" dirty="0" smtClean="0">
                <a:latin typeface="Arial" charset="0"/>
              </a:rPr>
              <a:t> Switch Cisco</a:t>
            </a:r>
            <a:endParaRPr lang="en-US" sz="2800" dirty="0">
              <a:latin typeface="Arial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72" y="1707307"/>
            <a:ext cx="4919364" cy="497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17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Switching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Cut-through Switching</a:t>
            </a:r>
            <a:endParaRPr lang="en-US" sz="2800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8630" y="1094609"/>
            <a:ext cx="323526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macam</a:t>
            </a:r>
            <a:r>
              <a:rPr lang="en-US" sz="2000" dirty="0" smtClean="0"/>
              <a:t>:</a:t>
            </a:r>
            <a:endParaRPr lang="en-US" sz="2000" dirty="0"/>
          </a:p>
          <a:p>
            <a:pPr algn="l"/>
            <a:endParaRPr lang="en-US" sz="2000" b="1" dirty="0" smtClean="0"/>
          </a:p>
          <a:p>
            <a:pPr algn="l"/>
            <a:r>
              <a:rPr lang="en-US" sz="2000" b="1" dirty="0" smtClean="0"/>
              <a:t>Fast-forward </a:t>
            </a:r>
            <a:r>
              <a:rPr lang="en-US" sz="2000" b="1" dirty="0"/>
              <a:t>switching</a:t>
            </a:r>
            <a:r>
              <a:rPr lang="en-US" sz="2000" dirty="0"/>
              <a:t>: </a:t>
            </a:r>
            <a:endParaRPr lang="en-US" sz="20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err="1" smtClean="0"/>
              <a:t>Latensi</a:t>
            </a:r>
            <a:r>
              <a:rPr lang="en-US" sz="2000" dirty="0" smtClean="0"/>
              <a:t> Level </a:t>
            </a:r>
            <a:r>
              <a:rPr lang="en-US" sz="2000" dirty="0" err="1" smtClean="0"/>
              <a:t>terendah</a:t>
            </a:r>
            <a:r>
              <a:rPr lang="en-US" sz="2000" dirty="0" smtClean="0"/>
              <a:t> </a:t>
            </a:r>
            <a:r>
              <a:rPr lang="en-US" sz="2000" dirty="0" err="1" smtClean="0"/>
              <a:t>tiba</a:t>
            </a:r>
            <a:r>
              <a:rPr lang="en-US" sz="2000" dirty="0" smtClean="0"/>
              <a:t> – </a:t>
            </a:r>
            <a:r>
              <a:rPr lang="en-US" sz="2000" dirty="0" err="1" smtClean="0"/>
              <a:t>tiba</a:t>
            </a:r>
            <a:r>
              <a:rPr lang="en-US" sz="2000" dirty="0" smtClean="0"/>
              <a:t> </a:t>
            </a:r>
            <a:r>
              <a:rPr lang="en-US" sz="2000" dirty="0" err="1" smtClean="0"/>
              <a:t>memforward</a:t>
            </a:r>
            <a:r>
              <a:rPr lang="en-US" sz="2000" dirty="0" smtClean="0"/>
              <a:t> </a:t>
            </a:r>
            <a:r>
              <a:rPr lang="en-US" sz="2000" dirty="0" err="1" smtClean="0"/>
              <a:t>paket</a:t>
            </a:r>
            <a:r>
              <a:rPr lang="en-US" sz="2000" dirty="0" smtClean="0"/>
              <a:t> 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membaca</a:t>
            </a:r>
            <a:r>
              <a:rPr lang="en-US" sz="2000" dirty="0" smtClean="0"/>
              <a:t> </a:t>
            </a:r>
            <a:r>
              <a:rPr lang="en-US" sz="2000" dirty="0" err="1" smtClean="0"/>
              <a:t>alamat</a:t>
            </a:r>
            <a:r>
              <a:rPr lang="en-US" sz="2000" dirty="0" smtClean="0"/>
              <a:t> </a:t>
            </a:r>
            <a:r>
              <a:rPr lang="en-US" sz="2000" dirty="0" err="1" smtClean="0"/>
              <a:t>tujuan</a:t>
            </a:r>
            <a:r>
              <a:rPr lang="en-US" sz="2000" dirty="0" smtClean="0"/>
              <a:t>, </a:t>
            </a:r>
            <a:r>
              <a:rPr lang="en-US" sz="2000" dirty="0" err="1" smtClean="0"/>
              <a:t>metode</a:t>
            </a:r>
            <a:r>
              <a:rPr lang="en-US" sz="2000" dirty="0" smtClean="0"/>
              <a:t> cut-through yang </a:t>
            </a:r>
            <a:r>
              <a:rPr lang="en-US" sz="2000" dirty="0" err="1" smtClean="0"/>
              <a:t>dipakai</a:t>
            </a:r>
            <a:r>
              <a:rPr lang="en-US" sz="2000" dirty="0" smtClean="0"/>
              <a:t> </a:t>
            </a:r>
            <a:r>
              <a:rPr lang="en-US" sz="2000" dirty="0" err="1" smtClean="0"/>
              <a:t>umum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switching</a:t>
            </a:r>
          </a:p>
          <a:p>
            <a:pPr algn="l"/>
            <a:endParaRPr lang="en-US" sz="2000" b="1" dirty="0" smtClean="0"/>
          </a:p>
          <a:p>
            <a:pPr algn="l"/>
            <a:r>
              <a:rPr lang="en-US" sz="2000" b="1" dirty="0" smtClean="0"/>
              <a:t>Fragment-free </a:t>
            </a:r>
            <a:r>
              <a:rPr lang="en-US" sz="2000" b="1" dirty="0"/>
              <a:t>switching</a:t>
            </a:r>
            <a:r>
              <a:rPr lang="en-US" sz="2000" dirty="0"/>
              <a:t>: </a:t>
            </a:r>
            <a:endParaRPr lang="en-US" sz="20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Switch </a:t>
            </a:r>
            <a:r>
              <a:rPr lang="en-US" sz="2000" dirty="0" err="1" smtClean="0"/>
              <a:t>menyimpan</a:t>
            </a:r>
            <a:r>
              <a:rPr lang="en-US" sz="2000" dirty="0" smtClean="0"/>
              <a:t> 64 </a:t>
            </a:r>
            <a:r>
              <a:rPr lang="en-US" sz="2000" dirty="0"/>
              <a:t>bytes </a:t>
            </a:r>
            <a:r>
              <a:rPr lang="en-US" sz="2000" dirty="0" err="1" smtClean="0"/>
              <a:t>pertama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frame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mem</a:t>
            </a:r>
            <a:r>
              <a:rPr lang="en-US" sz="2000" dirty="0" smtClean="0"/>
              <a:t>-forward, </a:t>
            </a:r>
            <a:r>
              <a:rPr lang="en-US" sz="2000" dirty="0" err="1" smtClean="0"/>
              <a:t>kebanyak</a:t>
            </a:r>
            <a:r>
              <a:rPr lang="en-US" sz="2000" dirty="0" smtClean="0"/>
              <a:t> </a:t>
            </a:r>
            <a:r>
              <a:rPr lang="en-US" sz="2000" dirty="0" err="1" smtClean="0"/>
              <a:t>eror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dan collision </a:t>
            </a:r>
            <a:r>
              <a:rPr lang="en-US" sz="2000" dirty="0" err="1" smtClean="0"/>
              <a:t>terjadi</a:t>
            </a:r>
            <a:r>
              <a:rPr lang="en-US" sz="2000" dirty="0" smtClean="0"/>
              <a:t> </a:t>
            </a:r>
            <a:r>
              <a:rPr lang="en-US" sz="2000" dirty="0" err="1" smtClean="0"/>
              <a:t>selama</a:t>
            </a:r>
            <a:r>
              <a:rPr lang="en-US" sz="2000" dirty="0" smtClean="0"/>
              <a:t> 64 bytes </a:t>
            </a:r>
            <a:r>
              <a:rPr lang="en-US" sz="2000" dirty="0" err="1" smtClean="0"/>
              <a:t>pertama</a:t>
            </a:r>
            <a:endParaRPr lang="en-US" sz="20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8" y="1512127"/>
            <a:ext cx="4608865" cy="449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355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latin typeface="Arial" charset="0"/>
              </a:rPr>
              <a:t>Switching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Memory Buffering </a:t>
            </a:r>
            <a:r>
              <a:rPr lang="en-US" dirty="0" err="1" smtClean="0">
                <a:latin typeface="Arial" charset="0"/>
              </a:rPr>
              <a:t>pada</a:t>
            </a:r>
            <a:r>
              <a:rPr lang="en-US" dirty="0" smtClean="0">
                <a:latin typeface="Arial" charset="0"/>
              </a:rPr>
              <a:t> Switch</a:t>
            </a:r>
            <a:endParaRPr lang="en-US" dirty="0">
              <a:latin typeface="Arial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61" y="2377440"/>
            <a:ext cx="8432667" cy="224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46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latin typeface="Arial" charset="0"/>
              </a:rPr>
              <a:t>Fixed </a:t>
            </a:r>
            <a:r>
              <a:rPr lang="en-US" sz="1800" dirty="0" err="1" smtClean="0">
                <a:latin typeface="Arial" charset="0"/>
              </a:rPr>
              <a:t>atau</a:t>
            </a:r>
            <a:r>
              <a:rPr lang="en-US" sz="1800" dirty="0" smtClean="0">
                <a:latin typeface="Arial" charset="0"/>
              </a:rPr>
              <a:t> Modular</a:t>
            </a:r>
            <a:br>
              <a:rPr lang="en-US" sz="1800" dirty="0" smtClean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Konfigurasi</a:t>
            </a:r>
            <a:r>
              <a:rPr lang="en-US" dirty="0" smtClean="0">
                <a:latin typeface="Arial" charset="0"/>
              </a:rPr>
              <a:t> Fixed versus Modular</a:t>
            </a:r>
            <a:endParaRPr lang="en-US" dirty="0">
              <a:latin typeface="Arial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78" y="1447798"/>
            <a:ext cx="6353754" cy="510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998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>
                <a:solidFill>
                  <a:prstClr val="black"/>
                </a:solidFill>
                <a:latin typeface="Arial" charset="0"/>
              </a:rPr>
              <a:t>Fixed </a:t>
            </a:r>
            <a:r>
              <a:rPr lang="en-US" sz="1800" dirty="0" err="1">
                <a:solidFill>
                  <a:prstClr val="black"/>
                </a:solidFill>
                <a:latin typeface="Arial" charset="0"/>
              </a:rPr>
              <a:t>atau</a:t>
            </a:r>
            <a:r>
              <a:rPr lang="en-US" sz="1800" dirty="0">
                <a:solidFill>
                  <a:prstClr val="black"/>
                </a:solidFill>
                <a:latin typeface="Arial" charset="0"/>
              </a:rPr>
              <a:t> Modular</a:t>
            </a:r>
            <a:br>
              <a:rPr lang="en-US" sz="1800" dirty="0">
                <a:solidFill>
                  <a:prstClr val="black"/>
                </a:solidFill>
                <a:latin typeface="Arial" charset="0"/>
              </a:rPr>
            </a:br>
            <a:r>
              <a:rPr lang="en-US" dirty="0" err="1">
                <a:solidFill>
                  <a:prstClr val="black"/>
                </a:solidFill>
                <a:latin typeface="Arial" charset="0"/>
              </a:rPr>
              <a:t>Konfigurasi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 Fixed versus Modular</a:t>
            </a:r>
            <a:endParaRPr lang="en-US" dirty="0">
              <a:latin typeface="Arial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" y="1509713"/>
            <a:ext cx="7068458" cy="519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7856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latin typeface="Arial" charset="0"/>
              </a:rPr>
              <a:t>Fixed </a:t>
            </a:r>
            <a:r>
              <a:rPr lang="en-US" sz="1800" dirty="0" err="1" smtClean="0">
                <a:latin typeface="Arial" charset="0"/>
              </a:rPr>
              <a:t>atau</a:t>
            </a:r>
            <a:r>
              <a:rPr lang="en-US" sz="1800" dirty="0" smtClean="0">
                <a:latin typeface="Arial" charset="0"/>
              </a:rPr>
              <a:t> Modular</a:t>
            </a:r>
            <a:br>
              <a:rPr lang="en-US" sz="1800" dirty="0" smtClean="0">
                <a:latin typeface="Arial" charset="0"/>
              </a:rPr>
            </a:br>
            <a:r>
              <a:rPr lang="en-US" dirty="0" err="1">
                <a:latin typeface="Arial" charset="0"/>
              </a:rPr>
              <a:t>O</a:t>
            </a:r>
            <a:r>
              <a:rPr lang="en-US" dirty="0" err="1" smtClean="0">
                <a:latin typeface="Arial" charset="0"/>
              </a:rPr>
              <a:t>psi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Modul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untuk</a:t>
            </a:r>
            <a:r>
              <a:rPr lang="en-US" dirty="0" smtClean="0">
                <a:latin typeface="Arial" charset="0"/>
              </a:rPr>
              <a:t> Slot Cisco Switch</a:t>
            </a:r>
            <a:endParaRPr lang="en-US" dirty="0">
              <a:latin typeface="Arial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342" y="1637166"/>
            <a:ext cx="4110751" cy="473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1549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 smtClean="0">
                <a:latin typeface="Arial" charset="0"/>
              </a:rPr>
              <a:t>Layer 3 Switching</a:t>
            </a:r>
            <a:br>
              <a:rPr lang="en-US" sz="1800" dirty="0" smtClean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Switching</a:t>
            </a:r>
            <a:r>
              <a:rPr lang="en-US" dirty="0" smtClean="0">
                <a:latin typeface="Arial" charset="0"/>
              </a:rPr>
              <a:t> Layer 2 versus Layer 3</a:t>
            </a:r>
            <a:endParaRPr lang="en-US" dirty="0">
              <a:latin typeface="Arial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5" y="1873050"/>
            <a:ext cx="4100444" cy="359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696" y="1839800"/>
            <a:ext cx="4380797" cy="37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392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Layer 3 Switching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Cisco Express Forwarding</a:t>
            </a:r>
            <a:endParaRPr lang="en-US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8343" y="1546198"/>
            <a:ext cx="831668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: </a:t>
            </a:r>
          </a:p>
          <a:p>
            <a:pPr algn="l"/>
            <a:endParaRPr lang="en-US" dirty="0"/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F</a:t>
            </a:r>
            <a:r>
              <a:rPr lang="en-US" dirty="0" smtClean="0"/>
              <a:t>orwarding information base (FIB)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routing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devais</a:t>
            </a:r>
            <a:r>
              <a:rPr lang="en-US" dirty="0" smtClean="0"/>
              <a:t> networking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lookup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switching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 </a:t>
            </a:r>
            <a:r>
              <a:rPr lang="en-US" dirty="0" err="1" smtClean="0"/>
              <a:t>operasi</a:t>
            </a:r>
            <a:r>
              <a:rPr lang="en-US" dirty="0" smtClean="0"/>
              <a:t> Cisco </a:t>
            </a:r>
            <a:r>
              <a:rPr lang="en-US" dirty="0"/>
              <a:t>Express </a:t>
            </a:r>
            <a:r>
              <a:rPr lang="en-US" dirty="0" smtClean="0"/>
              <a:t>Forwarding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dirty="0" err="1" smtClean="0"/>
              <a:t>Diupdate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dan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yang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endParaRPr lang="en-US" dirty="0" smtClean="0"/>
          </a:p>
          <a:p>
            <a:pPr algn="l"/>
            <a:endParaRPr lang="en-US" dirty="0" smtClean="0"/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 err="1" smtClean="0"/>
              <a:t>Tabel</a:t>
            </a:r>
            <a:r>
              <a:rPr lang="en-US" dirty="0" smtClean="0"/>
              <a:t> Adjacency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dirty="0" smtClean="0"/>
              <a:t>Me-Maintain </a:t>
            </a:r>
            <a:r>
              <a:rPr lang="en-US" dirty="0" err="1" smtClean="0"/>
              <a:t>alamat</a:t>
            </a:r>
            <a:r>
              <a:rPr lang="en-US" dirty="0" smtClean="0"/>
              <a:t> – </a:t>
            </a:r>
            <a:r>
              <a:rPr lang="en-US" dirty="0" err="1" smtClean="0"/>
              <a:t>alamat</a:t>
            </a:r>
            <a:r>
              <a:rPr lang="en-US" dirty="0" smtClean="0"/>
              <a:t> next-hop layer 2untuk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entri</a:t>
            </a:r>
            <a:r>
              <a:rPr lang="en-US" dirty="0" smtClean="0"/>
              <a:t> FIB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68568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latin typeface="Arial" charset="0"/>
              </a:rPr>
              <a:t>Ethernet</a:t>
            </a:r>
            <a:br>
              <a:rPr lang="en-US" sz="1800" dirty="0" smtClean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Sublayer</a:t>
            </a:r>
            <a:r>
              <a:rPr lang="en-US" dirty="0" smtClean="0">
                <a:latin typeface="Arial" charset="0"/>
              </a:rPr>
              <a:t> LLC dan MAC</a:t>
            </a:r>
            <a:endParaRPr lang="en-US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0" y="1611086"/>
            <a:ext cx="7510349" cy="4122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436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Layer 3 Switching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Cisco Express Forwarding</a:t>
            </a:r>
            <a:endParaRPr lang="en-US" dirty="0">
              <a:latin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78" y="1381124"/>
            <a:ext cx="578398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9315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latin typeface="Arial" charset="0"/>
              </a:rPr>
              <a:t>Layer 3 Switching</a:t>
            </a:r>
            <a:br>
              <a:rPr lang="en-US" sz="1800" dirty="0" smtClean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Tipikal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dari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antarmuka</a:t>
            </a:r>
            <a:r>
              <a:rPr lang="en-US" dirty="0" smtClean="0">
                <a:latin typeface="Arial" charset="0"/>
              </a:rPr>
              <a:t> Layer 3</a:t>
            </a:r>
            <a:endParaRPr lang="en-US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80" y="1630504"/>
            <a:ext cx="8733677" cy="50864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Tipe</a:t>
            </a:r>
            <a:r>
              <a:rPr lang="en-US" dirty="0" smtClean="0"/>
              <a:t> – </a:t>
            </a:r>
            <a:r>
              <a:rPr lang="en-US" dirty="0" err="1" smtClean="0"/>
              <a:t>tipe</a:t>
            </a:r>
            <a:r>
              <a:rPr lang="en-US" dirty="0" smtClean="0"/>
              <a:t> major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Layer </a:t>
            </a:r>
            <a:r>
              <a:rPr lang="en-US" dirty="0"/>
              <a:t>3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dirty="0"/>
              <a:t>Switch Virtual Interface (SVI)</a:t>
            </a:r>
            <a:r>
              <a:rPr lang="en-US" dirty="0"/>
              <a:t> –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logik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switch yang </a:t>
            </a:r>
            <a:r>
              <a:rPr lang="en-US" dirty="0" err="1" smtClean="0"/>
              <a:t>berasosiasi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virtual </a:t>
            </a:r>
            <a:r>
              <a:rPr lang="en-US" dirty="0"/>
              <a:t>local area </a:t>
            </a:r>
            <a:r>
              <a:rPr lang="en-US" dirty="0" smtClean="0"/>
              <a:t>network (VLAN</a:t>
            </a:r>
            <a:r>
              <a:rPr lang="en-US" dirty="0"/>
              <a:t>).</a:t>
            </a:r>
          </a:p>
          <a:p>
            <a:r>
              <a:rPr lang="en-US" b="1" dirty="0"/>
              <a:t>Routed Port</a:t>
            </a:r>
            <a:r>
              <a:rPr lang="en-US" dirty="0"/>
              <a:t> – </a:t>
            </a:r>
            <a:r>
              <a:rPr lang="en-US" dirty="0" smtClean="0"/>
              <a:t>Port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switch Layer </a:t>
            </a:r>
            <a:r>
              <a:rPr lang="en-US" dirty="0"/>
              <a:t>3 </a:t>
            </a:r>
            <a:r>
              <a:rPr lang="en-US" dirty="0" smtClean="0"/>
              <a:t>yang </a:t>
            </a:r>
            <a:r>
              <a:rPr lang="en-US" dirty="0" err="1" smtClean="0"/>
              <a:t>dikonfigurasi</a:t>
            </a:r>
            <a:r>
              <a:rPr lang="en-US" dirty="0" smtClean="0"/>
              <a:t> agar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port router. </a:t>
            </a:r>
            <a:r>
              <a:rPr lang="en-US" dirty="0" err="1" smtClean="0"/>
              <a:t>Mengkonfigurasi</a:t>
            </a:r>
            <a:r>
              <a:rPr lang="en-US" dirty="0" smtClean="0"/>
              <a:t> port yang </a:t>
            </a:r>
            <a:r>
              <a:rPr lang="en-US" dirty="0" err="1" smtClean="0"/>
              <a:t>diroute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meletakkan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mode Layer </a:t>
            </a:r>
            <a:r>
              <a:rPr lang="en-US" dirty="0"/>
              <a:t>3 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interface </a:t>
            </a:r>
            <a:r>
              <a:rPr lang="en-US" dirty="0"/>
              <a:t> </a:t>
            </a:r>
            <a:r>
              <a:rPr lang="en-US" b="1" dirty="0"/>
              <a:t>no </a:t>
            </a:r>
            <a:r>
              <a:rPr lang="en-US" b="1" dirty="0" err="1" smtClean="0"/>
              <a:t>switchport</a:t>
            </a:r>
            <a:r>
              <a:rPr lang="en-US" b="1" dirty="0" smtClean="0"/>
              <a:t>.</a:t>
            </a:r>
            <a:endParaRPr lang="en-US" dirty="0"/>
          </a:p>
          <a:p>
            <a:r>
              <a:rPr lang="en-US" b="1" dirty="0"/>
              <a:t>Layer 3 </a:t>
            </a:r>
            <a:r>
              <a:rPr lang="en-US" b="1" dirty="0" err="1"/>
              <a:t>EtherChannel</a:t>
            </a:r>
            <a:r>
              <a:rPr lang="en-US" dirty="0"/>
              <a:t> –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logik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devais</a:t>
            </a:r>
            <a:r>
              <a:rPr lang="en-US" dirty="0" smtClean="0"/>
              <a:t> Cisco </a:t>
            </a:r>
            <a:r>
              <a:rPr lang="en-US" dirty="0"/>
              <a:t>device </a:t>
            </a:r>
            <a:r>
              <a:rPr lang="en-US" dirty="0" smtClean="0"/>
              <a:t>yang </a:t>
            </a:r>
            <a:r>
              <a:rPr lang="en-US" dirty="0" err="1" smtClean="0"/>
              <a:t>berasosiasi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i="1" dirty="0"/>
              <a:t>bundle</a:t>
            </a:r>
            <a:r>
              <a:rPr lang="en-US" dirty="0"/>
              <a:t> </a:t>
            </a:r>
            <a:r>
              <a:rPr lang="en-US" dirty="0" smtClean="0"/>
              <a:t>port – port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diroute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091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latin typeface="Arial" charset="0"/>
              </a:rPr>
              <a:t>Layer 3 Switching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 err="1" smtClean="0">
                <a:latin typeface="Arial" charset="0"/>
              </a:rPr>
              <a:t>Mengkonfigurasi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err="1" smtClean="0">
                <a:latin typeface="Arial" charset="0"/>
              </a:rPr>
              <a:t>Sebuah</a:t>
            </a:r>
            <a:r>
              <a:rPr lang="en-US" sz="2800" dirty="0" smtClean="0">
                <a:latin typeface="Arial" charset="0"/>
              </a:rPr>
              <a:t> Routed Port </a:t>
            </a:r>
            <a:r>
              <a:rPr lang="en-US" sz="2800" dirty="0" err="1" smtClean="0">
                <a:latin typeface="Arial" charset="0"/>
              </a:rPr>
              <a:t>pada</a:t>
            </a:r>
            <a:r>
              <a:rPr lang="en-US" sz="2800" dirty="0" smtClean="0">
                <a:latin typeface="Arial" charset="0"/>
              </a:rPr>
              <a:t> Layer 3 Switch</a:t>
            </a:r>
            <a:endParaRPr lang="en-US" sz="2800" dirty="0">
              <a:latin typeface="Arial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50" y="1588165"/>
            <a:ext cx="6859921" cy="484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5473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Chapter 5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 err="1" smtClean="0">
                <a:latin typeface="Arial" charset="0"/>
              </a:rPr>
              <a:t>Simpulan</a:t>
            </a:r>
            <a:endParaRPr lang="en-US" sz="2800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Ethernet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LAN yang </a:t>
            </a:r>
            <a:r>
              <a:rPr lang="en-US" dirty="0" err="1" smtClean="0"/>
              <a:t>digunakan</a:t>
            </a:r>
            <a:r>
              <a:rPr lang="en-US" dirty="0" smtClean="0"/>
              <a:t> paling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Layer </a:t>
            </a:r>
            <a:r>
              <a:rPr lang="en-US" dirty="0"/>
              <a:t>2 </a:t>
            </a:r>
            <a:r>
              <a:rPr lang="en-US" dirty="0" smtClean="0"/>
              <a:t>dan </a:t>
            </a:r>
            <a:r>
              <a:rPr lang="en-US" dirty="0" err="1" smtClean="0"/>
              <a:t>teknologi</a:t>
            </a:r>
            <a:r>
              <a:rPr lang="en-US" dirty="0" smtClean="0"/>
              <a:t> Layer 1. </a:t>
            </a:r>
            <a:endParaRPr lang="en-US" dirty="0"/>
          </a:p>
          <a:p>
            <a:r>
              <a:rPr lang="en-US" dirty="0" err="1" smtClean="0"/>
              <a:t>Struktur</a:t>
            </a:r>
            <a:r>
              <a:rPr lang="en-US" dirty="0" smtClean="0"/>
              <a:t> frame Ethernet </a:t>
            </a:r>
            <a:r>
              <a:rPr lang="en-US" dirty="0" err="1" smtClean="0"/>
              <a:t>menambahkan</a:t>
            </a:r>
            <a:r>
              <a:rPr lang="en-US" dirty="0" smtClean="0"/>
              <a:t> header dan trailer </a:t>
            </a:r>
            <a:r>
              <a:rPr lang="en-US" dirty="0" err="1" smtClean="0"/>
              <a:t>pada</a:t>
            </a:r>
            <a:r>
              <a:rPr lang="en-US" dirty="0" smtClean="0"/>
              <a:t> PDU Layer </a:t>
            </a:r>
            <a:r>
              <a:rPr lang="en-US" dirty="0"/>
              <a:t>3 PDU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mengenkapsulasi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yang </a:t>
            </a:r>
            <a:r>
              <a:rPr lang="en-US" dirty="0" err="1" smtClean="0"/>
              <a:t>dikirim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IEEE 802.2/3, frame Ethernet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pengalamatan</a:t>
            </a:r>
            <a:r>
              <a:rPr lang="en-US" dirty="0" smtClean="0"/>
              <a:t> MAC dan </a:t>
            </a:r>
            <a:r>
              <a:rPr lang="en-US" dirty="0" err="1" smtClean="0"/>
              <a:t>pengecekan</a:t>
            </a:r>
            <a:r>
              <a:rPr lang="en-US" dirty="0" smtClean="0"/>
              <a:t> error.</a:t>
            </a:r>
            <a:endParaRPr lang="en-US" dirty="0"/>
          </a:p>
          <a:p>
            <a:r>
              <a:rPr lang="en-US" dirty="0" err="1" smtClean="0"/>
              <a:t>Menggantikan</a:t>
            </a:r>
            <a:r>
              <a:rPr lang="en-US" dirty="0" smtClean="0"/>
              <a:t> hub </a:t>
            </a:r>
            <a:r>
              <a:rPr lang="en-US" dirty="0" err="1" smtClean="0"/>
              <a:t>dengan</a:t>
            </a:r>
            <a:r>
              <a:rPr lang="en-US" dirty="0" smtClean="0"/>
              <a:t> switch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collision frame </a:t>
            </a:r>
            <a:r>
              <a:rPr lang="en-US" dirty="0" err="1" smtClean="0"/>
              <a:t>pada</a:t>
            </a:r>
            <a:r>
              <a:rPr lang="en-US" dirty="0" smtClean="0"/>
              <a:t> half-duplex </a:t>
            </a:r>
            <a:r>
              <a:rPr lang="en-US" dirty="0"/>
              <a:t>links.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431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Chapter 5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 err="1" smtClean="0">
                <a:latin typeface="Arial" charset="0"/>
              </a:rPr>
              <a:t>Simpulan</a:t>
            </a:r>
            <a:endParaRPr lang="en-US" sz="2800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Pengalamatan</a:t>
            </a:r>
            <a:r>
              <a:rPr lang="en-US" dirty="0" smtClean="0"/>
              <a:t> Layer </a:t>
            </a:r>
            <a:r>
              <a:rPr lang="en-US" dirty="0"/>
              <a:t>2 </a:t>
            </a:r>
            <a:r>
              <a:rPr lang="en-US" dirty="0" smtClean="0"/>
              <a:t>yang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Ethernet </a:t>
            </a:r>
            <a:r>
              <a:rPr lang="en-US" dirty="0" err="1" smtClean="0"/>
              <a:t>mendukung</a:t>
            </a:r>
            <a:r>
              <a:rPr lang="en-US" dirty="0" smtClean="0"/>
              <a:t>  </a:t>
            </a:r>
            <a:r>
              <a:rPr lang="en-US" dirty="0" err="1" smtClean="0"/>
              <a:t>komunikasi</a:t>
            </a:r>
            <a:r>
              <a:rPr lang="en-US" dirty="0" smtClean="0"/>
              <a:t> unicast</a:t>
            </a:r>
            <a:r>
              <a:rPr lang="en-US" dirty="0"/>
              <a:t>, multicast, </a:t>
            </a:r>
            <a:r>
              <a:rPr lang="en-US" dirty="0" smtClean="0"/>
              <a:t>dan broadcast. </a:t>
            </a:r>
            <a:endParaRPr lang="en-US" dirty="0"/>
          </a:p>
          <a:p>
            <a:r>
              <a:rPr lang="en-US" dirty="0"/>
              <a:t>Ethernet </a:t>
            </a:r>
            <a:r>
              <a:rPr lang="en-US" dirty="0" err="1" smtClean="0"/>
              <a:t>menggunakan</a:t>
            </a:r>
            <a:r>
              <a:rPr lang="en-US" dirty="0" smtClean="0"/>
              <a:t> Address </a:t>
            </a:r>
            <a:r>
              <a:rPr lang="en-US" dirty="0"/>
              <a:t>Resolution Protocol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MAC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dan </a:t>
            </a:r>
            <a:r>
              <a:rPr lang="en-US" dirty="0" err="1" smtClean="0"/>
              <a:t>memetakannya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disesuaikan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Network layer addresses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Tiap</a:t>
            </a:r>
            <a:r>
              <a:rPr lang="en-US" dirty="0" smtClean="0"/>
              <a:t> node </a:t>
            </a:r>
            <a:r>
              <a:rPr lang="en-US" dirty="0" err="1" smtClean="0"/>
              <a:t>pada</a:t>
            </a:r>
            <a:r>
              <a:rPr lang="en-US" dirty="0" smtClean="0"/>
              <a:t> IP Network </a:t>
            </a:r>
            <a:r>
              <a:rPr lang="en-US" dirty="0" err="1" smtClean="0"/>
              <a:t>memiliki</a:t>
            </a:r>
            <a:r>
              <a:rPr lang="en-US" dirty="0" smtClean="0"/>
              <a:t> MAC </a:t>
            </a:r>
            <a:r>
              <a:rPr lang="en-US" dirty="0"/>
              <a:t>address </a:t>
            </a:r>
            <a:r>
              <a:rPr lang="en-US" dirty="0" smtClean="0"/>
              <a:t>dan </a:t>
            </a:r>
            <a:r>
              <a:rPr lang="en-US" dirty="0" err="1" smtClean="0"/>
              <a:t>sebuah</a:t>
            </a:r>
            <a:r>
              <a:rPr lang="en-US" dirty="0" smtClean="0"/>
              <a:t> IP </a:t>
            </a:r>
            <a:r>
              <a:rPr lang="en-US" dirty="0"/>
              <a:t>address. </a:t>
            </a:r>
          </a:p>
          <a:p>
            <a:r>
              <a:rPr lang="en-US" dirty="0" err="1" smtClean="0"/>
              <a:t>Protokol</a:t>
            </a:r>
            <a:r>
              <a:rPr lang="en-US" dirty="0" smtClean="0"/>
              <a:t> ARP </a:t>
            </a:r>
            <a:r>
              <a:rPr lang="en-US" dirty="0" err="1" smtClean="0"/>
              <a:t>meresolve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IPv4 </a:t>
            </a:r>
            <a:r>
              <a:rPr lang="en-US" dirty="0" err="1" smtClean="0"/>
              <a:t>menjadi</a:t>
            </a:r>
            <a:r>
              <a:rPr lang="en-US" dirty="0" smtClean="0"/>
              <a:t> MAC address dan me-maintain </a:t>
            </a:r>
            <a:r>
              <a:rPr lang="en-US" dirty="0" err="1" smtClean="0"/>
              <a:t>tabel</a:t>
            </a:r>
            <a:r>
              <a:rPr lang="en-US" dirty="0" smtClean="0"/>
              <a:t> mapping.</a:t>
            </a:r>
            <a:endParaRPr lang="en-US" dirty="0"/>
          </a:p>
          <a:p>
            <a:r>
              <a:rPr lang="en-US" dirty="0" smtClean="0"/>
              <a:t>Switch Layer </a:t>
            </a:r>
            <a:r>
              <a:rPr lang="en-US" dirty="0"/>
              <a:t>2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MAC </a:t>
            </a:r>
            <a:r>
              <a:rPr lang="en-US" dirty="0"/>
              <a:t>address </a:t>
            </a:r>
            <a:r>
              <a:rPr lang="en-US" dirty="0" smtClean="0"/>
              <a:t>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forwarding.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176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Chapter 5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 err="1" smtClean="0">
                <a:latin typeface="Arial" charset="0"/>
              </a:rPr>
              <a:t>Simpulan</a:t>
            </a:r>
            <a:endParaRPr lang="en-US" sz="2800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Layer </a:t>
            </a:r>
            <a:r>
              <a:rPr lang="en-US" dirty="0"/>
              <a:t>3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routing Layer 3,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dedicated router </a:t>
            </a:r>
            <a:r>
              <a:rPr lang="en-US" dirty="0" err="1" smtClean="0"/>
              <a:t>pada</a:t>
            </a:r>
            <a:r>
              <a:rPr lang="en-US" dirty="0" smtClean="0"/>
              <a:t> LAN</a:t>
            </a:r>
            <a:r>
              <a:rPr lang="en-US" dirty="0"/>
              <a:t>. </a:t>
            </a:r>
          </a:p>
          <a:p>
            <a:r>
              <a:rPr lang="en-US" dirty="0" smtClean="0"/>
              <a:t>Switch Layer </a:t>
            </a:r>
            <a:r>
              <a:rPr lang="en-US" dirty="0"/>
              <a:t>3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switching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merutekan</a:t>
            </a:r>
            <a:r>
              <a:rPr lang="en-US" dirty="0" smtClean="0"/>
              <a:t> data </a:t>
            </a:r>
            <a:r>
              <a:rPr lang="en-US" dirty="0" err="1" smtClean="0"/>
              <a:t>secepat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smtClean="0"/>
              <a:t>menswitching.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82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7724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latin typeface="Arial" charset="0"/>
              </a:rPr>
              <a:t>Ethernet</a:t>
            </a:r>
            <a:br>
              <a:rPr lang="en-US" sz="1800" dirty="0" smtClean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Sublayer</a:t>
            </a:r>
            <a:r>
              <a:rPr lang="en-US" dirty="0" smtClean="0">
                <a:latin typeface="Arial" charset="0"/>
              </a:rPr>
              <a:t> LLC dan MAC</a:t>
            </a:r>
            <a:endParaRPr lang="en-US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95" y="1495605"/>
            <a:ext cx="8733677" cy="49777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LLC</a:t>
            </a:r>
            <a:endParaRPr lang="en-US" dirty="0"/>
          </a:p>
          <a:p>
            <a:pPr marL="461963" indent="-342900">
              <a:buFont typeface="Arial" pitchFamily="34" charset="0"/>
              <a:buChar char="•"/>
            </a:pP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upper dan lower layer</a:t>
            </a:r>
          </a:p>
          <a:p>
            <a:pPr marL="461963" indent="-342900">
              <a:buFont typeface="Arial" pitchFamily="34" charset="0"/>
              <a:buChar char="•"/>
            </a:pPr>
            <a:r>
              <a:rPr lang="en-US" dirty="0" err="1" smtClean="0"/>
              <a:t>Mengambil</a:t>
            </a:r>
            <a:r>
              <a:rPr lang="en-US" dirty="0" smtClean="0"/>
              <a:t> data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dan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menolong</a:t>
            </a:r>
            <a:r>
              <a:rPr lang="en-US" dirty="0" smtClean="0"/>
              <a:t> </a:t>
            </a:r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endParaRPr lang="en-US" dirty="0"/>
          </a:p>
          <a:p>
            <a:pPr marL="3175" indent="0">
              <a:buNone/>
            </a:pPr>
            <a:r>
              <a:rPr lang="en-US" b="1" dirty="0" smtClean="0"/>
              <a:t>MAC</a:t>
            </a:r>
            <a:endParaRPr lang="en-US" dirty="0"/>
          </a:p>
          <a:p>
            <a:pPr marL="461963"/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sublayer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lapisan</a:t>
            </a:r>
            <a:r>
              <a:rPr lang="en-US" dirty="0" smtClean="0"/>
              <a:t> data link</a:t>
            </a:r>
          </a:p>
          <a:p>
            <a:pPr marL="461963"/>
            <a:r>
              <a:rPr lang="en-US" dirty="0" err="1" smtClean="0"/>
              <a:t>Diimplementasi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hardware,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NIC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 marL="461963" indent="-342900">
              <a:buFont typeface="Arial" pitchFamily="34" charset="0"/>
              <a:buChar char="•"/>
            </a:pP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: 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Enkapsulasi</a:t>
            </a:r>
            <a:r>
              <a:rPr lang="en-US" dirty="0" smtClean="0"/>
              <a:t> Data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Media Access Control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488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Ethernet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MAC </a:t>
            </a:r>
            <a:r>
              <a:rPr lang="en-US" dirty="0" err="1" smtClean="0">
                <a:latin typeface="Arial" charset="0"/>
              </a:rPr>
              <a:t>Sublayer</a:t>
            </a:r>
            <a:endParaRPr lang="en-US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44" y="1447799"/>
            <a:ext cx="6155762" cy="552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8890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Ethernet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MAC </a:t>
            </a:r>
            <a:r>
              <a:rPr lang="en-US" dirty="0" err="1" smtClean="0">
                <a:latin typeface="Arial" charset="0"/>
              </a:rPr>
              <a:t>Sublayer</a:t>
            </a:r>
            <a:endParaRPr lang="en-US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42" y="1320799"/>
            <a:ext cx="862148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 err="1" smtClean="0">
                <a:latin typeface="+mn-lt"/>
              </a:rPr>
              <a:t>Enkapsulasi</a:t>
            </a:r>
            <a:r>
              <a:rPr lang="en-US" b="1" dirty="0" smtClean="0">
                <a:latin typeface="+mn-lt"/>
              </a:rPr>
              <a:t> Data</a:t>
            </a:r>
            <a:endParaRPr lang="en-US" dirty="0">
              <a:latin typeface="+mn-lt"/>
            </a:endParaRPr>
          </a:p>
          <a:p>
            <a:pPr marL="461963" indent="-34290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Frame </a:t>
            </a:r>
            <a:r>
              <a:rPr lang="en-US" sz="2000" dirty="0" err="1" smtClean="0">
                <a:latin typeface="+mn-lt"/>
              </a:rPr>
              <a:t>dibangun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sebelum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transmisi</a:t>
            </a:r>
            <a:r>
              <a:rPr lang="en-US" sz="2000" dirty="0" smtClean="0">
                <a:latin typeface="+mn-lt"/>
              </a:rPr>
              <a:t> dan frame </a:t>
            </a:r>
            <a:r>
              <a:rPr lang="en-US" sz="2000" dirty="0" err="1" smtClean="0">
                <a:latin typeface="+mn-lt"/>
              </a:rPr>
              <a:t>dibongkar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saat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penerimaan</a:t>
            </a:r>
            <a:r>
              <a:rPr lang="en-US" sz="2000" dirty="0" smtClean="0">
                <a:latin typeface="+mn-lt"/>
              </a:rPr>
              <a:t> di </a:t>
            </a:r>
            <a:r>
              <a:rPr lang="en-US" sz="2000" dirty="0" err="1" smtClean="0">
                <a:latin typeface="+mn-lt"/>
              </a:rPr>
              <a:t>tujuan</a:t>
            </a:r>
            <a:endParaRPr lang="en-US" sz="2000" dirty="0">
              <a:latin typeface="+mn-lt"/>
            </a:endParaRPr>
          </a:p>
          <a:p>
            <a:pPr marL="461963" indent="-34290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MAC layer </a:t>
            </a:r>
            <a:r>
              <a:rPr lang="en-US" sz="2000" dirty="0" err="1" smtClean="0">
                <a:latin typeface="+mn-lt"/>
              </a:rPr>
              <a:t>menambahkan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sebuah</a:t>
            </a:r>
            <a:r>
              <a:rPr lang="en-US" sz="2000" dirty="0" smtClean="0">
                <a:latin typeface="+mn-lt"/>
              </a:rPr>
              <a:t> header dan trailer </a:t>
            </a:r>
            <a:r>
              <a:rPr lang="en-US" sz="2000" dirty="0" err="1" smtClean="0">
                <a:latin typeface="+mn-lt"/>
              </a:rPr>
              <a:t>pada</a:t>
            </a:r>
            <a:r>
              <a:rPr lang="en-US" sz="2000" dirty="0" smtClean="0">
                <a:latin typeface="+mn-lt"/>
              </a:rPr>
              <a:t> PDU </a:t>
            </a:r>
            <a:r>
              <a:rPr lang="en-US" sz="2000" dirty="0" err="1" smtClean="0">
                <a:latin typeface="+mn-lt"/>
              </a:rPr>
              <a:t>jaringan</a:t>
            </a:r>
            <a:endParaRPr lang="en-US" sz="2000" dirty="0">
              <a:latin typeface="+mn-lt"/>
            </a:endParaRPr>
          </a:p>
          <a:p>
            <a:pPr algn="l"/>
            <a:endParaRPr lang="en-US" b="1" dirty="0" smtClean="0">
              <a:latin typeface="+mn-lt"/>
            </a:endParaRPr>
          </a:p>
          <a:p>
            <a:pPr algn="l"/>
            <a:r>
              <a:rPr lang="en-US" b="1" dirty="0" err="1" smtClean="0">
                <a:latin typeface="+mn-lt"/>
              </a:rPr>
              <a:t>Menyediakan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tiga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tugas</a:t>
            </a:r>
            <a:r>
              <a:rPr lang="en-US" b="1" dirty="0" smtClean="0">
                <a:latin typeface="+mn-lt"/>
              </a:rPr>
              <a:t> primer :</a:t>
            </a:r>
            <a:endParaRPr lang="en-US" b="1" dirty="0">
              <a:latin typeface="+mn-lt"/>
            </a:endParaRPr>
          </a:p>
          <a:p>
            <a:pPr marL="461963" indent="-34290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itchFamily="34" charset="0"/>
              <a:buChar char="•"/>
            </a:pPr>
            <a:r>
              <a:rPr lang="en-US" sz="2000" dirty="0" err="1" smtClean="0">
                <a:latin typeface="+mn-lt"/>
              </a:rPr>
              <a:t>Pembatasan</a:t>
            </a:r>
            <a:r>
              <a:rPr lang="en-US" sz="2000" dirty="0" smtClean="0">
                <a:latin typeface="+mn-lt"/>
              </a:rPr>
              <a:t> frame– </a:t>
            </a:r>
            <a:r>
              <a:rPr lang="en-US" sz="2000" dirty="0" err="1" smtClean="0">
                <a:latin typeface="+mn-lt"/>
              </a:rPr>
              <a:t>identifikasi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sebuah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grup</a:t>
            </a:r>
            <a:r>
              <a:rPr lang="en-US" sz="2000" dirty="0" smtClean="0">
                <a:latin typeface="+mn-lt"/>
              </a:rPr>
              <a:t> bit yang </a:t>
            </a:r>
            <a:r>
              <a:rPr lang="en-US" sz="2000" dirty="0" err="1" smtClean="0">
                <a:latin typeface="+mn-lt"/>
              </a:rPr>
              <a:t>membangun</a:t>
            </a:r>
            <a:r>
              <a:rPr lang="en-US" sz="2000" dirty="0" smtClean="0">
                <a:latin typeface="+mn-lt"/>
              </a:rPr>
              <a:t> frame, </a:t>
            </a:r>
            <a:r>
              <a:rPr lang="en-US" sz="2000" dirty="0" err="1" smtClean="0">
                <a:latin typeface="+mn-lt"/>
              </a:rPr>
              <a:t>mensinkronisasi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antara</a:t>
            </a:r>
            <a:r>
              <a:rPr lang="en-US" sz="2000" dirty="0" smtClean="0">
                <a:latin typeface="+mn-lt"/>
              </a:rPr>
              <a:t> node </a:t>
            </a:r>
            <a:r>
              <a:rPr lang="en-US" sz="2000" dirty="0" err="1" smtClean="0">
                <a:latin typeface="+mn-lt"/>
              </a:rPr>
              <a:t>pengirim</a:t>
            </a:r>
            <a:r>
              <a:rPr lang="en-US" sz="2000" dirty="0" smtClean="0">
                <a:latin typeface="+mn-lt"/>
              </a:rPr>
              <a:t> dan node </a:t>
            </a:r>
            <a:r>
              <a:rPr lang="en-US" sz="2000" dirty="0" err="1" smtClean="0">
                <a:latin typeface="+mn-lt"/>
              </a:rPr>
              <a:t>penerima</a:t>
            </a:r>
            <a:endParaRPr lang="en-US" sz="2000" dirty="0">
              <a:latin typeface="+mn-lt"/>
            </a:endParaRPr>
          </a:p>
          <a:p>
            <a:pPr marL="461963" indent="-34290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itchFamily="34" charset="0"/>
              <a:buChar char="•"/>
            </a:pPr>
            <a:r>
              <a:rPr lang="en-US" sz="2000" dirty="0" err="1" smtClean="0">
                <a:latin typeface="+mn-lt"/>
              </a:rPr>
              <a:t>Pengalamatan</a:t>
            </a:r>
            <a:r>
              <a:rPr lang="en-US" sz="2000" dirty="0" smtClean="0">
                <a:latin typeface="+mn-lt"/>
              </a:rPr>
              <a:t>– </a:t>
            </a:r>
            <a:r>
              <a:rPr lang="en-US" sz="2000" dirty="0" err="1" smtClean="0">
                <a:latin typeface="+mn-lt"/>
              </a:rPr>
              <a:t>tiap</a:t>
            </a:r>
            <a:r>
              <a:rPr lang="en-US" sz="2000" dirty="0" smtClean="0">
                <a:latin typeface="+mn-lt"/>
              </a:rPr>
              <a:t> Ethernet header yang </a:t>
            </a:r>
            <a:r>
              <a:rPr lang="en-US" sz="2000" dirty="0" err="1" smtClean="0">
                <a:latin typeface="+mn-lt"/>
              </a:rPr>
              <a:t>ditambahkan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ke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dalam</a:t>
            </a:r>
            <a:r>
              <a:rPr lang="en-US" sz="2000" dirty="0" smtClean="0">
                <a:latin typeface="+mn-lt"/>
              </a:rPr>
              <a:t> frame </a:t>
            </a:r>
            <a:r>
              <a:rPr lang="en-US" sz="2000" dirty="0" err="1" smtClean="0">
                <a:latin typeface="+mn-lt"/>
              </a:rPr>
              <a:t>mengandung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alamat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fisik</a:t>
            </a:r>
            <a:r>
              <a:rPr lang="en-US" sz="2000" dirty="0" smtClean="0">
                <a:latin typeface="+mn-lt"/>
              </a:rPr>
              <a:t> (MAC </a:t>
            </a:r>
            <a:r>
              <a:rPr lang="en-US" sz="2000" dirty="0">
                <a:latin typeface="+mn-lt"/>
              </a:rPr>
              <a:t>address) 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sehingga</a:t>
            </a:r>
            <a:r>
              <a:rPr lang="en-US" sz="2000" dirty="0" smtClean="0">
                <a:latin typeface="+mn-lt"/>
              </a:rPr>
              <a:t> frame </a:t>
            </a:r>
            <a:r>
              <a:rPr lang="en-US" sz="2000" dirty="0" err="1" smtClean="0">
                <a:latin typeface="+mn-lt"/>
              </a:rPr>
              <a:t>dapat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dikirim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ke</a:t>
            </a:r>
            <a:r>
              <a:rPr lang="en-US" sz="2000" dirty="0" smtClean="0">
                <a:latin typeface="+mn-lt"/>
              </a:rPr>
              <a:t> node </a:t>
            </a:r>
            <a:r>
              <a:rPr lang="en-US" sz="2000" dirty="0" err="1" smtClean="0">
                <a:latin typeface="+mn-lt"/>
              </a:rPr>
              <a:t>tujuan</a:t>
            </a:r>
            <a:endParaRPr lang="en-US" sz="2000" dirty="0">
              <a:latin typeface="+mn-lt"/>
            </a:endParaRPr>
          </a:p>
          <a:p>
            <a:pPr marL="461963" indent="-34290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itchFamily="34" charset="0"/>
              <a:buChar char="•"/>
            </a:pPr>
            <a:r>
              <a:rPr lang="en-US" sz="2000" dirty="0" err="1" smtClean="0">
                <a:latin typeface="+mn-lt"/>
              </a:rPr>
              <a:t>Deteksi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eror</a:t>
            </a:r>
            <a:r>
              <a:rPr lang="en-US" sz="2000" dirty="0" smtClean="0">
                <a:latin typeface="+mn-lt"/>
              </a:rPr>
              <a:t> – </a:t>
            </a:r>
            <a:r>
              <a:rPr lang="en-US" sz="2000" dirty="0" err="1" smtClean="0">
                <a:latin typeface="+mn-lt"/>
              </a:rPr>
              <a:t>tiap</a:t>
            </a:r>
            <a:r>
              <a:rPr lang="en-US" sz="2000" dirty="0" smtClean="0">
                <a:latin typeface="+mn-lt"/>
              </a:rPr>
              <a:t> frame Ethernet </a:t>
            </a:r>
            <a:r>
              <a:rPr lang="en-US" sz="2000" dirty="0" err="1" smtClean="0">
                <a:latin typeface="+mn-lt"/>
              </a:rPr>
              <a:t>mengandung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sebuah</a:t>
            </a:r>
            <a:r>
              <a:rPr lang="en-US" sz="2000" dirty="0" smtClean="0">
                <a:latin typeface="+mn-lt"/>
              </a:rPr>
              <a:t> cyclic </a:t>
            </a:r>
            <a:r>
              <a:rPr lang="en-US" sz="2000" dirty="0">
                <a:latin typeface="+mn-lt"/>
              </a:rPr>
              <a:t>redundancy check (CRC) 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dari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kandungan</a:t>
            </a:r>
            <a:r>
              <a:rPr lang="en-US" sz="2000" dirty="0" smtClean="0">
                <a:latin typeface="+mn-lt"/>
              </a:rPr>
              <a:t> frame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32154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1909</Words>
  <Application>Microsoft Office PowerPoint</Application>
  <PresentationFormat>On-screen Show (4:3)</PresentationFormat>
  <Paragraphs>378</Paragraphs>
  <Slides>66</Slides>
  <Notes>64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PowerPoint Presentation</vt:lpstr>
      <vt:lpstr>Chapter 5 : Objectives</vt:lpstr>
      <vt:lpstr>Ethernet Pengenalan</vt:lpstr>
      <vt:lpstr>Chapter 5</vt:lpstr>
      <vt:lpstr>Ethernet Operation LLC dan MAC Sublayers</vt:lpstr>
      <vt:lpstr>Ethernet Sublayer LLC dan MAC</vt:lpstr>
      <vt:lpstr>Ethernet Sublayer LLC dan MAC</vt:lpstr>
      <vt:lpstr>Ethernet MAC Sublayer</vt:lpstr>
      <vt:lpstr>Ethernet MAC Sublayer</vt:lpstr>
      <vt:lpstr>Ethernet MAC Sublayer</vt:lpstr>
      <vt:lpstr>Ethernet Media Access Control</vt:lpstr>
      <vt:lpstr>Ethernet Media Access Control</vt:lpstr>
      <vt:lpstr>Ethernet Media Access Control</vt:lpstr>
      <vt:lpstr>Ethernet Media Access Control</vt:lpstr>
      <vt:lpstr>Ethernet Media Access Control</vt:lpstr>
      <vt:lpstr>Ethernet MAC Address: Identitas Ethernet</vt:lpstr>
      <vt:lpstr>Ethernet Frame Processing</vt:lpstr>
      <vt:lpstr>Atribut Frame Ethernet Enkapsulasi Ethernet</vt:lpstr>
      <vt:lpstr>Atribut Frame Ethernet Ukuran Frame Ethernet</vt:lpstr>
      <vt:lpstr>Atribut Frame Ethernet Ukuran Frame Ethernet</vt:lpstr>
      <vt:lpstr>Atribut Frame Ethernet Pengenalan pada Frame Ethernet</vt:lpstr>
      <vt:lpstr>Atribut Frame Ethernet Pengenalan pada Frame Ethernet</vt:lpstr>
      <vt:lpstr>Ethernet MAC MAC Addresses dan Hexadecimal</vt:lpstr>
      <vt:lpstr>Ethernet MAC Representasi MAC Address</vt:lpstr>
      <vt:lpstr>Ethernet MAC MAC Address Unicast </vt:lpstr>
      <vt:lpstr>Ethernet MAC MAC Address Broadcast</vt:lpstr>
      <vt:lpstr>Ethernet MAC MAC Address Multicast</vt:lpstr>
      <vt:lpstr>MAC dan IP MAC dan IP</vt:lpstr>
      <vt:lpstr>Ethernet MAC Konektivitas ujung ke ujung, MAC, dan IP</vt:lpstr>
      <vt:lpstr>Ethernet MAC Konektivitas ujung ke ujung, MAC, dan IP</vt:lpstr>
      <vt:lpstr>5.2 Address Resolution Protocol</vt:lpstr>
      <vt:lpstr>ARP Pengenalan pada ARP</vt:lpstr>
      <vt:lpstr>ARP Pengenalan pada ARP</vt:lpstr>
      <vt:lpstr>ARP Fungsi / Operasi ARP</vt:lpstr>
      <vt:lpstr>ARP Fungsi / Operasi ARP</vt:lpstr>
      <vt:lpstr>ARP Fungsi / Operasi ARP</vt:lpstr>
      <vt:lpstr>ARP Fungsi / Operasi ARP</vt:lpstr>
      <vt:lpstr>ARP Fungsi / Operasi ARP</vt:lpstr>
      <vt:lpstr>ARP Fungsi / Operasi ARP</vt:lpstr>
      <vt:lpstr>ARP Fungsi / Operasi ARP</vt:lpstr>
      <vt:lpstr>ARP Peran ARP pada Komunikasi Remote</vt:lpstr>
      <vt:lpstr>ARP Menghapus Entri dari Tabel ARP</vt:lpstr>
      <vt:lpstr>ARP Tabel ARP pada Devais Networking</vt:lpstr>
      <vt:lpstr>Permasalahan ARP Bagaimana  ARP Bisa Memunculkan Masalah</vt:lpstr>
      <vt:lpstr>Permasalahan ARP Masalah Berkaitan dengan Mitigasi ARP</vt:lpstr>
      <vt:lpstr>5.3 LAN Switches</vt:lpstr>
      <vt:lpstr>Switching Fundamental Port Switch</vt:lpstr>
      <vt:lpstr>Switching Tabel Switch MAC Address</vt:lpstr>
      <vt:lpstr>Switching Tabel Switch MAC Address</vt:lpstr>
      <vt:lpstr>Switching Duplex Settings</vt:lpstr>
      <vt:lpstr>Switching Auto-MDIX</vt:lpstr>
      <vt:lpstr>Switching Metode Frame Forwarding pada Switch Cisco</vt:lpstr>
      <vt:lpstr>Switching Cut-through Switching</vt:lpstr>
      <vt:lpstr>Switching Memory Buffering pada Switch</vt:lpstr>
      <vt:lpstr>Fixed atau Modular Konfigurasi Fixed versus Modular</vt:lpstr>
      <vt:lpstr>Fixed atau Modular Konfigurasi Fixed versus Modular</vt:lpstr>
      <vt:lpstr>Fixed atau Modular Opsi Modul untuk Slot Cisco Switch</vt:lpstr>
      <vt:lpstr>Layer 3 Switching Switching Layer 2 versus Layer 3</vt:lpstr>
      <vt:lpstr>Layer 3 Switching Cisco Express Forwarding</vt:lpstr>
      <vt:lpstr>Layer 3 Switching Cisco Express Forwarding</vt:lpstr>
      <vt:lpstr>Layer 3 Switching Tipikal dari antarmuka Layer 3</vt:lpstr>
      <vt:lpstr>Layer 3 Switching Mengkonfigurasi Sebuah Routed Port pada Layer 3 Switch</vt:lpstr>
      <vt:lpstr>Chapter 5 Simpulan</vt:lpstr>
      <vt:lpstr>Chapter 5 Simpulan</vt:lpstr>
      <vt:lpstr>Chapter 5 Simpulan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Ethernet</dc:title>
  <dc:creator>USER</dc:creator>
  <cp:lastModifiedBy>USER</cp:lastModifiedBy>
  <cp:revision>28</cp:revision>
  <dcterms:created xsi:type="dcterms:W3CDTF">2013-09-03T04:47:21Z</dcterms:created>
  <dcterms:modified xsi:type="dcterms:W3CDTF">2014-01-15T05:18:27Z</dcterms:modified>
</cp:coreProperties>
</file>