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5"/>
  </p:notesMasterIdLst>
  <p:sldIdLst>
    <p:sldId id="272" r:id="rId2"/>
    <p:sldId id="257" r:id="rId3"/>
    <p:sldId id="276" r:id="rId4"/>
    <p:sldId id="268" r:id="rId5"/>
    <p:sldId id="274" r:id="rId6"/>
    <p:sldId id="273" r:id="rId7"/>
    <p:sldId id="277" r:id="rId8"/>
    <p:sldId id="278" r:id="rId9"/>
    <p:sldId id="279" r:id="rId10"/>
    <p:sldId id="287" r:id="rId11"/>
    <p:sldId id="289" r:id="rId12"/>
    <p:sldId id="281" r:id="rId13"/>
    <p:sldId id="267" r:id="rId14"/>
  </p:sldIdLst>
  <p:sldSz cx="9144000" cy="6858000" type="screen4x3"/>
  <p:notesSz cx="6858000" cy="9144000"/>
  <p:embeddedFontLst>
    <p:embeddedFont>
      <p:font typeface="Montserrat Regular" panose="020B0604020202020204" charset="0"/>
      <p:regular r:id="rId16"/>
    </p:embeddedFont>
    <p:embeddedFont>
      <p:font typeface="Montserrat Light" panose="020B0604020202020204" charset="0"/>
      <p:regular r:id="rId17"/>
      <p: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Raleway ExtraBold" panose="020B0604020202020204" charset="0"/>
      <p:bold r:id="rId23"/>
      <p:boldItalic r:id="rId24"/>
    </p:embeddedFont>
    <p:embeddedFont>
      <p:font typeface="Cordia New" panose="020B0304020202020204" pitchFamily="34" charset="-34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044"/>
    <a:srgbClr val="671931"/>
    <a:srgbClr val="69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E10AB-B168-4F25-AB5E-AA03EBE0DC72}">
  <a:tblStyle styleId="{41DE10AB-B168-4F25-AB5E-AA03EBE0D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1"/>
    <p:restoredTop sz="94690"/>
  </p:normalViewPr>
  <p:slideViewPr>
    <p:cSldViewPr snapToGrid="0">
      <p:cViewPr>
        <p:scale>
          <a:sx n="70" d="100"/>
          <a:sy n="70" d="100"/>
        </p:scale>
        <p:origin x="-164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0DA08-79AC-461C-A7D6-D1CAA3E3178D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F56F251-953B-4B33-92AE-794C48128982}">
      <dgm:prSet phldrT="[Texto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s-MX" sz="2000" dirty="0" smtClean="0">
              <a:solidFill>
                <a:schemeClr val="bg1"/>
              </a:solidFill>
            </a:rPr>
            <a:t>Art.1</a:t>
          </a:r>
          <a:endParaRPr lang="es-MX" sz="2000" dirty="0">
            <a:solidFill>
              <a:schemeClr val="bg1"/>
            </a:solidFill>
          </a:endParaRPr>
        </a:p>
      </dgm:t>
    </dgm:pt>
    <dgm:pt modelId="{84D9AE65-FA87-442B-B6C0-629B95E64CCA}" type="parTrans" cxnId="{52F8062D-1B46-49DF-8EE1-F58980F81430}">
      <dgm:prSet/>
      <dgm:spPr/>
      <dgm:t>
        <a:bodyPr/>
        <a:lstStyle/>
        <a:p>
          <a:endParaRPr lang="es-MX"/>
        </a:p>
      </dgm:t>
    </dgm:pt>
    <dgm:pt modelId="{E5FF7F95-87D3-428C-A423-1FF059AB685D}" type="sibTrans" cxnId="{52F8062D-1B46-49DF-8EE1-F58980F81430}">
      <dgm:prSet/>
      <dgm:spPr/>
      <dgm:t>
        <a:bodyPr/>
        <a:lstStyle/>
        <a:p>
          <a:endParaRPr lang="es-MX"/>
        </a:p>
      </dgm:t>
    </dgm:pt>
    <dgm:pt modelId="{47FF6492-5C92-49A2-9C33-327B36693618}">
      <dgm:prSet phldrT="[Texto]"/>
      <dgm:spPr/>
      <dgm:t>
        <a:bodyPr/>
        <a:lstStyle/>
        <a:p>
          <a:r>
            <a:rPr lang="es-MX" dirty="0" smtClean="0">
              <a:solidFill>
                <a:schemeClr val="tx1">
                  <a:lumMod val="50000"/>
                  <a:lumOff val="50000"/>
                </a:schemeClr>
              </a:solidFill>
            </a:rPr>
            <a:t>Uno de los objetivos de la Ley,  es </a:t>
          </a:r>
          <a:r>
            <a:rPr lang="es-MX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fijar las normas básicas e instrumentos de gestión</a:t>
          </a:r>
          <a:r>
            <a:rPr lang="es-MX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s-MX" dirty="0" smtClean="0">
              <a:solidFill>
                <a:schemeClr val="tx1">
                  <a:lumMod val="50000"/>
                  <a:lumOff val="50000"/>
                </a:schemeClr>
              </a:solidFill>
            </a:rPr>
            <a:t>de observancia general, para ordenar el uso del territorio y los Asentamientos Humanos en el país.</a:t>
          </a:r>
          <a:endParaRPr lang="es-MX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FE786B73-39BA-4BBA-9CC6-A3A05FB398F8}" type="parTrans" cxnId="{562C0EC9-3EB1-4059-8816-8DD1FB69AD53}">
      <dgm:prSet/>
      <dgm:spPr/>
      <dgm:t>
        <a:bodyPr/>
        <a:lstStyle/>
        <a:p>
          <a:endParaRPr lang="es-MX"/>
        </a:p>
      </dgm:t>
    </dgm:pt>
    <dgm:pt modelId="{5C2CBF4B-DC95-4EB6-91BF-941B83CD0594}" type="sibTrans" cxnId="{562C0EC9-3EB1-4059-8816-8DD1FB69AD53}">
      <dgm:prSet/>
      <dgm:spPr/>
      <dgm:t>
        <a:bodyPr/>
        <a:lstStyle/>
        <a:p>
          <a:endParaRPr lang="es-MX"/>
        </a:p>
      </dgm:t>
    </dgm:pt>
    <dgm:pt modelId="{24786834-BFB1-43D9-AB9A-773D1BF0D0C8}">
      <dgm:prSet phldrT="[Texto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s-MX" sz="2000" dirty="0" smtClean="0">
              <a:solidFill>
                <a:schemeClr val="bg1"/>
              </a:solidFill>
            </a:rPr>
            <a:t>Art. 10</a:t>
          </a:r>
          <a:endParaRPr lang="es-MX" sz="2000" dirty="0">
            <a:solidFill>
              <a:schemeClr val="bg1"/>
            </a:solidFill>
          </a:endParaRPr>
        </a:p>
      </dgm:t>
    </dgm:pt>
    <dgm:pt modelId="{72837819-3692-49DC-AD9B-182B4738EDA1}" type="parTrans" cxnId="{EF1031C7-E2FF-41CD-86D7-7F9A3A9AADC3}">
      <dgm:prSet/>
      <dgm:spPr/>
      <dgm:t>
        <a:bodyPr/>
        <a:lstStyle/>
        <a:p>
          <a:endParaRPr lang="es-MX"/>
        </a:p>
      </dgm:t>
    </dgm:pt>
    <dgm:pt modelId="{CEA342DC-A2E0-43D6-A1BC-495F7E1ED68D}" type="sibTrans" cxnId="{EF1031C7-E2FF-41CD-86D7-7F9A3A9AADC3}">
      <dgm:prSet/>
      <dgm:spPr/>
      <dgm:t>
        <a:bodyPr/>
        <a:lstStyle/>
        <a:p>
          <a:endParaRPr lang="es-MX"/>
        </a:p>
      </dgm:t>
    </dgm:pt>
    <dgm:pt modelId="{DCE220F9-46C5-4EFD-81E7-9567D30BBA87}">
      <dgm:prSet phldrT="[Texto]"/>
      <dgm:spPr/>
      <dgm:t>
        <a:bodyPr/>
        <a:lstStyle/>
        <a:p>
          <a:r>
            <a:rPr lang="es-MX" dirty="0" smtClean="0">
              <a:solidFill>
                <a:schemeClr val="tx1">
                  <a:lumMod val="50000"/>
                  <a:lumOff val="50000"/>
                </a:schemeClr>
              </a:solidFill>
            </a:rPr>
            <a:t>Corresponde a las  </a:t>
          </a:r>
          <a:r>
            <a:rPr lang="es-MX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entidades federativas </a:t>
          </a:r>
          <a:r>
            <a:rPr lang="es-MX" dirty="0" smtClean="0">
              <a:solidFill>
                <a:schemeClr val="tx1">
                  <a:lumMod val="50000"/>
                  <a:lumOff val="50000"/>
                </a:schemeClr>
              </a:solidFill>
            </a:rPr>
            <a:t>establecer normas conforme a las cuales se promoverá y dará </a:t>
          </a:r>
          <a:r>
            <a:rPr lang="es-MX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participación a la ciudadanía </a:t>
          </a:r>
          <a:r>
            <a:rPr lang="es-MX" dirty="0" smtClean="0">
              <a:solidFill>
                <a:schemeClr val="tx1">
                  <a:lumMod val="50000"/>
                  <a:lumOff val="50000"/>
                </a:schemeClr>
              </a:solidFill>
            </a:rPr>
            <a:t>en los procesos de planeación</a:t>
          </a:r>
          <a:endParaRPr lang="es-MX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159DE3CC-3146-4BF5-A0D5-CD9D9BD9710D}" type="parTrans" cxnId="{8CF8CB38-E41B-44D1-9570-19262C02007E}">
      <dgm:prSet/>
      <dgm:spPr/>
      <dgm:t>
        <a:bodyPr/>
        <a:lstStyle/>
        <a:p>
          <a:endParaRPr lang="es-MX"/>
        </a:p>
      </dgm:t>
    </dgm:pt>
    <dgm:pt modelId="{6B1AD704-209A-48BB-8510-B1FF6840854F}" type="sibTrans" cxnId="{8CF8CB38-E41B-44D1-9570-19262C02007E}">
      <dgm:prSet/>
      <dgm:spPr/>
      <dgm:t>
        <a:bodyPr/>
        <a:lstStyle/>
        <a:p>
          <a:endParaRPr lang="es-MX"/>
        </a:p>
      </dgm:t>
    </dgm:pt>
    <dgm:pt modelId="{67FDE644-EE73-4A7A-97CC-1337C4885680}">
      <dgm:prSet phldrT="[Texto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s-MX" sz="2000" dirty="0" smtClean="0">
              <a:solidFill>
                <a:schemeClr val="bg1"/>
              </a:solidFill>
            </a:rPr>
            <a:t>Art. 11</a:t>
          </a:r>
          <a:endParaRPr lang="es-MX" sz="2000" dirty="0">
            <a:solidFill>
              <a:schemeClr val="bg1"/>
            </a:solidFill>
          </a:endParaRPr>
        </a:p>
      </dgm:t>
    </dgm:pt>
    <dgm:pt modelId="{454A4343-CA66-489D-8BD4-098E8DD6D0D2}" type="parTrans" cxnId="{07D9659C-4920-4681-A051-DB285D664A17}">
      <dgm:prSet/>
      <dgm:spPr/>
      <dgm:t>
        <a:bodyPr/>
        <a:lstStyle/>
        <a:p>
          <a:endParaRPr lang="es-MX"/>
        </a:p>
      </dgm:t>
    </dgm:pt>
    <dgm:pt modelId="{72E797CD-B409-4F8F-BAF1-8BC34E05ABC5}" type="sibTrans" cxnId="{07D9659C-4920-4681-A051-DB285D664A17}">
      <dgm:prSet/>
      <dgm:spPr/>
      <dgm:t>
        <a:bodyPr/>
        <a:lstStyle/>
        <a:p>
          <a:endParaRPr lang="es-MX"/>
        </a:p>
      </dgm:t>
    </dgm:pt>
    <dgm:pt modelId="{FB30A425-590F-400D-8B51-66F28C4D4FC1}">
      <dgm:prSet phldrT="[Texto]"/>
      <dgm:spPr/>
      <dgm:t>
        <a:bodyPr/>
        <a:lstStyle/>
        <a:p>
          <a:r>
            <a:rPr lang="es-MX" dirty="0" smtClean="0">
              <a:solidFill>
                <a:schemeClr val="tx1">
                  <a:lumMod val="50000"/>
                  <a:lumOff val="50000"/>
                </a:schemeClr>
              </a:solidFill>
            </a:rPr>
            <a:t>Corresponde a los </a:t>
          </a:r>
          <a:r>
            <a:rPr lang="es-MX" b="1" dirty="0" smtClean="0">
              <a:solidFill>
                <a:schemeClr val="tx1">
                  <a:lumMod val="65000"/>
                  <a:lumOff val="35000"/>
                </a:schemeClr>
              </a:solidFill>
            </a:rPr>
            <a:t>municipios formular, aprobar, administrar y ejecutar los planes o programas municipales </a:t>
          </a:r>
          <a:r>
            <a:rPr lang="es-MX" dirty="0" smtClean="0">
              <a:solidFill>
                <a:schemeClr val="tx1">
                  <a:lumMod val="50000"/>
                  <a:lumOff val="50000"/>
                </a:schemeClr>
              </a:solidFill>
            </a:rPr>
            <a:t>de Desarrollo Urbano, de Centros de Población y los demás que de éstos deriven.</a:t>
          </a:r>
          <a:endParaRPr lang="es-MX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2CC41A81-B945-4B4C-A44F-39B9A0F8D12C}" type="parTrans" cxnId="{F46920E0-A627-4134-A012-ED59CF097246}">
      <dgm:prSet/>
      <dgm:spPr/>
      <dgm:t>
        <a:bodyPr/>
        <a:lstStyle/>
        <a:p>
          <a:endParaRPr lang="es-MX"/>
        </a:p>
      </dgm:t>
    </dgm:pt>
    <dgm:pt modelId="{E645EB6C-D08D-4885-88FB-69A78BB0B7D8}" type="sibTrans" cxnId="{F46920E0-A627-4134-A012-ED59CF097246}">
      <dgm:prSet/>
      <dgm:spPr/>
      <dgm:t>
        <a:bodyPr/>
        <a:lstStyle/>
        <a:p>
          <a:endParaRPr lang="es-MX"/>
        </a:p>
      </dgm:t>
    </dgm:pt>
    <dgm:pt modelId="{A9C804DD-509D-4D9D-BA97-921E788A72FF}" type="pres">
      <dgm:prSet presAssocID="{07D0DA08-79AC-461C-A7D6-D1CAA3E317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E8397E0-F841-4E63-9C23-446E367FB3E8}" type="pres">
      <dgm:prSet presAssocID="{0F56F251-953B-4B33-92AE-794C48128982}" presName="compositeNode" presStyleCnt="0">
        <dgm:presLayoutVars>
          <dgm:bulletEnabled val="1"/>
        </dgm:presLayoutVars>
      </dgm:prSet>
      <dgm:spPr/>
    </dgm:pt>
    <dgm:pt modelId="{036A0E91-F92E-439D-A442-C23AFB816D7F}" type="pres">
      <dgm:prSet presAssocID="{0F56F251-953B-4B33-92AE-794C48128982}" presName="bgRect" presStyleLbl="node1" presStyleIdx="0" presStyleCnt="3"/>
      <dgm:spPr/>
      <dgm:t>
        <a:bodyPr/>
        <a:lstStyle/>
        <a:p>
          <a:endParaRPr lang="es-MX"/>
        </a:p>
      </dgm:t>
    </dgm:pt>
    <dgm:pt modelId="{B9DA6015-64FF-4680-ACE9-437D28A7E5C1}" type="pres">
      <dgm:prSet presAssocID="{0F56F251-953B-4B33-92AE-794C48128982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035F387-C04D-420D-BA67-F393A56D9DAD}" type="pres">
      <dgm:prSet presAssocID="{0F56F251-953B-4B33-92AE-794C48128982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4D4F24-EA83-4945-B5F1-796DC65E6FE7}" type="pres">
      <dgm:prSet presAssocID="{E5FF7F95-87D3-428C-A423-1FF059AB685D}" presName="hSp" presStyleCnt="0"/>
      <dgm:spPr/>
    </dgm:pt>
    <dgm:pt modelId="{7AA0E3DE-D31B-4FCA-A47E-8983D1DA1E8F}" type="pres">
      <dgm:prSet presAssocID="{E5FF7F95-87D3-428C-A423-1FF059AB685D}" presName="vProcSp" presStyleCnt="0"/>
      <dgm:spPr/>
    </dgm:pt>
    <dgm:pt modelId="{7306F346-31FC-4986-BD68-E295BFD6AF11}" type="pres">
      <dgm:prSet presAssocID="{E5FF7F95-87D3-428C-A423-1FF059AB685D}" presName="vSp1" presStyleCnt="0"/>
      <dgm:spPr/>
    </dgm:pt>
    <dgm:pt modelId="{9F82FFF9-043F-4E6E-AEA6-65856F3DBB72}" type="pres">
      <dgm:prSet presAssocID="{E5FF7F95-87D3-428C-A423-1FF059AB685D}" presName="simulatedConn" presStyleLbl="solidFgAcc1" presStyleIdx="0" presStyleCnt="2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s-MX"/>
        </a:p>
      </dgm:t>
    </dgm:pt>
    <dgm:pt modelId="{9E31EE2D-48EA-48B0-857D-B5D3BCAD849A}" type="pres">
      <dgm:prSet presAssocID="{E5FF7F95-87D3-428C-A423-1FF059AB685D}" presName="vSp2" presStyleCnt="0"/>
      <dgm:spPr/>
    </dgm:pt>
    <dgm:pt modelId="{2E2970D9-632A-4D6A-AA7D-9B1ED3EBD3FD}" type="pres">
      <dgm:prSet presAssocID="{E5FF7F95-87D3-428C-A423-1FF059AB685D}" presName="sibTrans" presStyleCnt="0"/>
      <dgm:spPr/>
    </dgm:pt>
    <dgm:pt modelId="{4876A1B2-DF0B-4F53-AA27-B468A13D2B7E}" type="pres">
      <dgm:prSet presAssocID="{24786834-BFB1-43D9-AB9A-773D1BF0D0C8}" presName="compositeNode" presStyleCnt="0">
        <dgm:presLayoutVars>
          <dgm:bulletEnabled val="1"/>
        </dgm:presLayoutVars>
      </dgm:prSet>
      <dgm:spPr/>
    </dgm:pt>
    <dgm:pt modelId="{BDFD1E25-2BD6-4933-B576-BE4FA01BF8D6}" type="pres">
      <dgm:prSet presAssocID="{24786834-BFB1-43D9-AB9A-773D1BF0D0C8}" presName="bgRect" presStyleLbl="node1" presStyleIdx="1" presStyleCnt="3"/>
      <dgm:spPr/>
      <dgm:t>
        <a:bodyPr/>
        <a:lstStyle/>
        <a:p>
          <a:endParaRPr lang="es-MX"/>
        </a:p>
      </dgm:t>
    </dgm:pt>
    <dgm:pt modelId="{B51CB927-21C1-4403-821C-90603E26EBC6}" type="pres">
      <dgm:prSet presAssocID="{24786834-BFB1-43D9-AB9A-773D1BF0D0C8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750592-BFFB-45EA-9ACD-32F64F002B34}" type="pres">
      <dgm:prSet presAssocID="{24786834-BFB1-43D9-AB9A-773D1BF0D0C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43BAA7E-3048-43DE-824B-A514D04069F4}" type="pres">
      <dgm:prSet presAssocID="{CEA342DC-A2E0-43D6-A1BC-495F7E1ED68D}" presName="hSp" presStyleCnt="0"/>
      <dgm:spPr/>
    </dgm:pt>
    <dgm:pt modelId="{E4DC7DA4-A7A0-41C1-8B74-75578C946C2F}" type="pres">
      <dgm:prSet presAssocID="{CEA342DC-A2E0-43D6-A1BC-495F7E1ED68D}" presName="vProcSp" presStyleCnt="0"/>
      <dgm:spPr/>
    </dgm:pt>
    <dgm:pt modelId="{394E34D6-2F0A-4F12-A404-891E77614E91}" type="pres">
      <dgm:prSet presAssocID="{CEA342DC-A2E0-43D6-A1BC-495F7E1ED68D}" presName="vSp1" presStyleCnt="0"/>
      <dgm:spPr/>
    </dgm:pt>
    <dgm:pt modelId="{C79AAEE1-5761-4F04-9F10-1570E1C584B6}" type="pres">
      <dgm:prSet presAssocID="{CEA342DC-A2E0-43D6-A1BC-495F7E1ED68D}" presName="simulatedConn" presStyleLbl="solidFgAcc1" presStyleIdx="1" presStyleCnt="2"/>
      <dgm:spPr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s-MX"/>
        </a:p>
      </dgm:t>
    </dgm:pt>
    <dgm:pt modelId="{0C519314-EA58-4114-9576-4EB6C5910692}" type="pres">
      <dgm:prSet presAssocID="{CEA342DC-A2E0-43D6-A1BC-495F7E1ED68D}" presName="vSp2" presStyleCnt="0"/>
      <dgm:spPr/>
    </dgm:pt>
    <dgm:pt modelId="{A963623A-2880-452A-9F2E-B2113B388088}" type="pres">
      <dgm:prSet presAssocID="{CEA342DC-A2E0-43D6-A1BC-495F7E1ED68D}" presName="sibTrans" presStyleCnt="0"/>
      <dgm:spPr/>
    </dgm:pt>
    <dgm:pt modelId="{79D76B2A-1805-4326-AD12-70A72977EABB}" type="pres">
      <dgm:prSet presAssocID="{67FDE644-EE73-4A7A-97CC-1337C4885680}" presName="compositeNode" presStyleCnt="0">
        <dgm:presLayoutVars>
          <dgm:bulletEnabled val="1"/>
        </dgm:presLayoutVars>
      </dgm:prSet>
      <dgm:spPr/>
    </dgm:pt>
    <dgm:pt modelId="{E7AED8CE-BB7B-48EE-A645-665BDC6DBF75}" type="pres">
      <dgm:prSet presAssocID="{67FDE644-EE73-4A7A-97CC-1337C4885680}" presName="bgRect" presStyleLbl="node1" presStyleIdx="2" presStyleCnt="3"/>
      <dgm:spPr/>
      <dgm:t>
        <a:bodyPr/>
        <a:lstStyle/>
        <a:p>
          <a:endParaRPr lang="es-MX"/>
        </a:p>
      </dgm:t>
    </dgm:pt>
    <dgm:pt modelId="{46877CD0-A880-4FA1-9438-4E2CE46F43CE}" type="pres">
      <dgm:prSet presAssocID="{67FDE644-EE73-4A7A-97CC-1337C4885680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2FFB206-C281-4E33-B840-2F0C0F36BBA2}" type="pres">
      <dgm:prSet presAssocID="{67FDE644-EE73-4A7A-97CC-1337C4885680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AD1889E-0F10-4709-9225-7BC651D98A06}" type="presOf" srcId="{DCE220F9-46C5-4EFD-81E7-9567D30BBA87}" destId="{1D750592-BFFB-45EA-9ACD-32F64F002B34}" srcOrd="0" destOrd="0" presId="urn:microsoft.com/office/officeart/2005/8/layout/hProcess7"/>
    <dgm:cxn modelId="{F758485D-7C28-4479-9ED7-4AA0820280B5}" type="presOf" srcId="{0F56F251-953B-4B33-92AE-794C48128982}" destId="{B9DA6015-64FF-4680-ACE9-437D28A7E5C1}" srcOrd="1" destOrd="0" presId="urn:microsoft.com/office/officeart/2005/8/layout/hProcess7"/>
    <dgm:cxn modelId="{F46920E0-A627-4134-A012-ED59CF097246}" srcId="{67FDE644-EE73-4A7A-97CC-1337C4885680}" destId="{FB30A425-590F-400D-8B51-66F28C4D4FC1}" srcOrd="0" destOrd="0" parTransId="{2CC41A81-B945-4B4C-A44F-39B9A0F8D12C}" sibTransId="{E645EB6C-D08D-4885-88FB-69A78BB0B7D8}"/>
    <dgm:cxn modelId="{562C0EC9-3EB1-4059-8816-8DD1FB69AD53}" srcId="{0F56F251-953B-4B33-92AE-794C48128982}" destId="{47FF6492-5C92-49A2-9C33-327B36693618}" srcOrd="0" destOrd="0" parTransId="{FE786B73-39BA-4BBA-9CC6-A3A05FB398F8}" sibTransId="{5C2CBF4B-DC95-4EB6-91BF-941B83CD0594}"/>
    <dgm:cxn modelId="{670912B9-01BD-44DB-AAB1-3761F66E2BAC}" type="presOf" srcId="{24786834-BFB1-43D9-AB9A-773D1BF0D0C8}" destId="{B51CB927-21C1-4403-821C-90603E26EBC6}" srcOrd="1" destOrd="0" presId="urn:microsoft.com/office/officeart/2005/8/layout/hProcess7"/>
    <dgm:cxn modelId="{67A69A59-4969-473F-8754-27696BADBF25}" type="presOf" srcId="{24786834-BFB1-43D9-AB9A-773D1BF0D0C8}" destId="{BDFD1E25-2BD6-4933-B576-BE4FA01BF8D6}" srcOrd="0" destOrd="0" presId="urn:microsoft.com/office/officeart/2005/8/layout/hProcess7"/>
    <dgm:cxn modelId="{EF1031C7-E2FF-41CD-86D7-7F9A3A9AADC3}" srcId="{07D0DA08-79AC-461C-A7D6-D1CAA3E3178D}" destId="{24786834-BFB1-43D9-AB9A-773D1BF0D0C8}" srcOrd="1" destOrd="0" parTransId="{72837819-3692-49DC-AD9B-182B4738EDA1}" sibTransId="{CEA342DC-A2E0-43D6-A1BC-495F7E1ED68D}"/>
    <dgm:cxn modelId="{65496CBD-CDE8-429D-B294-0FBFC7B693CC}" type="presOf" srcId="{07D0DA08-79AC-461C-A7D6-D1CAA3E3178D}" destId="{A9C804DD-509D-4D9D-BA97-921E788A72FF}" srcOrd="0" destOrd="0" presId="urn:microsoft.com/office/officeart/2005/8/layout/hProcess7"/>
    <dgm:cxn modelId="{DD24499A-8C8D-4C39-AD73-D774CB790461}" type="presOf" srcId="{67FDE644-EE73-4A7A-97CC-1337C4885680}" destId="{E7AED8CE-BB7B-48EE-A645-665BDC6DBF75}" srcOrd="0" destOrd="0" presId="urn:microsoft.com/office/officeart/2005/8/layout/hProcess7"/>
    <dgm:cxn modelId="{5DA838F7-7658-4120-9FA9-49E91742229F}" type="presOf" srcId="{47FF6492-5C92-49A2-9C33-327B36693618}" destId="{7035F387-C04D-420D-BA67-F393A56D9DAD}" srcOrd="0" destOrd="0" presId="urn:microsoft.com/office/officeart/2005/8/layout/hProcess7"/>
    <dgm:cxn modelId="{52F8062D-1B46-49DF-8EE1-F58980F81430}" srcId="{07D0DA08-79AC-461C-A7D6-D1CAA3E3178D}" destId="{0F56F251-953B-4B33-92AE-794C48128982}" srcOrd="0" destOrd="0" parTransId="{84D9AE65-FA87-442B-B6C0-629B95E64CCA}" sibTransId="{E5FF7F95-87D3-428C-A423-1FF059AB685D}"/>
    <dgm:cxn modelId="{2E53DF81-E654-4D36-8A66-93A979051249}" type="presOf" srcId="{0F56F251-953B-4B33-92AE-794C48128982}" destId="{036A0E91-F92E-439D-A442-C23AFB816D7F}" srcOrd="0" destOrd="0" presId="urn:microsoft.com/office/officeart/2005/8/layout/hProcess7"/>
    <dgm:cxn modelId="{1AD03B58-CED3-48A1-AED2-CB5E5E57B9FE}" type="presOf" srcId="{FB30A425-590F-400D-8B51-66F28C4D4FC1}" destId="{62FFB206-C281-4E33-B840-2F0C0F36BBA2}" srcOrd="0" destOrd="0" presId="urn:microsoft.com/office/officeart/2005/8/layout/hProcess7"/>
    <dgm:cxn modelId="{07D9659C-4920-4681-A051-DB285D664A17}" srcId="{07D0DA08-79AC-461C-A7D6-D1CAA3E3178D}" destId="{67FDE644-EE73-4A7A-97CC-1337C4885680}" srcOrd="2" destOrd="0" parTransId="{454A4343-CA66-489D-8BD4-098E8DD6D0D2}" sibTransId="{72E797CD-B409-4F8F-BAF1-8BC34E05ABC5}"/>
    <dgm:cxn modelId="{8CF8CB38-E41B-44D1-9570-19262C02007E}" srcId="{24786834-BFB1-43D9-AB9A-773D1BF0D0C8}" destId="{DCE220F9-46C5-4EFD-81E7-9567D30BBA87}" srcOrd="0" destOrd="0" parTransId="{159DE3CC-3146-4BF5-A0D5-CD9D9BD9710D}" sibTransId="{6B1AD704-209A-48BB-8510-B1FF6840854F}"/>
    <dgm:cxn modelId="{6C5676EC-E4C3-415A-B680-56CFAB0AD06D}" type="presOf" srcId="{67FDE644-EE73-4A7A-97CC-1337C4885680}" destId="{46877CD0-A880-4FA1-9438-4E2CE46F43CE}" srcOrd="1" destOrd="0" presId="urn:microsoft.com/office/officeart/2005/8/layout/hProcess7"/>
    <dgm:cxn modelId="{CD106571-2853-4B9D-9C92-00B742098F38}" type="presParOf" srcId="{A9C804DD-509D-4D9D-BA97-921E788A72FF}" destId="{0E8397E0-F841-4E63-9C23-446E367FB3E8}" srcOrd="0" destOrd="0" presId="urn:microsoft.com/office/officeart/2005/8/layout/hProcess7"/>
    <dgm:cxn modelId="{3D22D1E9-2FDD-4B95-8157-1831CBDEC806}" type="presParOf" srcId="{0E8397E0-F841-4E63-9C23-446E367FB3E8}" destId="{036A0E91-F92E-439D-A442-C23AFB816D7F}" srcOrd="0" destOrd="0" presId="urn:microsoft.com/office/officeart/2005/8/layout/hProcess7"/>
    <dgm:cxn modelId="{5471BFD4-C34B-4C8A-90F4-94727AB44A4A}" type="presParOf" srcId="{0E8397E0-F841-4E63-9C23-446E367FB3E8}" destId="{B9DA6015-64FF-4680-ACE9-437D28A7E5C1}" srcOrd="1" destOrd="0" presId="urn:microsoft.com/office/officeart/2005/8/layout/hProcess7"/>
    <dgm:cxn modelId="{C5E402FA-92E8-437A-A4BB-C2D38E6CA15B}" type="presParOf" srcId="{0E8397E0-F841-4E63-9C23-446E367FB3E8}" destId="{7035F387-C04D-420D-BA67-F393A56D9DAD}" srcOrd="2" destOrd="0" presId="urn:microsoft.com/office/officeart/2005/8/layout/hProcess7"/>
    <dgm:cxn modelId="{782BBCEB-40F7-4EA0-868F-BAF2E24DA1F0}" type="presParOf" srcId="{A9C804DD-509D-4D9D-BA97-921E788A72FF}" destId="{2B4D4F24-EA83-4945-B5F1-796DC65E6FE7}" srcOrd="1" destOrd="0" presId="urn:microsoft.com/office/officeart/2005/8/layout/hProcess7"/>
    <dgm:cxn modelId="{7D6A1023-8286-415B-8805-C07A5D761695}" type="presParOf" srcId="{A9C804DD-509D-4D9D-BA97-921E788A72FF}" destId="{7AA0E3DE-D31B-4FCA-A47E-8983D1DA1E8F}" srcOrd="2" destOrd="0" presId="urn:microsoft.com/office/officeart/2005/8/layout/hProcess7"/>
    <dgm:cxn modelId="{541D7D4B-B6FD-40F3-9631-6B5CCAB4869F}" type="presParOf" srcId="{7AA0E3DE-D31B-4FCA-A47E-8983D1DA1E8F}" destId="{7306F346-31FC-4986-BD68-E295BFD6AF11}" srcOrd="0" destOrd="0" presId="urn:microsoft.com/office/officeart/2005/8/layout/hProcess7"/>
    <dgm:cxn modelId="{C9AC8E0F-2A8A-44CD-A061-5B894170A573}" type="presParOf" srcId="{7AA0E3DE-D31B-4FCA-A47E-8983D1DA1E8F}" destId="{9F82FFF9-043F-4E6E-AEA6-65856F3DBB72}" srcOrd="1" destOrd="0" presId="urn:microsoft.com/office/officeart/2005/8/layout/hProcess7"/>
    <dgm:cxn modelId="{9128B7A4-B893-4442-83DF-046D8AD8E963}" type="presParOf" srcId="{7AA0E3DE-D31B-4FCA-A47E-8983D1DA1E8F}" destId="{9E31EE2D-48EA-48B0-857D-B5D3BCAD849A}" srcOrd="2" destOrd="0" presId="urn:microsoft.com/office/officeart/2005/8/layout/hProcess7"/>
    <dgm:cxn modelId="{1D253FE4-4DD1-49CC-BFAB-461C3ACFB735}" type="presParOf" srcId="{A9C804DD-509D-4D9D-BA97-921E788A72FF}" destId="{2E2970D9-632A-4D6A-AA7D-9B1ED3EBD3FD}" srcOrd="3" destOrd="0" presId="urn:microsoft.com/office/officeart/2005/8/layout/hProcess7"/>
    <dgm:cxn modelId="{F6B997D3-F83B-475A-AF19-448C283A3CA6}" type="presParOf" srcId="{A9C804DD-509D-4D9D-BA97-921E788A72FF}" destId="{4876A1B2-DF0B-4F53-AA27-B468A13D2B7E}" srcOrd="4" destOrd="0" presId="urn:microsoft.com/office/officeart/2005/8/layout/hProcess7"/>
    <dgm:cxn modelId="{86BD0CBD-0AFE-4AE0-A7D8-2C65EB2477C0}" type="presParOf" srcId="{4876A1B2-DF0B-4F53-AA27-B468A13D2B7E}" destId="{BDFD1E25-2BD6-4933-B576-BE4FA01BF8D6}" srcOrd="0" destOrd="0" presId="urn:microsoft.com/office/officeart/2005/8/layout/hProcess7"/>
    <dgm:cxn modelId="{5AA3E470-E6DF-4251-925A-CDFD200E6F9F}" type="presParOf" srcId="{4876A1B2-DF0B-4F53-AA27-B468A13D2B7E}" destId="{B51CB927-21C1-4403-821C-90603E26EBC6}" srcOrd="1" destOrd="0" presId="urn:microsoft.com/office/officeart/2005/8/layout/hProcess7"/>
    <dgm:cxn modelId="{D627DDD6-464A-4F3F-AF83-ADA3CA761B4E}" type="presParOf" srcId="{4876A1B2-DF0B-4F53-AA27-B468A13D2B7E}" destId="{1D750592-BFFB-45EA-9ACD-32F64F002B34}" srcOrd="2" destOrd="0" presId="urn:microsoft.com/office/officeart/2005/8/layout/hProcess7"/>
    <dgm:cxn modelId="{D138F153-7245-4DAC-84D1-3D4B13055405}" type="presParOf" srcId="{A9C804DD-509D-4D9D-BA97-921E788A72FF}" destId="{B43BAA7E-3048-43DE-824B-A514D04069F4}" srcOrd="5" destOrd="0" presId="urn:microsoft.com/office/officeart/2005/8/layout/hProcess7"/>
    <dgm:cxn modelId="{F2084FFA-E0AD-4973-9283-5559A0D2E8E0}" type="presParOf" srcId="{A9C804DD-509D-4D9D-BA97-921E788A72FF}" destId="{E4DC7DA4-A7A0-41C1-8B74-75578C946C2F}" srcOrd="6" destOrd="0" presId="urn:microsoft.com/office/officeart/2005/8/layout/hProcess7"/>
    <dgm:cxn modelId="{78B603FC-05A4-40C5-B815-119851700C39}" type="presParOf" srcId="{E4DC7DA4-A7A0-41C1-8B74-75578C946C2F}" destId="{394E34D6-2F0A-4F12-A404-891E77614E91}" srcOrd="0" destOrd="0" presId="urn:microsoft.com/office/officeart/2005/8/layout/hProcess7"/>
    <dgm:cxn modelId="{E975DBD8-891E-41F5-8E21-94DC95886AE3}" type="presParOf" srcId="{E4DC7DA4-A7A0-41C1-8B74-75578C946C2F}" destId="{C79AAEE1-5761-4F04-9F10-1570E1C584B6}" srcOrd="1" destOrd="0" presId="urn:microsoft.com/office/officeart/2005/8/layout/hProcess7"/>
    <dgm:cxn modelId="{9A663389-1B6B-4971-AD6B-1ACD38FAB74F}" type="presParOf" srcId="{E4DC7DA4-A7A0-41C1-8B74-75578C946C2F}" destId="{0C519314-EA58-4114-9576-4EB6C5910692}" srcOrd="2" destOrd="0" presId="urn:microsoft.com/office/officeart/2005/8/layout/hProcess7"/>
    <dgm:cxn modelId="{011F9192-8920-4FAB-97FD-57BA73079A65}" type="presParOf" srcId="{A9C804DD-509D-4D9D-BA97-921E788A72FF}" destId="{A963623A-2880-452A-9F2E-B2113B388088}" srcOrd="7" destOrd="0" presId="urn:microsoft.com/office/officeart/2005/8/layout/hProcess7"/>
    <dgm:cxn modelId="{8CC3B7C2-8FEA-4F6F-B68A-2390E0A298E5}" type="presParOf" srcId="{A9C804DD-509D-4D9D-BA97-921E788A72FF}" destId="{79D76B2A-1805-4326-AD12-70A72977EABB}" srcOrd="8" destOrd="0" presId="urn:microsoft.com/office/officeart/2005/8/layout/hProcess7"/>
    <dgm:cxn modelId="{F75DBA04-7396-4568-950F-43D335D2483F}" type="presParOf" srcId="{79D76B2A-1805-4326-AD12-70A72977EABB}" destId="{E7AED8CE-BB7B-48EE-A645-665BDC6DBF75}" srcOrd="0" destOrd="0" presId="urn:microsoft.com/office/officeart/2005/8/layout/hProcess7"/>
    <dgm:cxn modelId="{6941EDE9-6593-4B73-85C1-4B4927213B6F}" type="presParOf" srcId="{79D76B2A-1805-4326-AD12-70A72977EABB}" destId="{46877CD0-A880-4FA1-9438-4E2CE46F43CE}" srcOrd="1" destOrd="0" presId="urn:microsoft.com/office/officeart/2005/8/layout/hProcess7"/>
    <dgm:cxn modelId="{A2B1A087-D0AF-4E2D-88F5-46354C2FF036}" type="presParOf" srcId="{79D76B2A-1805-4326-AD12-70A72977EABB}" destId="{62FFB206-C281-4E33-B840-2F0C0F36BBA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A0E91-F92E-439D-A442-C23AFB816D7F}">
      <dsp:nvSpPr>
        <dsp:cNvPr id="0" name=""/>
        <dsp:cNvSpPr/>
      </dsp:nvSpPr>
      <dsp:spPr>
        <a:xfrm>
          <a:off x="552" y="669707"/>
          <a:ext cx="2376341" cy="2851609"/>
        </a:xfrm>
        <a:prstGeom prst="roundRect">
          <a:avLst>
            <a:gd name="adj" fmla="val 5000"/>
          </a:avLst>
        </a:prstGeom>
        <a:solidFill>
          <a:schemeClr val="tx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Art.1</a:t>
          </a:r>
          <a:endParaRPr lang="es-MX" sz="2000" kern="1200" dirty="0">
            <a:solidFill>
              <a:schemeClr val="bg1"/>
            </a:solidFill>
          </a:endParaRPr>
        </a:p>
      </dsp:txBody>
      <dsp:txXfrm rot="16200000">
        <a:off x="-930973" y="1601233"/>
        <a:ext cx="2338319" cy="475268"/>
      </dsp:txXfrm>
    </dsp:sp>
    <dsp:sp modelId="{7035F387-C04D-420D-BA67-F393A56D9DAD}">
      <dsp:nvSpPr>
        <dsp:cNvPr id="0" name=""/>
        <dsp:cNvSpPr/>
      </dsp:nvSpPr>
      <dsp:spPr>
        <a:xfrm>
          <a:off x="475820" y="669707"/>
          <a:ext cx="1770374" cy="28516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Uno de los objetivos de la Ley,  es </a:t>
          </a:r>
          <a:r>
            <a:rPr lang="es-MX" sz="16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fijar las normas básicas e instrumentos de gestión</a:t>
          </a:r>
          <a:r>
            <a:rPr lang="es-MX" sz="1600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s-MX" sz="16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de observancia general, para ordenar el uso del territorio y los Asentamientos Humanos en el país.</a:t>
          </a:r>
          <a:endParaRPr lang="es-MX" sz="1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475820" y="669707"/>
        <a:ext cx="1770374" cy="2851609"/>
      </dsp:txXfrm>
    </dsp:sp>
    <dsp:sp modelId="{BDFD1E25-2BD6-4933-B576-BE4FA01BF8D6}">
      <dsp:nvSpPr>
        <dsp:cNvPr id="0" name=""/>
        <dsp:cNvSpPr/>
      </dsp:nvSpPr>
      <dsp:spPr>
        <a:xfrm>
          <a:off x="2460065" y="669707"/>
          <a:ext cx="2376341" cy="2851609"/>
        </a:xfrm>
        <a:prstGeom prst="roundRect">
          <a:avLst>
            <a:gd name="adj" fmla="val 5000"/>
          </a:avLst>
        </a:prstGeom>
        <a:solidFill>
          <a:schemeClr val="tx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Art. 10</a:t>
          </a:r>
          <a:endParaRPr lang="es-MX" sz="2000" kern="1200" dirty="0">
            <a:solidFill>
              <a:schemeClr val="bg1"/>
            </a:solidFill>
          </a:endParaRPr>
        </a:p>
      </dsp:txBody>
      <dsp:txXfrm rot="16200000">
        <a:off x="1528539" y="1601233"/>
        <a:ext cx="2338319" cy="475268"/>
      </dsp:txXfrm>
    </dsp:sp>
    <dsp:sp modelId="{9F82FFF9-043F-4E6E-AEA6-65856F3DBB72}">
      <dsp:nvSpPr>
        <dsp:cNvPr id="0" name=""/>
        <dsp:cNvSpPr/>
      </dsp:nvSpPr>
      <dsp:spPr>
        <a:xfrm rot="5400000">
          <a:off x="2262425" y="2935904"/>
          <a:ext cx="419043" cy="35645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0592-BFFB-45EA-9ACD-32F64F002B34}">
      <dsp:nvSpPr>
        <dsp:cNvPr id="0" name=""/>
        <dsp:cNvSpPr/>
      </dsp:nvSpPr>
      <dsp:spPr>
        <a:xfrm>
          <a:off x="2935333" y="669707"/>
          <a:ext cx="1770374" cy="28516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Corresponde a las  </a:t>
          </a:r>
          <a:r>
            <a:rPr lang="es-MX" sz="16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entidades federativas </a:t>
          </a:r>
          <a:r>
            <a:rPr lang="es-MX" sz="16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establecer normas conforme a las cuales se promoverá y dará </a:t>
          </a:r>
          <a:r>
            <a:rPr lang="es-MX" sz="16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participación a la ciudadanía </a:t>
          </a:r>
          <a:r>
            <a:rPr lang="es-MX" sz="16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en los procesos de planeación</a:t>
          </a:r>
          <a:endParaRPr lang="es-MX" sz="1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2935333" y="669707"/>
        <a:ext cx="1770374" cy="2851609"/>
      </dsp:txXfrm>
    </dsp:sp>
    <dsp:sp modelId="{E7AED8CE-BB7B-48EE-A645-665BDC6DBF75}">
      <dsp:nvSpPr>
        <dsp:cNvPr id="0" name=""/>
        <dsp:cNvSpPr/>
      </dsp:nvSpPr>
      <dsp:spPr>
        <a:xfrm>
          <a:off x="4919578" y="669707"/>
          <a:ext cx="2376341" cy="2851609"/>
        </a:xfrm>
        <a:prstGeom prst="roundRect">
          <a:avLst>
            <a:gd name="adj" fmla="val 5000"/>
          </a:avLst>
        </a:prstGeom>
        <a:solidFill>
          <a:schemeClr val="tx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>
              <a:solidFill>
                <a:schemeClr val="bg1"/>
              </a:solidFill>
            </a:rPr>
            <a:t>Art. 11</a:t>
          </a:r>
          <a:endParaRPr lang="es-MX" sz="2000" kern="1200" dirty="0">
            <a:solidFill>
              <a:schemeClr val="bg1"/>
            </a:solidFill>
          </a:endParaRPr>
        </a:p>
      </dsp:txBody>
      <dsp:txXfrm rot="16200000">
        <a:off x="3988052" y="1601233"/>
        <a:ext cx="2338319" cy="475268"/>
      </dsp:txXfrm>
    </dsp:sp>
    <dsp:sp modelId="{C79AAEE1-5761-4F04-9F10-1570E1C584B6}">
      <dsp:nvSpPr>
        <dsp:cNvPr id="0" name=""/>
        <dsp:cNvSpPr/>
      </dsp:nvSpPr>
      <dsp:spPr>
        <a:xfrm rot="5400000">
          <a:off x="4721938" y="2935904"/>
          <a:ext cx="419043" cy="35645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FB206-C281-4E33-B840-2F0C0F36BBA2}">
      <dsp:nvSpPr>
        <dsp:cNvPr id="0" name=""/>
        <dsp:cNvSpPr/>
      </dsp:nvSpPr>
      <dsp:spPr>
        <a:xfrm>
          <a:off x="5394846" y="669707"/>
          <a:ext cx="1770374" cy="28516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Corresponde a los </a:t>
          </a:r>
          <a:r>
            <a:rPr lang="es-MX" sz="1600" b="1" kern="1200" dirty="0" smtClean="0">
              <a:solidFill>
                <a:schemeClr val="tx1">
                  <a:lumMod val="65000"/>
                  <a:lumOff val="35000"/>
                </a:schemeClr>
              </a:solidFill>
            </a:rPr>
            <a:t>municipios formular, aprobar, administrar y ejecutar los planes o programas municipales </a:t>
          </a:r>
          <a:r>
            <a:rPr lang="es-MX" sz="16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de Desarrollo Urbano, de Centros de Población y los demás que de éstos deriven.</a:t>
          </a:r>
          <a:endParaRPr lang="es-MX" sz="1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394846" y="669707"/>
        <a:ext cx="1770374" cy="2851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3333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5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5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5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251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9811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back-portada-presentacion.png">
            <a:extLst>
              <a:ext uri="{FF2B5EF4-FFF2-40B4-BE49-F238E27FC236}">
                <a16:creationId xmlns="" xmlns:a16="http://schemas.microsoft.com/office/drawing/2014/main" id="{38F5CBCE-BDB9-4F04-A6DE-687F556E9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51BFADCF-50A1-4444-9488-D42DE283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972" y="4441448"/>
            <a:ext cx="2816596" cy="890093"/>
          </a:xfrm>
          <a:prstGeom prst="rect">
            <a:avLst/>
          </a:prstGeom>
        </p:spPr>
      </p:pic>
      <p:sp>
        <p:nvSpPr>
          <p:cNvPr id="6" name="Google Shape;84;p13">
            <a:extLst>
              <a:ext uri="{FF2B5EF4-FFF2-40B4-BE49-F238E27FC236}">
                <a16:creationId xmlns="" xmlns:a16="http://schemas.microsoft.com/office/drawing/2014/main" id="{63913FF3-D879-4BBC-AEBF-8A434719680D}"/>
              </a:ext>
            </a:extLst>
          </p:cNvPr>
          <p:cNvSpPr txBox="1"/>
          <p:nvPr/>
        </p:nvSpPr>
        <p:spPr>
          <a:xfrm>
            <a:off x="69263" y="5624322"/>
            <a:ext cx="8409709" cy="734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s-MX" sz="1800" dirty="0">
                <a:solidFill>
                  <a:srgbClr val="FFFFFF"/>
                </a:solidFill>
                <a:latin typeface="Montserrat Light" panose="00000400000000000000" pitchFamily="2" charset="0"/>
                <a:ea typeface="Raleway ExtraBold"/>
                <a:cs typeface="Cordia New" panose="020B0502040204020203" pitchFamily="34" charset="-34"/>
                <a:sym typeface="Raleway ExtraBold"/>
              </a:rPr>
              <a:t>La participación ciudadana en los </a:t>
            </a:r>
            <a:endParaRPr lang="es-MX" sz="1800" dirty="0" smtClean="0">
              <a:solidFill>
                <a:srgbClr val="FFFFFF"/>
              </a:solidFill>
              <a:latin typeface="Montserrat Light" panose="00000400000000000000" pitchFamily="2" charset="0"/>
              <a:ea typeface="Raleway ExtraBold"/>
              <a:cs typeface="Cordia New" panose="020B0502040204020203" pitchFamily="34" charset="-34"/>
              <a:sym typeface="Raleway ExtraBold"/>
            </a:endParaRPr>
          </a:p>
          <a:p>
            <a:pPr lvl="0" algn="r"/>
            <a:r>
              <a:rPr lang="es-MX" sz="1800" dirty="0" smtClean="0">
                <a:solidFill>
                  <a:srgbClr val="FFFFFF"/>
                </a:solidFill>
                <a:latin typeface="Montserrat Light" panose="00000400000000000000" pitchFamily="2" charset="0"/>
                <a:ea typeface="Raleway ExtraBold"/>
                <a:cs typeface="Cordia New" panose="020B0502040204020203" pitchFamily="34" charset="-34"/>
                <a:sym typeface="Raleway ExtraBold"/>
              </a:rPr>
              <a:t>instrumentos de planeación </a:t>
            </a:r>
            <a:r>
              <a:rPr lang="es-MX" sz="1800" dirty="0">
                <a:solidFill>
                  <a:srgbClr val="FFFFFF"/>
                </a:solidFill>
                <a:latin typeface="Montserrat Light" panose="00000400000000000000" pitchFamily="2" charset="0"/>
                <a:ea typeface="Raleway ExtraBold"/>
                <a:cs typeface="Cordia New" panose="020B0502040204020203" pitchFamily="34" charset="-34"/>
                <a:sym typeface="Raleway ExtraBold"/>
              </a:rPr>
              <a:t>urbana: </a:t>
            </a:r>
            <a:endParaRPr lang="es-MX" sz="1800" dirty="0" smtClean="0">
              <a:solidFill>
                <a:srgbClr val="FFFFFF"/>
              </a:solidFill>
              <a:latin typeface="Montserrat Light" panose="00000400000000000000" pitchFamily="2" charset="0"/>
              <a:ea typeface="Raleway ExtraBold"/>
              <a:cs typeface="Cordia New" panose="020B0502040204020203" pitchFamily="34" charset="-34"/>
              <a:sym typeface="Raleway ExtraBold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7EF3C62B-658C-438A-BFAF-217093EFEDD7}"/>
              </a:ext>
            </a:extLst>
          </p:cNvPr>
          <p:cNvCxnSpPr/>
          <p:nvPr/>
        </p:nvCxnSpPr>
        <p:spPr>
          <a:xfrm>
            <a:off x="2826972" y="5591784"/>
            <a:ext cx="5652000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1 Rectángulo"/>
          <p:cNvSpPr/>
          <p:nvPr/>
        </p:nvSpPr>
        <p:spPr>
          <a:xfrm>
            <a:off x="4240525" y="6240868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s-MX" sz="1800" i="1" dirty="0">
                <a:solidFill>
                  <a:srgbClr val="FFFFFF"/>
                </a:solidFill>
                <a:latin typeface="Montserrat Light" panose="00000400000000000000" pitchFamily="2" charset="0"/>
                <a:ea typeface="Raleway ExtraBold"/>
                <a:cs typeface="Cordia New" panose="020B0502040204020203" pitchFamily="34" charset="-34"/>
                <a:sym typeface="Raleway ExtraBold"/>
              </a:rPr>
              <a:t>una contribución desde la SEDATU</a:t>
            </a:r>
          </a:p>
        </p:txBody>
      </p:sp>
    </p:spTree>
    <p:extLst>
      <p:ext uri="{BB962C8B-B14F-4D97-AF65-F5344CB8AC3E}">
        <p14:creationId xmlns:p14="http://schemas.microsoft.com/office/powerpoint/2010/main" val="25843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810816" y="1141937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MX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Atribuciones en materia de Participación Ciudadana  para los diferentes ordenes de gobierno</a:t>
            </a:r>
          </a:p>
          <a:p>
            <a:pPr algn="ctr">
              <a:buClrTx/>
              <a:buFontTx/>
              <a:buNone/>
            </a:pPr>
            <a:r>
              <a:rPr lang="es-MX" sz="16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(LGAHOTDU)</a:t>
            </a:r>
            <a:endParaRPr lang="es-MX" sz="1600" b="1" kern="1200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6" name="5 Diagrama"/>
          <p:cNvGraphicFramePr/>
          <p:nvPr>
            <p:extLst>
              <p:ext uri="{D42A27DB-BD31-4B8C-83A1-F6EECF244321}">
                <p14:modId xmlns:p14="http://schemas.microsoft.com/office/powerpoint/2010/main" val="2822887334"/>
              </p:ext>
            </p:extLst>
          </p:nvPr>
        </p:nvGraphicFramePr>
        <p:xfrm>
          <a:off x="829642" y="1371600"/>
          <a:ext cx="7296472" cy="4191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6 Rectángulo redondeado"/>
          <p:cNvSpPr/>
          <p:nvPr/>
        </p:nvSpPr>
        <p:spPr>
          <a:xfrm>
            <a:off x="810816" y="5123408"/>
            <a:ext cx="734481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Tx/>
              <a:buFontTx/>
              <a:buNone/>
            </a:pPr>
            <a:r>
              <a:rPr lang="es-MX" b="1" kern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Federación, las entidades federativas, los municipios y las Demarcaciones Territoriales</a:t>
            </a:r>
            <a:r>
              <a:rPr lang="es-MX" kern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promoverán la participación ciudadana en todas las etapas del proceso de ordenamiento territorial y la planeación del Desarrollo Urbano y Desarrollo Metropolitano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1026716" y="4979392"/>
            <a:ext cx="1440160" cy="21602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s-MX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Articulo 92</a:t>
            </a:r>
            <a:endParaRPr lang="es-MX" sz="12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84175" y="4435408"/>
            <a:ext cx="2175861" cy="90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s-MX" b="1" kern="1200" dirty="0" smtClean="0">
                <a:solidFill>
                  <a:prstClr val="white"/>
                </a:solidFill>
                <a:latin typeface="Montserrat" panose="00000500000000000000" pitchFamily="2" charset="0"/>
              </a:rPr>
              <a:t>Subsecretaría de </a:t>
            </a:r>
            <a:r>
              <a:rPr lang="es-MX" b="1" kern="1200" dirty="0">
                <a:solidFill>
                  <a:prstClr val="white"/>
                </a:solidFill>
                <a:latin typeface="Montserrat" panose="00000500000000000000" pitchFamily="2" charset="0"/>
              </a:rPr>
              <a:t>Ordenamiento Territorial 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533400" y="5641632"/>
            <a:ext cx="2190910" cy="90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s-MX" kern="1200" dirty="0">
                <a:solidFill>
                  <a:prstClr val="white"/>
                </a:solidFill>
                <a:latin typeface="Montserrat" panose="00000500000000000000" pitchFamily="2" charset="0"/>
              </a:rPr>
              <a:t>Direcciones General de Ordenamiento Territorial y Atención de Zonas Prioritarias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359406" y="1090104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Tx/>
              <a:buFontTx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es-MX" dirty="0" smtClean="0"/>
              <a:t>Atribuciones de la SEDATU para fomentar la </a:t>
            </a:r>
          </a:p>
          <a:p>
            <a:r>
              <a:rPr lang="es-MX" dirty="0" smtClean="0"/>
              <a:t>participación ciudadana</a:t>
            </a:r>
            <a:endParaRPr lang="es-MX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538707" y="2547516"/>
            <a:ext cx="140229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 redondeado"/>
          <p:cNvSpPr/>
          <p:nvPr/>
        </p:nvSpPr>
        <p:spPr>
          <a:xfrm>
            <a:off x="4042774" y="4454931"/>
            <a:ext cx="4781757" cy="761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Tx/>
            </a:pPr>
            <a:r>
              <a:rPr lang="es-MX" sz="1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Participar en la </a:t>
            </a:r>
            <a:r>
              <a:rPr lang="es-MX" sz="1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i</a:t>
            </a:r>
            <a:r>
              <a:rPr lang="es-MX" sz="1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nstrumentación  de políticas, programas y esquemas de participación social. </a:t>
            </a:r>
            <a:endParaRPr lang="es-MX" sz="1200" b="1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040001" y="1942555"/>
            <a:ext cx="4781757" cy="12099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Tx/>
            </a:pPr>
            <a:r>
              <a:rPr lang="es-MX" sz="1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Asesorar a los gobiernos de las entidades federativas y de los </a:t>
            </a:r>
            <a:r>
              <a:rPr lang="es-MX" sz="1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municipios, </a:t>
            </a:r>
            <a:r>
              <a:rPr lang="es-MX" sz="1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en la elaboración y ejecución de sus planes y programas de desarrollo </a:t>
            </a:r>
            <a:r>
              <a:rPr lang="es-MX" sz="12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urbano...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838700" y="5552201"/>
            <a:ext cx="3973130" cy="10651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Tx/>
            </a:pPr>
            <a:r>
              <a:rPr lang="es-MX" sz="1200" i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Fomentar la participación de los tres órdenes de gobierno, de los sectores social, privado y de las instituciones  académicas, en acciones de ordenamiento territorial .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4838700" y="3350541"/>
            <a:ext cx="3995252" cy="7618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ClrTx/>
            </a:pPr>
            <a:r>
              <a:rPr lang="es-MX" sz="1200" i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Coadyuvar </a:t>
            </a:r>
            <a:r>
              <a:rPr lang="es-MX" sz="12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en la promoción y fomento, para la realización de programas y acciones de </a:t>
            </a:r>
            <a:r>
              <a:rPr lang="es-MX" sz="1200" i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con </a:t>
            </a:r>
            <a:r>
              <a:rPr lang="es-MX" sz="12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la participación de los sectores público, social y privado;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284176" y="2083348"/>
            <a:ext cx="2175861" cy="90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s-MX" b="1" kern="1200" dirty="0" smtClean="0">
                <a:solidFill>
                  <a:prstClr val="white"/>
                </a:solidFill>
                <a:latin typeface="Montserrat" panose="00000500000000000000" pitchFamily="2" charset="0"/>
              </a:rPr>
              <a:t>Subsecretaría de </a:t>
            </a:r>
            <a:r>
              <a:rPr lang="es-MX" b="1" kern="1200" dirty="0">
                <a:solidFill>
                  <a:prstClr val="white"/>
                </a:solidFill>
                <a:latin typeface="Montserrat" panose="00000500000000000000" pitchFamily="2" charset="0"/>
              </a:rPr>
              <a:t>Desarrollo Urbano y Vivienda</a:t>
            </a:r>
          </a:p>
        </p:txBody>
      </p:sp>
      <p:sp>
        <p:nvSpPr>
          <p:cNvPr id="22" name="21 Rectángulo redondeado"/>
          <p:cNvSpPr/>
          <p:nvPr/>
        </p:nvSpPr>
        <p:spPr>
          <a:xfrm>
            <a:off x="533400" y="3306473"/>
            <a:ext cx="2235199" cy="90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r>
              <a:rPr lang="es-MX" kern="1200" dirty="0" smtClean="0">
                <a:solidFill>
                  <a:prstClr val="white"/>
                </a:solidFill>
                <a:latin typeface="Montserrat" panose="00000500000000000000" pitchFamily="2" charset="0"/>
              </a:rPr>
              <a:t>Dirección General de Desarrollo Urbano, Suelo y Vivienda</a:t>
            </a:r>
            <a:endParaRPr lang="es-MX" kern="12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3009899" y="3713595"/>
            <a:ext cx="1656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538707" y="4835870"/>
            <a:ext cx="140229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angular"/>
          <p:cNvCxnSpPr/>
          <p:nvPr/>
        </p:nvCxnSpPr>
        <p:spPr>
          <a:xfrm rot="10800000" flipH="1" flipV="1">
            <a:off x="256426" y="4876733"/>
            <a:ext cx="276973" cy="1173135"/>
          </a:xfrm>
          <a:prstGeom prst="bentConnector3">
            <a:avLst>
              <a:gd name="adj1" fmla="val -504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angular"/>
          <p:cNvCxnSpPr/>
          <p:nvPr/>
        </p:nvCxnSpPr>
        <p:spPr>
          <a:xfrm rot="10800000" flipH="1" flipV="1">
            <a:off x="256426" y="2527200"/>
            <a:ext cx="276973" cy="1173135"/>
          </a:xfrm>
          <a:prstGeom prst="bentConnector3">
            <a:avLst>
              <a:gd name="adj1" fmla="val -504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3091957" y="6089983"/>
            <a:ext cx="1656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922476" y="1879214"/>
            <a:ext cx="3744687" cy="84749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Programa de Fomento a la Planeación Urbana, Metropolitana y Ordenamiento Territorial (PUMOT)</a:t>
            </a:r>
            <a:endParaRPr lang="es-MX" sz="1400" dirty="0"/>
          </a:p>
        </p:txBody>
      </p:sp>
      <p:cxnSp>
        <p:nvCxnSpPr>
          <p:cNvPr id="9" name="8 Conector recto"/>
          <p:cNvCxnSpPr/>
          <p:nvPr/>
        </p:nvCxnSpPr>
        <p:spPr>
          <a:xfrm flipH="1">
            <a:off x="588135" y="3194760"/>
            <a:ext cx="3343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588135" y="3194760"/>
            <a:ext cx="0" cy="8704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H="1">
            <a:off x="588135" y="4268395"/>
            <a:ext cx="3343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88135" y="4065199"/>
            <a:ext cx="0" cy="12332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H="1">
            <a:off x="588135" y="5294283"/>
            <a:ext cx="3343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5501927" y="5734830"/>
            <a:ext cx="2892773" cy="6786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s-MX" kern="1200" dirty="0" smtClean="0">
              <a:solidFill>
                <a:prstClr val="white"/>
              </a:solidFill>
            </a:endParaRPr>
          </a:p>
          <a:p>
            <a:pPr algn="ctr">
              <a:buClrTx/>
              <a:buFontTx/>
              <a:buNone/>
            </a:pPr>
            <a:r>
              <a:rPr lang="es-MX" b="1" kern="1200" dirty="0" smtClean="0">
                <a:solidFill>
                  <a:prstClr val="white"/>
                </a:solidFill>
              </a:rPr>
              <a:t>Observatorios ciudadanos</a:t>
            </a:r>
          </a:p>
          <a:p>
            <a:pPr algn="ctr">
              <a:buClrTx/>
              <a:buFontTx/>
              <a:buNone/>
            </a:pPr>
            <a:r>
              <a:rPr lang="es-MX" sz="1200" kern="1200" dirty="0" smtClean="0">
                <a:solidFill>
                  <a:prstClr val="white"/>
                </a:solidFill>
              </a:rPr>
              <a:t>(Durante todo el proceso)</a:t>
            </a:r>
          </a:p>
          <a:p>
            <a:pPr algn="ctr">
              <a:buClrTx/>
              <a:buFontTx/>
              <a:buNone/>
            </a:pPr>
            <a:endParaRPr lang="es-MX" b="1" kern="1200" dirty="0">
              <a:solidFill>
                <a:prstClr val="white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22475" y="2726708"/>
            <a:ext cx="3744686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es-ES" b="1" kern="1200" dirty="0">
                <a:solidFill>
                  <a:prstClr val="white"/>
                </a:solidFill>
              </a:rPr>
              <a:t>Contribuye con la planeación </a:t>
            </a:r>
            <a:r>
              <a:rPr lang="es-ES" kern="1200" dirty="0">
                <a:solidFill>
                  <a:prstClr val="white"/>
                </a:solidFill>
              </a:rPr>
              <a:t>del territorio en las escalas estatal, metropolitana y municipal</a:t>
            </a:r>
            <a:endParaRPr lang="es-MX" kern="1200" dirty="0">
              <a:solidFill>
                <a:prstClr val="white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922476" y="3800343"/>
            <a:ext cx="3744686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es-ES" b="1" kern="1200" dirty="0">
                <a:solidFill>
                  <a:prstClr val="white"/>
                </a:solidFill>
              </a:rPr>
              <a:t>Impulsa a la elaboración y actualización </a:t>
            </a:r>
            <a:r>
              <a:rPr lang="es-ES" kern="1200" dirty="0">
                <a:solidFill>
                  <a:prstClr val="white"/>
                </a:solidFill>
              </a:rPr>
              <a:t>de los instrumentos de planeación</a:t>
            </a:r>
            <a:endParaRPr lang="es-MX" kern="1200" dirty="0">
              <a:solidFill>
                <a:prstClr val="white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922476" y="4861353"/>
            <a:ext cx="3744686" cy="9361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Tx/>
              <a:buFontTx/>
              <a:buNone/>
            </a:pPr>
            <a:r>
              <a:rPr lang="es-ES" b="1" kern="1200" dirty="0">
                <a:solidFill>
                  <a:prstClr val="white"/>
                </a:solidFill>
              </a:rPr>
              <a:t>Fomenta la participación ciudadana </a:t>
            </a:r>
            <a:r>
              <a:rPr lang="es-ES" kern="1200" dirty="0">
                <a:solidFill>
                  <a:prstClr val="white"/>
                </a:solidFill>
              </a:rPr>
              <a:t>en los procesos de planeación territorial y urbana </a:t>
            </a:r>
            <a:endParaRPr lang="es-MX" kern="1200" dirty="0">
              <a:solidFill>
                <a:prstClr val="white"/>
              </a:solidFill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5274985" y="5513483"/>
            <a:ext cx="374585" cy="374585"/>
            <a:chOff x="5556162" y="5098096"/>
            <a:chExt cx="700135" cy="700135"/>
          </a:xfrm>
        </p:grpSpPr>
        <p:sp>
          <p:nvSpPr>
            <p:cNvPr id="24" name="23 Elipse"/>
            <p:cNvSpPr/>
            <p:nvPr/>
          </p:nvSpPr>
          <p:spPr>
            <a:xfrm>
              <a:off x="5556162" y="5098096"/>
              <a:ext cx="700135" cy="7001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26" name="Picture 2" descr="Resultado de imagen para lup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4643" y="5179880"/>
              <a:ext cx="503174" cy="503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utoShape 4" descr="Resultado de imagen para land use icon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7" name="AutoShape 6" descr="Resultado de imagen para land use icon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5" name="Picture 11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97" y="1887287"/>
            <a:ext cx="1538876" cy="279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CuadroTexto"/>
          <p:cNvSpPr txBox="1"/>
          <p:nvPr/>
        </p:nvSpPr>
        <p:spPr>
          <a:xfrm>
            <a:off x="1906314" y="1030514"/>
            <a:ext cx="5790379" cy="55880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/>
              <a:t>Mecanismo para fomentar la participación ciudadana</a:t>
            </a:r>
            <a:endParaRPr lang="es-MX" sz="1600" dirty="0"/>
          </a:p>
        </p:txBody>
      </p:sp>
      <p:sp>
        <p:nvSpPr>
          <p:cNvPr id="38" name="37 Rectángulo redondeado"/>
          <p:cNvSpPr/>
          <p:nvPr/>
        </p:nvSpPr>
        <p:spPr>
          <a:xfrm>
            <a:off x="5462276" y="4888847"/>
            <a:ext cx="2932424" cy="59295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</a:pPr>
            <a:r>
              <a:rPr lang="es-MX" b="1" kern="1200" dirty="0" smtClean="0">
                <a:solidFill>
                  <a:prstClr val="white"/>
                </a:solidFill>
              </a:rPr>
              <a:t>Diagnóstico ciudadano</a:t>
            </a:r>
            <a:endParaRPr lang="es-MX" b="1" kern="1200" dirty="0">
              <a:solidFill>
                <a:prstClr val="white"/>
              </a:solidFill>
            </a:endParaRPr>
          </a:p>
          <a:p>
            <a:pPr algn="ctr">
              <a:buClrTx/>
              <a:buFontTx/>
              <a:buNone/>
            </a:pPr>
            <a:r>
              <a:rPr lang="es-MX" sz="1200" kern="1200" dirty="0" smtClean="0">
                <a:solidFill>
                  <a:prstClr val="white"/>
                </a:solidFill>
              </a:rPr>
              <a:t>(Procesos de PC obligatorios para el beneficiario)</a:t>
            </a:r>
          </a:p>
        </p:txBody>
      </p:sp>
      <p:sp>
        <p:nvSpPr>
          <p:cNvPr id="41" name="40 Abrir llave"/>
          <p:cNvSpPr/>
          <p:nvPr/>
        </p:nvSpPr>
        <p:spPr>
          <a:xfrm>
            <a:off x="4992914" y="4861353"/>
            <a:ext cx="333829" cy="1612825"/>
          </a:xfrm>
          <a:prstGeom prst="leftBrace">
            <a:avLst>
              <a:gd name="adj1" fmla="val 8333"/>
              <a:gd name="adj2" fmla="val 2992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8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1.png" descr="back-portada-presentac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8.png" descr="logo-vertical-blanc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97418" y="1536946"/>
            <a:ext cx="3189437" cy="3697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785195" y="2031639"/>
            <a:ext cx="683391" cy="1095975"/>
            <a:chOff x="785195" y="2031639"/>
            <a:chExt cx="683391" cy="1095975"/>
          </a:xfrm>
        </p:grpSpPr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161E6EEA-1088-4AD4-8666-762B0E489C66}"/>
                </a:ext>
              </a:extLst>
            </p:cNvPr>
            <p:cNvSpPr/>
            <p:nvPr/>
          </p:nvSpPr>
          <p:spPr>
            <a:xfrm>
              <a:off x="785195" y="2194761"/>
              <a:ext cx="683391" cy="68339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Google Shape;89;p14"/>
            <p:cNvSpPr txBox="1"/>
            <p:nvPr/>
          </p:nvSpPr>
          <p:spPr>
            <a:xfrm>
              <a:off x="789323" y="2031639"/>
              <a:ext cx="668750" cy="1095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_tradnl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ExtraBold"/>
                  <a:ea typeface="Raleway ExtraBold"/>
                  <a:cs typeface="Raleway ExtraBold"/>
                  <a:sym typeface="Raleway ExtraBold"/>
                </a:rPr>
                <a:t>1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A0EE7BAD-9C01-4BC2-8125-E3FE0489718E}"/>
              </a:ext>
            </a:extLst>
          </p:cNvPr>
          <p:cNvSpPr/>
          <p:nvPr/>
        </p:nvSpPr>
        <p:spPr>
          <a:xfrm>
            <a:off x="785195" y="3579216"/>
            <a:ext cx="683391" cy="683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Google Shape;89;p14">
            <a:extLst>
              <a:ext uri="{FF2B5EF4-FFF2-40B4-BE49-F238E27FC236}">
                <a16:creationId xmlns="" xmlns:a16="http://schemas.microsoft.com/office/drawing/2014/main" id="{8D9A2EAB-54A8-4E84-866B-7A22BB274F06}"/>
              </a:ext>
            </a:extLst>
          </p:cNvPr>
          <p:cNvSpPr txBox="1"/>
          <p:nvPr/>
        </p:nvSpPr>
        <p:spPr>
          <a:xfrm>
            <a:off x="789323" y="3416094"/>
            <a:ext cx="668750" cy="109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="" xmlns:a16="http://schemas.microsoft.com/office/drawing/2014/main" id="{06D51116-E80D-44D1-84D0-8016E195BAF0}"/>
              </a:ext>
            </a:extLst>
          </p:cNvPr>
          <p:cNvSpPr/>
          <p:nvPr/>
        </p:nvSpPr>
        <p:spPr>
          <a:xfrm>
            <a:off x="785195" y="4838398"/>
            <a:ext cx="683391" cy="683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Google Shape;89;p14">
            <a:extLst>
              <a:ext uri="{FF2B5EF4-FFF2-40B4-BE49-F238E27FC236}">
                <a16:creationId xmlns="" xmlns:a16="http://schemas.microsoft.com/office/drawing/2014/main" id="{44C3542F-058B-4735-BF87-E0CBA918B063}"/>
              </a:ext>
            </a:extLst>
          </p:cNvPr>
          <p:cNvSpPr txBox="1"/>
          <p:nvPr/>
        </p:nvSpPr>
        <p:spPr>
          <a:xfrm>
            <a:off x="789323" y="4629246"/>
            <a:ext cx="668750" cy="109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</a:p>
        </p:txBody>
      </p:sp>
      <p:sp>
        <p:nvSpPr>
          <p:cNvPr id="12" name="CuadroTexto 3">
            <a:extLst>
              <a:ext uri="{FF2B5EF4-FFF2-40B4-BE49-F238E27FC236}">
                <a16:creationId xmlns="" xmlns:a16="http://schemas.microsoft.com/office/drawing/2014/main" id="{240B4546-AFAA-0C4B-9E6B-E1E95264DEBB}"/>
              </a:ext>
            </a:extLst>
          </p:cNvPr>
          <p:cNvSpPr txBox="1"/>
          <p:nvPr/>
        </p:nvSpPr>
        <p:spPr>
          <a:xfrm>
            <a:off x="1468586" y="2219058"/>
            <a:ext cx="68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MX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La participación ciudadana </a:t>
            </a:r>
            <a:r>
              <a:rPr lang="es-MX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en el diseño de los instrumentos de </a:t>
            </a:r>
            <a:r>
              <a:rPr lang="es-MX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planeación urbana</a:t>
            </a:r>
            <a:endParaRPr lang="es-MX" sz="1800" dirty="0">
              <a:solidFill>
                <a:schemeClr val="tx1">
                  <a:lumMod val="85000"/>
                  <a:lumOff val="15000"/>
                </a:schemeClr>
              </a:solidFill>
              <a:latin typeface="Montserrat Regular"/>
              <a:cs typeface="Montserrat Regular"/>
            </a:endParaRPr>
          </a:p>
        </p:txBody>
      </p:sp>
      <p:sp>
        <p:nvSpPr>
          <p:cNvPr id="14" name="CuadroTexto 1">
            <a:extLst>
              <a:ext uri="{FF2B5EF4-FFF2-40B4-BE49-F238E27FC236}">
                <a16:creationId xmlns="" xmlns:a16="http://schemas.microsoft.com/office/drawing/2014/main" id="{792C94F3-D883-5E48-94E0-C70A7B8F0767}"/>
              </a:ext>
            </a:extLst>
          </p:cNvPr>
          <p:cNvSpPr txBox="1"/>
          <p:nvPr/>
        </p:nvSpPr>
        <p:spPr>
          <a:xfrm>
            <a:off x="2577921" y="1219734"/>
            <a:ext cx="393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000" b="1" dirty="0" smtClean="0">
                <a:latin typeface="Montserrat Regular"/>
                <a:cs typeface="Montserrat Regular"/>
              </a:rPr>
              <a:t>Estructura de la presentación</a:t>
            </a:r>
            <a:endParaRPr kumimoji="0" lang="es-ES_tradnl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 Regular"/>
              <a:cs typeface="Montserrat Regular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468586" y="3618261"/>
            <a:ext cx="687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MX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La </a:t>
            </a:r>
            <a:r>
              <a:rPr lang="es-MX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participación ciudadana en </a:t>
            </a:r>
            <a:r>
              <a:rPr lang="es-MX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el desarrollo de los instrumentos de </a:t>
            </a:r>
            <a:r>
              <a:rPr lang="es-MX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planeación urbana</a:t>
            </a:r>
            <a:endParaRPr lang="es-MX" sz="1800" dirty="0">
              <a:solidFill>
                <a:schemeClr val="tx1">
                  <a:lumMod val="85000"/>
                  <a:lumOff val="15000"/>
                </a:schemeClr>
              </a:solidFill>
              <a:latin typeface="Montserrat Regular"/>
              <a:cs typeface="Montserrat Regular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468586" y="4870486"/>
            <a:ext cx="687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MX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El papel de la SEDATU en los procesos participativos de los instrumentos de planeación urbana</a:t>
            </a:r>
            <a:endParaRPr lang="es-ES_tradnl" sz="1800" dirty="0">
              <a:solidFill>
                <a:schemeClr val="tx1">
                  <a:lumMod val="85000"/>
                  <a:lumOff val="15000"/>
                </a:schemeClr>
              </a:solidFill>
              <a:latin typeface="Montserrat Regular"/>
              <a:cs typeface="Montserrat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774682" y="3162717"/>
            <a:ext cx="683391" cy="1095975"/>
            <a:chOff x="785195" y="2031639"/>
            <a:chExt cx="683391" cy="1095975"/>
          </a:xfrm>
        </p:grpSpPr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161E6EEA-1088-4AD4-8666-762B0E489C66}"/>
                </a:ext>
              </a:extLst>
            </p:cNvPr>
            <p:cNvSpPr/>
            <p:nvPr/>
          </p:nvSpPr>
          <p:spPr>
            <a:xfrm>
              <a:off x="785195" y="2194761"/>
              <a:ext cx="683391" cy="68339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Google Shape;89;p14"/>
            <p:cNvSpPr txBox="1"/>
            <p:nvPr/>
          </p:nvSpPr>
          <p:spPr>
            <a:xfrm>
              <a:off x="789323" y="2031639"/>
              <a:ext cx="668750" cy="1095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_tradnl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aleway ExtraBold"/>
                  <a:ea typeface="Raleway ExtraBold"/>
                  <a:cs typeface="Raleway ExtraBold"/>
                  <a:sym typeface="Raleway ExtraBold"/>
                </a:rPr>
                <a:t>1</a:t>
              </a:r>
            </a:p>
          </p:txBody>
        </p:sp>
      </p:grpSp>
      <p:sp>
        <p:nvSpPr>
          <p:cNvPr id="12" name="CuadroTexto 3">
            <a:extLst>
              <a:ext uri="{FF2B5EF4-FFF2-40B4-BE49-F238E27FC236}">
                <a16:creationId xmlns="" xmlns:a16="http://schemas.microsoft.com/office/drawing/2014/main" id="{240B4546-AFAA-0C4B-9E6B-E1E95264DEBB}"/>
              </a:ext>
            </a:extLst>
          </p:cNvPr>
          <p:cNvSpPr txBox="1"/>
          <p:nvPr/>
        </p:nvSpPr>
        <p:spPr>
          <a:xfrm>
            <a:off x="1458073" y="3350136"/>
            <a:ext cx="68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s-MX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La  participación ciudadana </a:t>
            </a:r>
            <a:r>
              <a:rPr lang="es-MX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en el diseño de los instrumentos de </a:t>
            </a:r>
            <a:r>
              <a:rPr lang="es-MX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Regular"/>
                <a:cs typeface="Montserrat Regular"/>
              </a:rPr>
              <a:t>planeación urbana</a:t>
            </a:r>
            <a:endParaRPr lang="es-MX" sz="1800" dirty="0">
              <a:solidFill>
                <a:schemeClr val="tx1">
                  <a:lumMod val="85000"/>
                  <a:lumOff val="15000"/>
                </a:schemeClr>
              </a:solidFill>
              <a:latin typeface="Montserrat Regular"/>
              <a:cs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635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B665CD34-AC9B-4407-BEE0-C580B0FE5CC3}"/>
              </a:ext>
            </a:extLst>
          </p:cNvPr>
          <p:cNvSpPr/>
          <p:nvPr/>
        </p:nvSpPr>
        <p:spPr>
          <a:xfrm>
            <a:off x="2393484" y="1326122"/>
            <a:ext cx="4411584" cy="3693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Marco normativo</a:t>
            </a:r>
          </a:p>
        </p:txBody>
      </p:sp>
      <p:sp>
        <p:nvSpPr>
          <p:cNvPr id="25" name="Rectángulo 2">
            <a:extLst>
              <a:ext uri="{FF2B5EF4-FFF2-40B4-BE49-F238E27FC236}">
                <a16:creationId xmlns="" xmlns:a16="http://schemas.microsoft.com/office/drawing/2014/main" id="{C467A960-82CE-451A-8230-D81F6805A407}"/>
              </a:ext>
            </a:extLst>
          </p:cNvPr>
          <p:cNvSpPr/>
          <p:nvPr/>
        </p:nvSpPr>
        <p:spPr>
          <a:xfrm>
            <a:off x="565419" y="2882967"/>
            <a:ext cx="2589261" cy="3200400"/>
          </a:xfrm>
          <a:prstGeom prst="rect">
            <a:avLst/>
          </a:prstGeom>
          <a:solidFill>
            <a:schemeClr val="bg1"/>
          </a:solidFill>
          <a:ln>
            <a:solidFill>
              <a:srgbClr val="A020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Art. 26.  </a:t>
            </a:r>
            <a:r>
              <a:rPr lang="es-MX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…La </a:t>
            </a: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planeación será democrática y </a:t>
            </a:r>
            <a:r>
              <a:rPr lang="es-MX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deliberativa…</a:t>
            </a:r>
          </a:p>
          <a:p>
            <a:r>
              <a:rPr lang="es-MX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Habrá </a:t>
            </a: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un plan nacional de desarrollo al que se sujetarán obligatoriamente los programas de la </a:t>
            </a:r>
            <a:r>
              <a:rPr lang="es-MX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Administración </a:t>
            </a: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Pública Federal.</a:t>
            </a:r>
          </a:p>
        </p:txBody>
      </p:sp>
      <p:sp>
        <p:nvSpPr>
          <p:cNvPr id="28" name="Rectángulo 2">
            <a:extLst>
              <a:ext uri="{FF2B5EF4-FFF2-40B4-BE49-F238E27FC236}">
                <a16:creationId xmlns="" xmlns:a16="http://schemas.microsoft.com/office/drawing/2014/main" id="{C467A960-82CE-451A-8230-D81F6805A407}"/>
              </a:ext>
            </a:extLst>
          </p:cNvPr>
          <p:cNvSpPr/>
          <p:nvPr/>
        </p:nvSpPr>
        <p:spPr>
          <a:xfrm>
            <a:off x="3304646" y="2882967"/>
            <a:ext cx="2589261" cy="3200400"/>
          </a:xfrm>
          <a:prstGeom prst="rect">
            <a:avLst/>
          </a:prstGeom>
          <a:solidFill>
            <a:schemeClr val="bg1"/>
          </a:solidFill>
          <a:ln>
            <a:solidFill>
              <a:srgbClr val="A020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Art </a:t>
            </a: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20.- </a:t>
            </a: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En el ámbito del Sistema Nacional de Planeación Democrática tendrá lugar la </a:t>
            </a:r>
            <a:r>
              <a:rPr lang="es-MX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participación </a:t>
            </a: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y consulta de los diversos grupos sociales, con el propósito de que la población exprese </a:t>
            </a:r>
            <a:r>
              <a:rPr lang="es-MX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sus opiniones </a:t>
            </a:r>
            <a:r>
              <a:rPr lang="es-MX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para la elaboración, actualización y ejecución del Plan y los programas a que se refiere </a:t>
            </a:r>
            <a:r>
              <a:rPr lang="es-MX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esta Ley…</a:t>
            </a:r>
            <a:endParaRPr lang="es-MX" sz="1200" i="1" dirty="0">
              <a:solidFill>
                <a:schemeClr val="tx1">
                  <a:lumMod val="75000"/>
                  <a:lumOff val="25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30" name="Rectángulo 2">
            <a:extLst>
              <a:ext uri="{FF2B5EF4-FFF2-40B4-BE49-F238E27FC236}">
                <a16:creationId xmlns="" xmlns:a16="http://schemas.microsoft.com/office/drawing/2014/main" id="{C467A960-82CE-451A-8230-D81F6805A407}"/>
              </a:ext>
            </a:extLst>
          </p:cNvPr>
          <p:cNvSpPr/>
          <p:nvPr/>
        </p:nvSpPr>
        <p:spPr>
          <a:xfrm>
            <a:off x="6039654" y="2882967"/>
            <a:ext cx="2589261" cy="3200400"/>
          </a:xfrm>
          <a:prstGeom prst="rect">
            <a:avLst/>
          </a:prstGeom>
          <a:solidFill>
            <a:schemeClr val="bg1"/>
          </a:solidFill>
          <a:ln>
            <a:solidFill>
              <a:srgbClr val="A020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Artículo 92. La Federación, las entidades federativas, los </a:t>
            </a: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municipios </a:t>
            </a: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y las </a:t>
            </a:r>
            <a:r>
              <a:rPr lang="es-MX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Demarcaciones Territoriales</a:t>
            </a:r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, promoverán la participación ciudadana en todas las etapas del proceso de ordenamiento</a:t>
            </a:r>
          </a:p>
          <a:p>
            <a:r>
              <a:rPr lang="es-MX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</a:rPr>
              <a:t>territorial y la planeación del Desarrollo Urbano y Desarrollo Metropolitano. </a:t>
            </a:r>
          </a:p>
        </p:txBody>
      </p:sp>
      <p:sp>
        <p:nvSpPr>
          <p:cNvPr id="31" name="Rectángulo 2">
            <a:extLst>
              <a:ext uri="{FF2B5EF4-FFF2-40B4-BE49-F238E27FC236}">
                <a16:creationId xmlns="" xmlns:a16="http://schemas.microsoft.com/office/drawing/2014/main" id="{C467A960-82CE-451A-8230-D81F6805A407}"/>
              </a:ext>
            </a:extLst>
          </p:cNvPr>
          <p:cNvSpPr/>
          <p:nvPr/>
        </p:nvSpPr>
        <p:spPr>
          <a:xfrm>
            <a:off x="565419" y="1964640"/>
            <a:ext cx="2589261" cy="800340"/>
          </a:xfrm>
          <a:prstGeom prst="rect">
            <a:avLst/>
          </a:prstGeom>
          <a:solidFill>
            <a:srgbClr val="A02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dirty="0">
                <a:solidFill>
                  <a:schemeClr val="bg1"/>
                </a:solidFill>
                <a:latin typeface="Montserrat Light" panose="00000400000000000000" pitchFamily="2" charset="0"/>
              </a:rPr>
              <a:t>Constitución Política de los Estados Unidos </a:t>
            </a:r>
            <a:r>
              <a:rPr lang="es-ES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Mexicanos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Montserrat Light" panose="00000400000000000000" pitchFamily="2" charset="0"/>
              </a:rPr>
              <a:t>(Art. 2 y 26</a:t>
            </a:r>
            <a:r>
              <a:rPr lang="es-ES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)</a:t>
            </a:r>
            <a:endParaRPr lang="es-ES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32" name="Rectángulo 2">
            <a:extLst>
              <a:ext uri="{FF2B5EF4-FFF2-40B4-BE49-F238E27FC236}">
                <a16:creationId xmlns="" xmlns:a16="http://schemas.microsoft.com/office/drawing/2014/main" id="{C467A960-82CE-451A-8230-D81F6805A407}"/>
              </a:ext>
            </a:extLst>
          </p:cNvPr>
          <p:cNvSpPr/>
          <p:nvPr/>
        </p:nvSpPr>
        <p:spPr>
          <a:xfrm>
            <a:off x="3304646" y="1964640"/>
            <a:ext cx="2589261" cy="800340"/>
          </a:xfrm>
          <a:prstGeom prst="rect">
            <a:avLst/>
          </a:prstGeom>
          <a:solidFill>
            <a:srgbClr val="A02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Montserrat Light" panose="00000400000000000000" pitchFamily="2" charset="0"/>
              </a:rPr>
              <a:t>Ley de </a:t>
            </a:r>
            <a:r>
              <a:rPr lang="es-ES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Planeación</a:t>
            </a:r>
          </a:p>
          <a:p>
            <a:pPr algn="ctr"/>
            <a:r>
              <a:rPr lang="es-ES" dirty="0">
                <a:solidFill>
                  <a:schemeClr val="bg1"/>
                </a:solidFill>
                <a:latin typeface="Montserrat Light" panose="00000400000000000000" pitchFamily="2" charset="0"/>
              </a:rPr>
              <a:t>(Art. 20</a:t>
            </a:r>
            <a:r>
              <a:rPr lang="es-ES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)</a:t>
            </a:r>
            <a:endParaRPr lang="es-ES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  <p:sp>
        <p:nvSpPr>
          <p:cNvPr id="33" name="Rectángulo 2">
            <a:extLst>
              <a:ext uri="{FF2B5EF4-FFF2-40B4-BE49-F238E27FC236}">
                <a16:creationId xmlns="" xmlns:a16="http://schemas.microsoft.com/office/drawing/2014/main" id="{C467A960-82CE-451A-8230-D81F6805A407}"/>
              </a:ext>
            </a:extLst>
          </p:cNvPr>
          <p:cNvSpPr/>
          <p:nvPr/>
        </p:nvSpPr>
        <p:spPr>
          <a:xfrm>
            <a:off x="6039654" y="1964640"/>
            <a:ext cx="2589261" cy="800340"/>
          </a:xfrm>
          <a:prstGeom prst="rect">
            <a:avLst/>
          </a:prstGeom>
          <a:solidFill>
            <a:srgbClr val="A02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LGAHOTDU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Montserrat Light" panose="00000400000000000000" pitchFamily="2" charset="0"/>
              </a:rPr>
              <a:t>(Art. 1, 2, 4, 8, </a:t>
            </a:r>
            <a:r>
              <a:rPr lang="de-DE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10, 11, 14</a:t>
            </a:r>
            <a:r>
              <a:rPr lang="de-DE" dirty="0">
                <a:solidFill>
                  <a:schemeClr val="bg1"/>
                </a:solidFill>
                <a:latin typeface="Montserrat Light" panose="00000400000000000000" pitchFamily="2" charset="0"/>
              </a:rPr>
              <a:t>, 19, 20, </a:t>
            </a:r>
            <a:r>
              <a:rPr lang="de-DE" dirty="0" smtClean="0">
                <a:solidFill>
                  <a:schemeClr val="bg1"/>
                </a:solidFill>
                <a:latin typeface="Montserrat Light" panose="00000400000000000000" pitchFamily="2" charset="0"/>
              </a:rPr>
              <a:t>21 y 92)</a:t>
            </a:r>
            <a:endParaRPr lang="de-DE" dirty="0">
              <a:solidFill>
                <a:schemeClr val="bg1"/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11003" y="2163295"/>
            <a:ext cx="2535497" cy="648929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Constitución Política de los Estados Unidos Mexicanos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211003" y="4057952"/>
            <a:ext cx="2535497" cy="990433"/>
          </a:xfrm>
          <a:prstGeom prst="rect">
            <a:avLst/>
          </a:prstGeom>
          <a:solidFill>
            <a:schemeClr val="tx2">
              <a:lumMod val="9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Ley General de Asentamientos Humanos, Ordenamiento Territorial y Desarrollo Urbano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945420" y="2144980"/>
            <a:ext cx="3126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programas de la APF deberán sujetarse al PND y al Sistema Nacional de Planeación Democrática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945420" y="3122787"/>
            <a:ext cx="3817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ejecutivo federal establece coordinación con entidades federativas y municipios para la planeación nacional.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4945420" y="4464862"/>
            <a:ext cx="3817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ejecutivo prevé mecanismos de participación ciudadana en los procesos de planeación y gestión del territorio.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945420" y="5066171"/>
            <a:ext cx="3817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Reconoce el derecho a vivir y disfrutar ciudades y Asentamientos Humanos democráticos.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925327" y="2468049"/>
            <a:ext cx="864000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1211003" y="3097624"/>
            <a:ext cx="2535497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Ley de Planeación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3925327" y="3436803"/>
            <a:ext cx="864000" cy="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3925327" y="4511396"/>
            <a:ext cx="69112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1257300" y="1185238"/>
            <a:ext cx="6718300" cy="6489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Previsiones del sistema de planeación para la </a:t>
            </a:r>
          </a:p>
          <a:p>
            <a:pPr algn="ctr"/>
            <a:r>
              <a:rPr lang="es-MX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Participación Ciudadana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Flecha abajo"/>
          <p:cNvSpPr/>
          <p:nvPr/>
        </p:nvSpPr>
        <p:spPr>
          <a:xfrm>
            <a:off x="711200" y="2163295"/>
            <a:ext cx="330200" cy="4072405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7 Conector angular"/>
          <p:cNvCxnSpPr>
            <a:stCxn id="6" idx="2"/>
            <a:endCxn id="18" idx="0"/>
          </p:cNvCxnSpPr>
          <p:nvPr/>
        </p:nvCxnSpPr>
        <p:spPr>
          <a:xfrm rot="5400000">
            <a:off x="4340595" y="929469"/>
            <a:ext cx="306313" cy="4029997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/>
          <p:nvPr/>
        </p:nvCxnSpPr>
        <p:spPr>
          <a:xfrm rot="5400000">
            <a:off x="4340595" y="1884711"/>
            <a:ext cx="306313" cy="4029997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4945420" y="5552469"/>
            <a:ext cx="38175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Prevé órganos auxiliares de participación ciudadana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4945420" y="5865504"/>
            <a:ext cx="3817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Define las atribuciones a Estados y Municipios sobre el ordenamiento y planeación de su territorio.</a:t>
            </a:r>
            <a:endParaRPr lang="es-MX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8 Cheurón"/>
          <p:cNvSpPr/>
          <p:nvPr/>
        </p:nvSpPr>
        <p:spPr>
          <a:xfrm>
            <a:off x="4858981" y="4729094"/>
            <a:ext cx="86439" cy="13017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Cheurón"/>
          <p:cNvSpPr/>
          <p:nvPr/>
        </p:nvSpPr>
        <p:spPr>
          <a:xfrm>
            <a:off x="4858980" y="5231913"/>
            <a:ext cx="86439" cy="13017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Cheurón"/>
          <p:cNvSpPr/>
          <p:nvPr/>
        </p:nvSpPr>
        <p:spPr>
          <a:xfrm>
            <a:off x="4858981" y="5642011"/>
            <a:ext cx="86439" cy="13017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Cheurón"/>
          <p:cNvSpPr/>
          <p:nvPr/>
        </p:nvSpPr>
        <p:spPr>
          <a:xfrm>
            <a:off x="4859020" y="6031246"/>
            <a:ext cx="86439" cy="13017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1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8203" y="1612808"/>
            <a:ext cx="5132439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Sistema Nacional de Planeación Democrática</a:t>
            </a:r>
          </a:p>
          <a:p>
            <a:pPr algn="ctr"/>
            <a:r>
              <a:rPr lang="es-MX" dirty="0" smtClean="0">
                <a:solidFill>
                  <a:schemeClr val="bg1"/>
                </a:solidFill>
              </a:rPr>
              <a:t>(CPEUM, Ley de Planeación)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220674" y="2665875"/>
            <a:ext cx="5132439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Sistema General de Planeación Territorial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(Art. 22, LGAHOTDU)</a:t>
            </a:r>
          </a:p>
        </p:txBody>
      </p:sp>
      <p:cxnSp>
        <p:nvCxnSpPr>
          <p:cNvPr id="30" name="29 Conector angular"/>
          <p:cNvCxnSpPr>
            <a:stCxn id="4" idx="1"/>
            <a:endCxn id="40" idx="0"/>
          </p:cNvCxnSpPr>
          <p:nvPr/>
        </p:nvCxnSpPr>
        <p:spPr>
          <a:xfrm rot="10800000" flipH="1" flipV="1">
            <a:off x="398203" y="1937272"/>
            <a:ext cx="1353776" cy="1566965"/>
          </a:xfrm>
          <a:prstGeom prst="bentConnector4">
            <a:avLst>
              <a:gd name="adj1" fmla="val -16886"/>
              <a:gd name="adj2" fmla="val 6035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438450" y="3504238"/>
            <a:ext cx="262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Órganos auxiliares de participación ciudadana que conforman estados y municipios:</a:t>
            </a:r>
            <a:endParaRPr lang="es-MX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438450" y="4172820"/>
            <a:ext cx="262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Consejos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estatales de 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Ordenamiento Territorial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Desarrollo Urbano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438450" y="4810611"/>
            <a:ext cx="262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omisiones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metropolitanas y de conurbaciones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438450" y="5291422"/>
            <a:ext cx="262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onsejos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municipales de Desarrollo Urbano y 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vivienda</a:t>
            </a:r>
            <a:endParaRPr lang="es-MX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46 Elipse"/>
          <p:cNvSpPr/>
          <p:nvPr/>
        </p:nvSpPr>
        <p:spPr>
          <a:xfrm>
            <a:off x="247650" y="4395880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Elipse"/>
          <p:cNvSpPr/>
          <p:nvPr/>
        </p:nvSpPr>
        <p:spPr>
          <a:xfrm>
            <a:off x="240552" y="4991390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Elipse"/>
          <p:cNvSpPr/>
          <p:nvPr/>
        </p:nvSpPr>
        <p:spPr>
          <a:xfrm>
            <a:off x="247650" y="5472201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Rectángulo"/>
          <p:cNvSpPr/>
          <p:nvPr/>
        </p:nvSpPr>
        <p:spPr>
          <a:xfrm>
            <a:off x="4229100" y="3405545"/>
            <a:ext cx="3685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planeación y regulación del </a:t>
            </a:r>
            <a:r>
              <a:rPr lang="es-MX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OT y del DU se sujetará al:</a:t>
            </a:r>
            <a:endParaRPr lang="es-MX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58 Conector angular"/>
          <p:cNvCxnSpPr>
            <a:stCxn id="11" idx="3"/>
            <a:endCxn id="57" idx="3"/>
          </p:cNvCxnSpPr>
          <p:nvPr/>
        </p:nvCxnSpPr>
        <p:spPr>
          <a:xfrm flipH="1">
            <a:off x="7914962" y="2990340"/>
            <a:ext cx="438151" cy="646038"/>
          </a:xfrm>
          <a:prstGeom prst="bentConnector3">
            <a:avLst>
              <a:gd name="adj1" fmla="val -5217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5004547" y="4510273"/>
            <a:ext cx="367787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estrategia nacional de ordenamiento 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territorial (ENOT);</a:t>
            </a:r>
            <a:endParaRPr lang="es-MX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programas estatales de ordenamiento territorial y Desarrollo Urbano;</a:t>
            </a:r>
          </a:p>
          <a:p>
            <a:pPr>
              <a:spcAft>
                <a:spcPts val="600"/>
              </a:spcAft>
            </a:pP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programas de 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ZM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 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conurbaciones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PMDU;</a:t>
            </a:r>
          </a:p>
          <a:p>
            <a:pPr>
              <a:spcAft>
                <a:spcPts val="600"/>
              </a:spcAft>
            </a:pP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</a:t>
            </a:r>
            <a:r>
              <a:rPr lang="es-MX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planes o programas de Desarrollo Urbano derivados de </a:t>
            </a:r>
            <a:r>
              <a:rPr lang="es-MX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los anteriores</a:t>
            </a:r>
            <a:endParaRPr lang="es-MX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4991100" y="3937932"/>
            <a:ext cx="3677874" cy="46166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 Nacional de Ordenamiento Territorial y Desarrollo Urbano, a través </a:t>
            </a:r>
            <a:r>
              <a:rPr lang="es-MX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de:</a:t>
            </a:r>
            <a:endParaRPr lang="es-MX" sz="1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69 Elipse"/>
          <p:cNvSpPr/>
          <p:nvPr/>
        </p:nvSpPr>
        <p:spPr>
          <a:xfrm>
            <a:off x="4890995" y="4664171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70 Elipse"/>
          <p:cNvSpPr/>
          <p:nvPr/>
        </p:nvSpPr>
        <p:spPr>
          <a:xfrm>
            <a:off x="4886662" y="5049066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71 Elipse"/>
          <p:cNvSpPr/>
          <p:nvPr/>
        </p:nvSpPr>
        <p:spPr>
          <a:xfrm>
            <a:off x="4890994" y="5477825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72 Elipse"/>
          <p:cNvSpPr/>
          <p:nvPr/>
        </p:nvSpPr>
        <p:spPr>
          <a:xfrm>
            <a:off x="4890994" y="5762305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73 Elipse"/>
          <p:cNvSpPr/>
          <p:nvPr/>
        </p:nvSpPr>
        <p:spPr>
          <a:xfrm>
            <a:off x="4890995" y="6077265"/>
            <a:ext cx="100105" cy="1001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438450" y="925687"/>
            <a:ext cx="8243971" cy="6489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Estructura jerárquica de la planeación del territorio</a:t>
            </a:r>
            <a:endParaRPr lang="es-MX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1 Flecha doblada hacia arriba"/>
          <p:cNvSpPr/>
          <p:nvPr/>
        </p:nvSpPr>
        <p:spPr>
          <a:xfrm flipV="1">
            <a:off x="5530642" y="1798709"/>
            <a:ext cx="679658" cy="867166"/>
          </a:xfrm>
          <a:prstGeom prst="bentUpArrow">
            <a:avLst>
              <a:gd name="adj1" fmla="val 38806"/>
              <a:gd name="adj2" fmla="val 38806"/>
              <a:gd name="adj3" fmla="val 2730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0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A0EE7BAD-9C01-4BC2-8125-E3FE0489718E}"/>
              </a:ext>
            </a:extLst>
          </p:cNvPr>
          <p:cNvSpPr/>
          <p:nvPr/>
        </p:nvSpPr>
        <p:spPr>
          <a:xfrm>
            <a:off x="785195" y="3201852"/>
            <a:ext cx="683391" cy="683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FF"/>
              </a:solidFill>
            </a:endParaRPr>
          </a:p>
        </p:txBody>
      </p:sp>
      <p:sp>
        <p:nvSpPr>
          <p:cNvPr id="19" name="Google Shape;89;p14">
            <a:extLst>
              <a:ext uri="{FF2B5EF4-FFF2-40B4-BE49-F238E27FC236}">
                <a16:creationId xmlns="" xmlns:a16="http://schemas.microsoft.com/office/drawing/2014/main" id="{8D9A2EAB-54A8-4E84-866B-7A22BB274F06}"/>
              </a:ext>
            </a:extLst>
          </p:cNvPr>
          <p:cNvSpPr txBox="1"/>
          <p:nvPr/>
        </p:nvSpPr>
        <p:spPr>
          <a:xfrm>
            <a:off x="789323" y="3038730"/>
            <a:ext cx="668750" cy="109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ES_tradnl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468586" y="3240897"/>
            <a:ext cx="687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 Regular"/>
                <a:cs typeface="Montserrat Regular"/>
              </a:rPr>
              <a:t>La </a:t>
            </a:r>
            <a:r>
              <a:rPr lang="es-MX" sz="18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Montserrat Regular"/>
                <a:cs typeface="Montserrat Regular"/>
              </a:rPr>
              <a:t>participación ciudadana en </a:t>
            </a:r>
            <a:r>
              <a:rPr lang="es-MX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Montserrat Regular"/>
                <a:cs typeface="Montserrat Regular"/>
              </a:rPr>
              <a:t>el desarrollo de los instrumentos de </a:t>
            </a:r>
            <a:r>
              <a:rPr lang="es-MX" sz="18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Montserrat Regular"/>
                <a:cs typeface="Montserrat Regular"/>
              </a:rPr>
              <a:t>planeación urbana</a:t>
            </a:r>
            <a:endParaRPr lang="es-MX" sz="1800" dirty="0">
              <a:solidFill>
                <a:srgbClr val="000000">
                  <a:lumMod val="85000"/>
                  <a:lumOff val="15000"/>
                </a:srgbClr>
              </a:solidFill>
              <a:latin typeface="Montserrat Regular"/>
              <a:cs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064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65 Rectángulo"/>
          <p:cNvSpPr/>
          <p:nvPr/>
        </p:nvSpPr>
        <p:spPr>
          <a:xfrm>
            <a:off x="6382421" y="3792293"/>
            <a:ext cx="678565" cy="2691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Fase 2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3185165" y="3801276"/>
            <a:ext cx="678565" cy="2691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Fase 1</a:t>
            </a:r>
            <a:endParaRPr lang="es-MX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525534" y="1065382"/>
            <a:ext cx="8243971" cy="8396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Esquema del proceso de planeación</a:t>
            </a:r>
          </a:p>
          <a:p>
            <a:pPr algn="ctr"/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Propuesta de la guía metodológica para la elaboración y actualización de </a:t>
            </a:r>
          </a:p>
          <a:p>
            <a:pPr algn="ctr"/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Programas Municipales de Desarrollo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rbano</a:t>
            </a:r>
          </a:p>
          <a:p>
            <a:pPr algn="ctr"/>
            <a:r>
              <a:rPr lang="es-MX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(SEDATU, 2017)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838078" y="3217738"/>
            <a:ext cx="1252327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Actos previos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(Trámites)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3" name="2 Elipse"/>
          <p:cNvSpPr/>
          <p:nvPr/>
        </p:nvSpPr>
        <p:spPr>
          <a:xfrm>
            <a:off x="628564" y="3040691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5" name="24 Rectángulo"/>
          <p:cNvSpPr/>
          <p:nvPr/>
        </p:nvSpPr>
        <p:spPr>
          <a:xfrm>
            <a:off x="1632270" y="4061438"/>
            <a:ext cx="13968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Formulación del PMDU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6" name="25 Elipse"/>
          <p:cNvSpPr/>
          <p:nvPr/>
        </p:nvSpPr>
        <p:spPr>
          <a:xfrm>
            <a:off x="1422754" y="3884391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2467787" y="3217737"/>
            <a:ext cx="1397473" cy="6489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Socialización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(Talleres y consulta pública)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2258272" y="3040690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4074775" y="3217736"/>
            <a:ext cx="11880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Aprobación parcial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31" name="30 Elipse"/>
          <p:cNvSpPr/>
          <p:nvPr/>
        </p:nvSpPr>
        <p:spPr>
          <a:xfrm>
            <a:off x="3865260" y="3040689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32" name="31 Rectángulo"/>
          <p:cNvSpPr/>
          <p:nvPr/>
        </p:nvSpPr>
        <p:spPr>
          <a:xfrm>
            <a:off x="4776333" y="4061437"/>
            <a:ext cx="13968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Definición</a:t>
            </a:r>
          </a:p>
        </p:txBody>
      </p:sp>
      <p:sp>
        <p:nvSpPr>
          <p:cNvPr id="33" name="32 Elipse"/>
          <p:cNvSpPr/>
          <p:nvPr/>
        </p:nvSpPr>
        <p:spPr>
          <a:xfrm>
            <a:off x="4566817" y="3884390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4" name="33 Rectángulo"/>
          <p:cNvSpPr/>
          <p:nvPr/>
        </p:nvSpPr>
        <p:spPr>
          <a:xfrm>
            <a:off x="5664186" y="3197470"/>
            <a:ext cx="1396800" cy="6489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bg1"/>
                </a:solidFill>
              </a:rPr>
              <a:t>Socialización</a:t>
            </a:r>
          </a:p>
          <a:p>
            <a:pPr algn="ctr"/>
            <a:r>
              <a:rPr lang="es-MX" sz="1200" dirty="0">
                <a:solidFill>
                  <a:schemeClr val="bg1"/>
                </a:solidFill>
              </a:rPr>
              <a:t>(Talleres y consulta pública)</a:t>
            </a:r>
          </a:p>
        </p:txBody>
      </p:sp>
      <p:sp>
        <p:nvSpPr>
          <p:cNvPr id="35" name="34 Elipse"/>
          <p:cNvSpPr/>
          <p:nvPr/>
        </p:nvSpPr>
        <p:spPr>
          <a:xfrm>
            <a:off x="5454671" y="3020423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36" name="35 Rectángulo"/>
          <p:cNvSpPr/>
          <p:nvPr/>
        </p:nvSpPr>
        <p:spPr>
          <a:xfrm>
            <a:off x="7270501" y="3217735"/>
            <a:ext cx="11880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Aprobación definitiva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37" name="36 Elipse"/>
          <p:cNvSpPr/>
          <p:nvPr/>
        </p:nvSpPr>
        <p:spPr>
          <a:xfrm>
            <a:off x="7075500" y="3026174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38" name="37 Rectángulo"/>
          <p:cNvSpPr/>
          <p:nvPr/>
        </p:nvSpPr>
        <p:spPr>
          <a:xfrm>
            <a:off x="1959076" y="5633091"/>
            <a:ext cx="11880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Publicación e inscripción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39" name="38 Elipse"/>
          <p:cNvSpPr/>
          <p:nvPr/>
        </p:nvSpPr>
        <p:spPr>
          <a:xfrm>
            <a:off x="1749561" y="5456044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5" name="4 Triángulo isósceles"/>
          <p:cNvSpPr/>
          <p:nvPr/>
        </p:nvSpPr>
        <p:spPr>
          <a:xfrm flipV="1">
            <a:off x="1915463" y="3898945"/>
            <a:ext cx="174942" cy="15081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Triángulo isósceles"/>
          <p:cNvSpPr/>
          <p:nvPr/>
        </p:nvSpPr>
        <p:spPr>
          <a:xfrm flipV="1">
            <a:off x="5091434" y="3898945"/>
            <a:ext cx="174942" cy="15081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6 Conector angular"/>
          <p:cNvCxnSpPr>
            <a:endCxn id="25" idx="3"/>
          </p:cNvCxnSpPr>
          <p:nvPr/>
        </p:nvCxnSpPr>
        <p:spPr>
          <a:xfrm rot="10800000" flipV="1">
            <a:off x="3029071" y="3898945"/>
            <a:ext cx="1046647" cy="486958"/>
          </a:xfrm>
          <a:prstGeom prst="bentConnector3">
            <a:avLst>
              <a:gd name="adj1" fmla="val 77"/>
            </a:avLst>
          </a:prstGeom>
          <a:ln w="19050">
            <a:solidFill>
              <a:schemeClr val="tx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angular"/>
          <p:cNvCxnSpPr>
            <a:stCxn id="36" idx="2"/>
            <a:endCxn id="32" idx="3"/>
          </p:cNvCxnSpPr>
          <p:nvPr/>
        </p:nvCxnSpPr>
        <p:spPr>
          <a:xfrm rot="5400000">
            <a:off x="6759198" y="3280599"/>
            <a:ext cx="519238" cy="1691368"/>
          </a:xfrm>
          <a:prstGeom prst="bentConnector2">
            <a:avLst/>
          </a:prstGeom>
          <a:ln w="19050">
            <a:solidFill>
              <a:schemeClr val="tx2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Triángulo isósceles"/>
          <p:cNvSpPr/>
          <p:nvPr/>
        </p:nvSpPr>
        <p:spPr>
          <a:xfrm rot="16200000" flipV="1">
            <a:off x="8475464" y="3301632"/>
            <a:ext cx="174942" cy="15081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Triángulo isósceles"/>
          <p:cNvSpPr/>
          <p:nvPr/>
        </p:nvSpPr>
        <p:spPr>
          <a:xfrm rot="16200000" flipV="1">
            <a:off x="1737496" y="6119143"/>
            <a:ext cx="174942" cy="15081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Rectángulo"/>
          <p:cNvSpPr/>
          <p:nvPr/>
        </p:nvSpPr>
        <p:spPr>
          <a:xfrm>
            <a:off x="3356591" y="5633090"/>
            <a:ext cx="11880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Gestión y ejecución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3147076" y="5456043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55" name="54 Rectángulo"/>
          <p:cNvSpPr/>
          <p:nvPr/>
        </p:nvSpPr>
        <p:spPr>
          <a:xfrm>
            <a:off x="4770384" y="5633089"/>
            <a:ext cx="11880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Monitoreo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56" name="55 Elipse"/>
          <p:cNvSpPr/>
          <p:nvPr/>
        </p:nvSpPr>
        <p:spPr>
          <a:xfrm>
            <a:off x="4560869" y="5456042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57 Rectángulo"/>
          <p:cNvSpPr/>
          <p:nvPr/>
        </p:nvSpPr>
        <p:spPr>
          <a:xfrm>
            <a:off x="6183124" y="5633089"/>
            <a:ext cx="1188000" cy="6489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Actualización  modificación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5973609" y="5456042"/>
            <a:ext cx="420914" cy="4209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61 Rectángulo"/>
          <p:cNvSpPr/>
          <p:nvPr/>
        </p:nvSpPr>
        <p:spPr>
          <a:xfrm>
            <a:off x="4542356" y="5504269"/>
            <a:ext cx="422659" cy="3244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10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5944581" y="5486626"/>
            <a:ext cx="422659" cy="32446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11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4" name="13 Conector angular"/>
          <p:cNvCxnSpPr>
            <a:stCxn id="27" idx="0"/>
            <a:endCxn id="34" idx="0"/>
          </p:cNvCxnSpPr>
          <p:nvPr/>
        </p:nvCxnSpPr>
        <p:spPr>
          <a:xfrm rot="5400000" flipH="1" flipV="1">
            <a:off x="4754422" y="1609573"/>
            <a:ext cx="20267" cy="3196062"/>
          </a:xfrm>
          <a:prstGeom prst="bentConnector3">
            <a:avLst>
              <a:gd name="adj1" fmla="val 3161558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Rectángulo"/>
          <p:cNvSpPr/>
          <p:nvPr/>
        </p:nvSpPr>
        <p:spPr>
          <a:xfrm>
            <a:off x="4078376" y="2258518"/>
            <a:ext cx="1188000" cy="64892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Etapas de participación ciudadana</a:t>
            </a:r>
            <a:endParaRPr lang="es-MX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9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="" xmlns:a16="http://schemas.microsoft.com/office/drawing/2014/main" id="{06D51116-E80D-44D1-84D0-8016E195BAF0}"/>
              </a:ext>
            </a:extLst>
          </p:cNvPr>
          <p:cNvSpPr/>
          <p:nvPr/>
        </p:nvSpPr>
        <p:spPr>
          <a:xfrm>
            <a:off x="654567" y="2995083"/>
            <a:ext cx="683391" cy="68339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FFFF"/>
              </a:solidFill>
            </a:endParaRPr>
          </a:p>
        </p:txBody>
      </p:sp>
      <p:sp>
        <p:nvSpPr>
          <p:cNvPr id="21" name="Google Shape;89;p14">
            <a:extLst>
              <a:ext uri="{FF2B5EF4-FFF2-40B4-BE49-F238E27FC236}">
                <a16:creationId xmlns="" xmlns:a16="http://schemas.microsoft.com/office/drawing/2014/main" id="{44C3542F-058B-4735-BF87-E0CBA918B063}"/>
              </a:ext>
            </a:extLst>
          </p:cNvPr>
          <p:cNvSpPr txBox="1"/>
          <p:nvPr/>
        </p:nvSpPr>
        <p:spPr>
          <a:xfrm>
            <a:off x="658695" y="2785931"/>
            <a:ext cx="668750" cy="109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ES_tradnl" sz="4800" dirty="0">
                <a:solidFill>
                  <a:srgbClr val="000000">
                    <a:lumMod val="75000"/>
                    <a:lumOff val="25000"/>
                  </a:srgbClr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337958" y="3027171"/>
            <a:ext cx="687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MX" sz="18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Montserrat Regular"/>
                <a:cs typeface="Montserrat Regular"/>
              </a:rPr>
              <a:t>El papel de la SEDATU en los procesos participativos de los instrumentos de planeación urbana.</a:t>
            </a:r>
            <a:endParaRPr lang="es-ES_tradnl" sz="1800" dirty="0">
              <a:solidFill>
                <a:srgbClr val="000000">
                  <a:lumMod val="85000"/>
                  <a:lumOff val="15000"/>
                </a:srgbClr>
              </a:solidFill>
              <a:latin typeface="Montserrat Regular"/>
              <a:cs typeface="Montserra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67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962</Words>
  <Application>Microsoft Office PowerPoint</Application>
  <PresentationFormat>Presentación en pantalla (4:3)</PresentationFormat>
  <Paragraphs>117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Montserrat Regular</vt:lpstr>
      <vt:lpstr>Montserrat Light</vt:lpstr>
      <vt:lpstr>Montserrat</vt:lpstr>
      <vt:lpstr>Raleway ExtraBold</vt:lpstr>
      <vt:lpstr>Cordia New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Gonzalez</dc:creator>
  <cp:lastModifiedBy>Diana Quiroz</cp:lastModifiedBy>
  <cp:revision>112</cp:revision>
  <dcterms:modified xsi:type="dcterms:W3CDTF">2019-04-26T23:16:44Z</dcterms:modified>
</cp:coreProperties>
</file>