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1CDC75-FCF0-4513-9357-A806575E70F0}">
  <a:tblStyle styleId="{871CDC75-FCF0-4513-9357-A806575E70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046/" TargetMode="External"/><Relationship Id="rId3" Type="http://schemas.openxmlformats.org/officeDocument/2006/relationships/hyperlink" Target="https://www.giac.org/paper/gsec/1985/stealth-port-scanning-methods/103446"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566/" TargetMode="External"/><Relationship Id="rId3" Type="http://schemas.openxmlformats.org/officeDocument/2006/relationships/hyperlink" Target="https://www.insightportal.io/news/all-news/homoglyph-characters-being-used-for-malicious-web-domains" TargetMode="External"/><Relationship Id="rId4" Type="http://schemas.openxmlformats.org/officeDocument/2006/relationships/hyperlink" Target="https://resources.infosecinstitute.com/topic/how-to-scan-email-headers-for-phishing-and-malicious-content/" TargetMode="External"/><Relationship Id="rId5" Type="http://schemas.openxmlformats.org/officeDocument/2006/relationships/hyperlink" Target="https://mxguarddog.com/faq.non_standard_port/" TargetMode="External"/><Relationship Id="rId6" Type="http://schemas.openxmlformats.org/officeDocument/2006/relationships/hyperlink" Target="https://serverfault.com/questions/123744/can-i-receive-mail-at-another-port-like-465-instead-of-default-25-on-my-mail-ser" TargetMode="External"/><Relationship Id="rId7" Type="http://schemas.openxmlformats.org/officeDocument/2006/relationships/hyperlink" Target="https://www.stamus-networks.com/blog/weak-attack-signals-your-legacy-ids-will-miss-homoglyphs" TargetMode="External"/><Relationship Id="rId8" Type="http://schemas.openxmlformats.org/officeDocument/2006/relationships/hyperlink" Target="https://www.cisa.gov/news-events/alerts/2017/05/04/google-docs-phishing-campaig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ld.zeek.org/brocon2017/slides/spear_phish.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204/00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uecatnetworks.com/blog/why-you-should-pay-attention-to-dns-tunnel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573/" TargetMode="External"/><Relationship Id="rId3" Type="http://schemas.openxmlformats.org/officeDocument/2006/relationships/hyperlink" Target="https://www.secpod.com/blog/command-and-control-servers-things-you-should-know/" TargetMode="External"/><Relationship Id="rId4" Type="http://schemas.openxmlformats.org/officeDocument/2006/relationships/hyperlink" Target="https://arista.my.site.com/AristaCommunity/s/article/Threat-Hunting-Series-Detecting-Command-Control-in-the-Cloud" TargetMode="External"/><Relationship Id="rId5" Type="http://schemas.openxmlformats.org/officeDocument/2006/relationships/hyperlink" Target="https://content.vectra.ai/hubfs/downloadable-assets/WhitePaper-How-to-detect-malicious-covert-communications.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tivecountermeasures.com/mitre-attck-matrix-custom-c2-protoco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205/" TargetMode="External"/><Relationship Id="rId3" Type="http://schemas.openxmlformats.org/officeDocument/2006/relationships/hyperlink" Target="https://resources.infosecinstitute.com/topic/mitre-attck-port-knockin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cadmin.net/secure-ssh-connections-with-port-knocking-linux/"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557/"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tacea.com/glossary/network-intrusion-detection-system-nids/" TargetMode="External"/><Relationship Id="rId3" Type="http://schemas.openxmlformats.org/officeDocument/2006/relationships/hyperlink" Target="https://www.geeksforgeeks.org/intrusion-detection-system-id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morblox.com/blog/microsoft-phishing-attack/"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morblox.com/blog/microsoft-phishing-attac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021/004/" TargetMode="External"/><Relationship Id="rId3" Type="http://schemas.openxmlformats.org/officeDocument/2006/relationships/hyperlink" Target="https://www.blackhillsinfosec.com/sshazam-hide-your-c2-inside-of-ssh/"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039/"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041/" TargetMode="External"/><Relationship Id="rId3" Type="http://schemas.openxmlformats.org/officeDocument/2006/relationships/hyperlink" Target="https://blog.apnic.net/2022/03/31/how-to-detect-and-prevent-common-data-exfiltration-attacks/#:~:text=SMTP%20is%20one%20of%20the,SMTP%20to%20exfiltrate%20stolen%20data."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498/" TargetMode="External"/><Relationship Id="rId3" Type="http://schemas.openxmlformats.org/officeDocument/2006/relationships/hyperlink" Target="https://www.cisco.com/assets/sol/sb/Switches_Emulators_v2_3_5_xx/help/350_550/index.html#page/tesla_350_550_olh/types_of_attack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techniques/T1498/" TargetMode="External"/><Relationship Id="rId3" Type="http://schemas.openxmlformats.org/officeDocument/2006/relationships/hyperlink" Target="https://www.sciencedirect.com/science/article/abs/pii/S0167404817301980"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bbble.com/shots/11012025-Evil-Hack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advice/0/what-pros-cons-signature-based-vs-anomaly-based" TargetMode="External"/><Relationship Id="rId3" Type="http://schemas.openxmlformats.org/officeDocument/2006/relationships/hyperlink" Target="https://www.dnsstuff.com/network-intrusion-detection-softwar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nort.org/rules/headers/file_rules" TargetMode="External"/><Relationship Id="rId3" Type="http://schemas.openxmlformats.org/officeDocument/2006/relationships/hyperlink" Target="https://docs.snort.org/rul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nort.org/rules/headers/file_rules" TargetMode="External"/><Relationship Id="rId3" Type="http://schemas.openxmlformats.org/officeDocument/2006/relationships/hyperlink" Target="https://docs.snort.org/rules/" TargetMode="External"/><Relationship Id="rId4" Type="http://schemas.openxmlformats.org/officeDocument/2006/relationships/hyperlink" Target="https://docs.snort.org/rules/options/general/" TargetMode="External"/><Relationship Id="rId5" Type="http://schemas.openxmlformats.org/officeDocument/2006/relationships/hyperlink" Target="https://docs.snort.org/rules/options/payload/" TargetMode="External"/><Relationship Id="rId6" Type="http://schemas.openxmlformats.org/officeDocument/2006/relationships/hyperlink" Target="https://docs.snort.org/rules/options/non_payload/" TargetMode="External"/><Relationship Id="rId7" Type="http://schemas.openxmlformats.org/officeDocument/2006/relationships/hyperlink" Target="https://docs.snort.org/rules/options/post/" TargetMode="External"/><Relationship Id="rId8" Type="http://schemas.openxmlformats.org/officeDocument/2006/relationships/hyperlink" Target="https://docs.snort.org/rules/option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9610873/bin/sensors-22-07999-g005.jp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66ea96f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66ea96f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https://attack.mitre.org/techniques/T1046/</a:t>
            </a:r>
            <a:endParaRPr/>
          </a:p>
          <a:p>
            <a:pPr indent="0" lvl="0" marL="0" rtl="0" algn="l">
              <a:spcBef>
                <a:spcPts val="0"/>
              </a:spcBef>
              <a:spcAft>
                <a:spcPts val="0"/>
              </a:spcAft>
              <a:buNone/>
            </a:pPr>
            <a:r>
              <a:rPr lang="en" u="sng">
                <a:solidFill>
                  <a:schemeClr val="hlink"/>
                </a:solidFill>
                <a:hlinkClick r:id="rId3"/>
              </a:rPr>
              <a:t>https://www.giac.org/paper/gsec/1985/stealth-port-scanning-methods/103446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Network Service Discovery, attackers get a list of services running on network hosts. This list can be used to identify potential vulnerabilities in the network, such as use of outdated or unsecure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Indicators of Network Service Discovery are:</a:t>
            </a:r>
            <a:endParaRPr/>
          </a:p>
          <a:p>
            <a:pPr indent="-298450" lvl="0" marL="457200" rtl="0" algn="l">
              <a:spcBef>
                <a:spcPts val="0"/>
              </a:spcBef>
              <a:spcAft>
                <a:spcPts val="0"/>
              </a:spcAft>
              <a:buSzPts val="1100"/>
              <a:buChar char="●"/>
            </a:pPr>
            <a:r>
              <a:rPr lang="en"/>
              <a:t>multiple ports sending multiple requests from one or a range of IP addresses, which can be a sign of port scanning by a malicious outsider to discovery open ports and learn about the services running on the network. </a:t>
            </a:r>
            <a:r>
              <a:rPr lang="en">
                <a:solidFill>
                  <a:schemeClr val="dk1"/>
                </a:solidFill>
              </a:rPr>
              <a:t>Once the adversary identifies an open port, they can gather information about the network. For example, an adversary can use service and version detection on NMAP to detect the mail service used.</a:t>
            </a:r>
            <a:endParaRPr/>
          </a:p>
          <a:p>
            <a:pPr indent="-298450" lvl="0" marL="457200" rtl="0" algn="l">
              <a:spcBef>
                <a:spcPts val="0"/>
              </a:spcBef>
              <a:spcAft>
                <a:spcPts val="0"/>
              </a:spcAft>
              <a:buSzPts val="1100"/>
              <a:buChar char="●"/>
            </a:pPr>
            <a:r>
              <a:rPr lang="en"/>
              <a:t>Unusually high failed login attempts or successful login attempts from suspicious IPs are a good indication that an adversary is trying to scan your services. An adversary is trying to brute force their way to gain access to an account on your network, then once it is done, the adversary can then attempt to escalate privileges and do further network reconnaissance.</a:t>
            </a:r>
            <a:endParaRPr/>
          </a:p>
          <a:p>
            <a:pPr indent="-298450" lvl="0" marL="457200" rtl="0" algn="l">
              <a:spcBef>
                <a:spcPts val="0"/>
              </a:spcBef>
              <a:spcAft>
                <a:spcPts val="0"/>
              </a:spcAft>
              <a:buSzPts val="1100"/>
              <a:buChar char="●"/>
            </a:pPr>
            <a:r>
              <a:rPr lang="en"/>
              <a:t>As we know, DNS queries help us get IP address of the domain we intend to visit. An organization usually sets up security measures expecting DNS related traffic on port 53, but DNS-related traffic on other non-standard ports is a strong indicator that an adversary is trying to discovery which services are running on your network by analyzing the response returned (techniques like banner grabbing are followed here)</a:t>
            </a:r>
            <a:endParaRPr/>
          </a:p>
          <a:p>
            <a:pPr indent="-298450" lvl="0" marL="457200" rtl="0" algn="l">
              <a:spcBef>
                <a:spcPts val="0"/>
              </a:spcBef>
              <a:spcAft>
                <a:spcPts val="0"/>
              </a:spcAft>
              <a:buSzPts val="1100"/>
              <a:buChar char="●"/>
            </a:pPr>
            <a:r>
              <a:rPr lang="en">
                <a:solidFill>
                  <a:schemeClr val="dk1"/>
                </a:solidFill>
              </a:rPr>
              <a:t>An attacker can opt for a TCP SYN scan or TCP connect scan which provide the state of the port (open, closed, filtered).</a:t>
            </a:r>
            <a:endParaRPr>
              <a:solidFill>
                <a:schemeClr val="dk1"/>
              </a:solidFill>
            </a:endParaRPr>
          </a:p>
          <a:p>
            <a:pPr indent="-298450" lvl="0" marL="457200" rtl="0" algn="l">
              <a:spcBef>
                <a:spcPts val="0"/>
              </a:spcBef>
              <a:spcAft>
                <a:spcPts val="0"/>
              </a:spcAft>
              <a:buSzPts val="1100"/>
              <a:buChar char="●"/>
            </a:pPr>
            <a:r>
              <a:rPr lang="en"/>
              <a:t>Protocol anomalies occur when there is a violation of RFC (Request for Comment) protocol specifications. For example, an adversary might perform a TCP SYN (or half open) stealth scan to find the status of ports on the network. The intrusion detection system can be configured to detect TCP SYN scan which violates RFC 793, 9293. The TCP SYN scan also leaves a huge trail of incomplete three-way handshakes, which is another indicator that can be detected.</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organization can take precautionary measures by closing ports that don’t need to be open.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Evasion techniques include:</a:t>
            </a:r>
            <a:endParaRPr/>
          </a:p>
          <a:p>
            <a:pPr indent="-298450" lvl="0" marL="457200" rtl="0" algn="l">
              <a:spcBef>
                <a:spcPts val="0"/>
              </a:spcBef>
              <a:spcAft>
                <a:spcPts val="0"/>
              </a:spcAft>
              <a:buSzPts val="1100"/>
              <a:buChar char="●"/>
            </a:pPr>
            <a:r>
              <a:rPr lang="en"/>
              <a:t>Stealth scanning, including half open scan (mentioned above), FIN scan (just sends FIN, returns RST if closed), Xmas tree scan (similar to FIN, but also sends URG and PSH), NULL scan (no flags, RST if closed, ignored if open)</a:t>
            </a:r>
            <a:endParaRPr/>
          </a:p>
          <a:p>
            <a:pPr indent="-298450" lvl="0" marL="457200" rtl="0" algn="l">
              <a:spcBef>
                <a:spcPts val="0"/>
              </a:spcBef>
              <a:spcAft>
                <a:spcPts val="0"/>
              </a:spcAft>
              <a:buSzPts val="1100"/>
              <a:buChar char="●"/>
            </a:pPr>
            <a:r>
              <a:rPr lang="en"/>
              <a:t>Slow scanning</a:t>
            </a:r>
            <a:endParaRPr/>
          </a:p>
          <a:p>
            <a:pPr indent="-298450" lvl="0" marL="457200" rtl="0" algn="l">
              <a:spcBef>
                <a:spcPts val="0"/>
              </a:spcBef>
              <a:spcAft>
                <a:spcPts val="0"/>
              </a:spcAft>
              <a:buSzPts val="1100"/>
              <a:buChar char="●"/>
            </a:pPr>
            <a:r>
              <a:rPr lang="en"/>
              <a:t>Encrypted traffic</a:t>
            </a:r>
            <a:endParaRPr/>
          </a:p>
          <a:p>
            <a:pPr indent="-298450" lvl="0" marL="457200" rtl="0" algn="l">
              <a:spcBef>
                <a:spcPts val="0"/>
              </a:spcBef>
              <a:spcAft>
                <a:spcPts val="0"/>
              </a:spcAft>
              <a:buSzPts val="1100"/>
              <a:buChar char="●"/>
            </a:pPr>
            <a:r>
              <a:rPr lang="en"/>
              <a:t>Customized scans, which are tailored to an environment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dbe9b2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adbe9b2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resource: </a:t>
            </a:r>
            <a:r>
              <a:rPr lang="en" u="sng">
                <a:solidFill>
                  <a:schemeClr val="hlink"/>
                </a:solidFill>
                <a:hlinkClick r:id="rId2"/>
              </a:rPr>
              <a:t>https://attack.mitre.org/techniques/T1566/</a:t>
            </a:r>
            <a:endParaRPr/>
          </a:p>
          <a:p>
            <a:pPr indent="0" lvl="0" marL="0" rtl="0" algn="l">
              <a:spcBef>
                <a:spcPts val="0"/>
              </a:spcBef>
              <a:spcAft>
                <a:spcPts val="0"/>
              </a:spcAft>
              <a:buNone/>
            </a:pPr>
            <a:r>
              <a:rPr lang="en"/>
              <a:t>Image source: </a:t>
            </a:r>
            <a:r>
              <a:rPr lang="en" u="sng">
                <a:solidFill>
                  <a:schemeClr val="hlink"/>
                </a:solidFill>
                <a:hlinkClick r:id="rId3"/>
              </a:rPr>
              <a:t>https://www.insightportal.io/news/all-news/homoglyph-characters-being-used-for-malicious-web-domains</a:t>
            </a:r>
            <a:endParaRPr/>
          </a:p>
          <a:p>
            <a:pPr indent="0" lvl="0" marL="0" rtl="0" algn="l">
              <a:spcBef>
                <a:spcPts val="0"/>
              </a:spcBef>
              <a:spcAft>
                <a:spcPts val="0"/>
              </a:spcAft>
              <a:buClr>
                <a:schemeClr val="dk1"/>
              </a:buClr>
              <a:buSzPts val="1100"/>
              <a:buFont typeface="Arial"/>
              <a:buNone/>
            </a:pPr>
            <a:r>
              <a:rPr lang="en">
                <a:solidFill>
                  <a:schemeClr val="dk1"/>
                </a:solidFill>
              </a:rPr>
              <a:t>S</a:t>
            </a:r>
            <a:r>
              <a:rPr lang="en">
                <a:solidFill>
                  <a:schemeClr val="dk1"/>
                </a:solidFill>
              </a:rPr>
              <a:t>ources: </a:t>
            </a:r>
            <a:r>
              <a:rPr lang="en" u="sng">
                <a:solidFill>
                  <a:srgbClr val="1155CC"/>
                </a:solidFill>
                <a:hlinkClick r:id="rId4">
                  <a:extLst>
                    <a:ext uri="{A12FA001-AC4F-418D-AE19-62706E023703}">
                      <ahyp:hlinkClr val="tx"/>
                    </a:ext>
                  </a:extLst>
                </a:hlinkClick>
              </a:rPr>
              <a:t>https://resources.infosecinstitute.com/topic/how-to-scan-email-headers-for-phishing-and-malicious-content/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u="sng">
                <a:solidFill>
                  <a:srgbClr val="1155CC"/>
                </a:solidFill>
                <a:hlinkClick r:id="rId5">
                  <a:extLst>
                    <a:ext uri="{A12FA001-AC4F-418D-AE19-62706E023703}">
                      <ahyp:hlinkClr val="tx"/>
                    </a:ext>
                  </a:extLst>
                </a:hlinkClick>
              </a:rPr>
              <a:t>https://mxguarddog.com/faq.non_standard_port/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u="sng">
                <a:solidFill>
                  <a:srgbClr val="1155CC"/>
                </a:solidFill>
                <a:hlinkClick r:id="rId6">
                  <a:extLst>
                    <a:ext uri="{A12FA001-AC4F-418D-AE19-62706E023703}">
                      <ahyp:hlinkClr val="tx"/>
                    </a:ext>
                  </a:extLst>
                </a:hlinkClick>
              </a:rPr>
              <a:t>https://serverfault.com/questions/123744/can-i-receive-mail-at-another-port-like-465-instead-of-default-25-on-my-mail-ser</a:t>
            </a:r>
            <a:endParaRPr/>
          </a:p>
          <a:p>
            <a:pPr indent="0" lvl="0" marL="0" rtl="0" algn="l">
              <a:lnSpc>
                <a:spcPct val="115000"/>
              </a:lnSpc>
              <a:spcBef>
                <a:spcPts val="0"/>
              </a:spcBef>
              <a:spcAft>
                <a:spcPts val="0"/>
              </a:spcAft>
              <a:buClr>
                <a:schemeClr val="dk1"/>
              </a:buClr>
              <a:buSzPts val="1100"/>
              <a:buFont typeface="Arial"/>
              <a:buNone/>
            </a:pPr>
            <a:r>
              <a:rPr lang="en" u="sng">
                <a:solidFill>
                  <a:schemeClr val="hlink"/>
                </a:solidFill>
                <a:hlinkClick r:id="rId7"/>
              </a:rPr>
              <a:t>https://www.stamus-networks.com/blog/weak-attack-signals-your-legacy-ids-will-miss-homoglyphs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mentioned, scanning for open ports for email protocols (25 for SMTP, 110 for POP3, 143 for IMAP) can give an attacker information about the type of mail client their victim is using, which can serve as an aid in developing a phishing attack. For example, the 2017 Google Docs Phishing Campaign (</a:t>
            </a:r>
            <a:r>
              <a:rPr lang="en" u="sng">
                <a:solidFill>
                  <a:schemeClr val="hlink"/>
                </a:solidFill>
                <a:hlinkClick r:id="rId8"/>
              </a:rPr>
              <a:t>https://www.cisa.gov/news-events/alerts/2017/05/04/google-docs-phishing-campaign</a:t>
            </a:r>
            <a:r>
              <a:rPr lang="en"/>
              <a:t>), which targeted Google accounts. Use of Google services could have been implied during network service discovery and other reconnaissance methods, helping attackers choose who to target and how to implement their phishing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Network Traffic Content Indicators for phishing include:</a:t>
            </a:r>
            <a:endParaRPr/>
          </a:p>
          <a:p>
            <a:pPr indent="-298450" lvl="0" marL="457200" rtl="0" algn="l">
              <a:spcBef>
                <a:spcPts val="0"/>
              </a:spcBef>
              <a:spcAft>
                <a:spcPts val="0"/>
              </a:spcAft>
              <a:buSzPts val="1100"/>
              <a:buChar char="●"/>
            </a:pPr>
            <a:r>
              <a:rPr lang="en"/>
              <a:t>emails with a malicious link or attachment</a:t>
            </a:r>
            <a:endParaRPr/>
          </a:p>
          <a:p>
            <a:pPr indent="-298450" lvl="0" marL="457200" rtl="0" algn="l">
              <a:spcBef>
                <a:spcPts val="0"/>
              </a:spcBef>
              <a:spcAft>
                <a:spcPts val="0"/>
              </a:spcAft>
              <a:buSzPts val="1100"/>
              <a:buChar char="●"/>
            </a:pPr>
            <a:r>
              <a:rPr lang="en"/>
              <a:t>known malicious or unusual file types</a:t>
            </a:r>
            <a:endParaRPr/>
          </a:p>
          <a:p>
            <a:pPr indent="-298450" lvl="0" marL="457200" rtl="0" algn="l">
              <a:spcBef>
                <a:spcPts val="0"/>
              </a:spcBef>
              <a:spcAft>
                <a:spcPts val="0"/>
              </a:spcAft>
              <a:buSzPts val="1100"/>
              <a:buChar char="●"/>
            </a:pPr>
            <a:r>
              <a:rPr lang="en"/>
              <a:t>unusual file sizes</a:t>
            </a:r>
            <a:endParaRPr/>
          </a:p>
          <a:p>
            <a:pPr indent="-298450" lvl="0" marL="457200" rtl="0" algn="l">
              <a:spcBef>
                <a:spcPts val="0"/>
              </a:spcBef>
              <a:spcAft>
                <a:spcPts val="0"/>
              </a:spcAft>
              <a:buSzPts val="1100"/>
              <a:buChar char="●"/>
            </a:pPr>
            <a:r>
              <a:rPr lang="en"/>
              <a:t>suspicious file names</a:t>
            </a:r>
            <a:endParaRPr/>
          </a:p>
          <a:p>
            <a:pPr indent="-298450" lvl="0" marL="457200" rtl="0" algn="l">
              <a:spcBef>
                <a:spcPts val="0"/>
              </a:spcBef>
              <a:spcAft>
                <a:spcPts val="0"/>
              </a:spcAft>
              <a:buSzPts val="1100"/>
              <a:buChar char="●"/>
            </a:pPr>
            <a:r>
              <a:rPr lang="en"/>
              <a:t>unexpected email client</a:t>
            </a:r>
            <a:endParaRPr/>
          </a:p>
          <a:p>
            <a:pPr indent="-298450" lvl="0" marL="457200" rtl="0" algn="l">
              <a:spcBef>
                <a:spcPts val="0"/>
              </a:spcBef>
              <a:spcAft>
                <a:spcPts val="0"/>
              </a:spcAft>
              <a:buSzPts val="1100"/>
              <a:buChar char="●"/>
            </a:pPr>
            <a:r>
              <a:rPr lang="en"/>
              <a:t>the sender’s reputation (has there been communication between the sender and receiver in the past?)</a:t>
            </a:r>
            <a:endParaRPr/>
          </a:p>
          <a:p>
            <a:pPr indent="-298450" lvl="0" marL="457200" rtl="0" algn="l">
              <a:spcBef>
                <a:spcPts val="0"/>
              </a:spcBef>
              <a:spcAft>
                <a:spcPts val="0"/>
              </a:spcAft>
              <a:buSzPts val="1100"/>
              <a:buChar char="●"/>
            </a:pPr>
            <a:r>
              <a:rPr lang="en"/>
              <a:t>sender’s name and email address do not match</a:t>
            </a:r>
            <a:endParaRPr/>
          </a:p>
          <a:p>
            <a:pPr indent="-298450" lvl="0" marL="457200" rtl="0" algn="l">
              <a:spcBef>
                <a:spcPts val="0"/>
              </a:spcBef>
              <a:spcAft>
                <a:spcPts val="0"/>
              </a:spcAft>
              <a:buSzPts val="1100"/>
              <a:buChar char="●"/>
            </a:pPr>
            <a:r>
              <a:rPr lang="en"/>
              <a:t>empty TO-field, which can indicate a mass mailer and imminent DDOS attack</a:t>
            </a:r>
            <a:endParaRPr/>
          </a:p>
          <a:p>
            <a:pPr indent="-298450" lvl="0" marL="457200" rtl="0" algn="l">
              <a:spcBef>
                <a:spcPts val="0"/>
              </a:spcBef>
              <a:spcAft>
                <a:spcPts val="0"/>
              </a:spcAft>
              <a:buSzPts val="1100"/>
              <a:buChar char="●"/>
            </a:pPr>
            <a:r>
              <a:rPr lang="en"/>
              <a:t>use of homoglyphs, which are those characters that look like standard letters but aren’t </a:t>
            </a:r>
            <a:r>
              <a:rPr lang="en">
                <a:solidFill>
                  <a:schemeClr val="dk1"/>
                </a:solidFill>
              </a:rPr>
              <a:t>portraying incorrect domain names that seem close to original domain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 email can look unsuspicious, but email headers can reveal that reply-to and return_path do not point towards to a legitimate email address. SNORT can detect anomalies in the email header (homoglyphs in domain name, public email being used instead of company domain mail, suspicious paths between sender and receiver).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Emails seeking credentials are from public email domain (public email instead of company domain mail is used).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Network Traffic Flow indicators include:</a:t>
            </a:r>
            <a:endParaRPr/>
          </a:p>
          <a:p>
            <a:pPr indent="-298450" lvl="0" marL="457200" rtl="0" algn="l">
              <a:spcBef>
                <a:spcPts val="0"/>
              </a:spcBef>
              <a:spcAft>
                <a:spcPts val="0"/>
              </a:spcAft>
              <a:buSzPts val="1100"/>
              <a:buChar char="●"/>
            </a:pPr>
            <a:r>
              <a:rPr lang="en"/>
              <a:t>Non-standard port use. For example, </a:t>
            </a:r>
            <a:r>
              <a:rPr lang="en">
                <a:solidFill>
                  <a:schemeClr val="dk1"/>
                </a:solidFill>
              </a:rPr>
              <a:t>emails to an organization normally enter from an outside source through port 110. SNORT can be used to block any port apart from 110 being used to forward email.</a:t>
            </a:r>
            <a:endParaRPr>
              <a:solidFill>
                <a:schemeClr val="dk1"/>
              </a:solidFill>
            </a:endParaRPr>
          </a:p>
          <a:p>
            <a:pPr indent="-298450" lvl="1" marL="914400" rtl="0" algn="l">
              <a:lnSpc>
                <a:spcPct val="115000"/>
              </a:lnSpc>
              <a:spcBef>
                <a:spcPts val="0"/>
              </a:spcBef>
              <a:spcAft>
                <a:spcPts val="0"/>
              </a:spcAft>
              <a:buSzPts val="1100"/>
              <a:buChar char="○"/>
            </a:pPr>
            <a:r>
              <a:rPr lang="en">
                <a:solidFill>
                  <a:schemeClr val="dk1"/>
                </a:solidFill>
              </a:rPr>
              <a:t>alert tcp any any -&gt; any !110 (msg:"Email received on non-standard port"; sid:1;)</a:t>
            </a:r>
            <a:endParaRPr/>
          </a:p>
          <a:p>
            <a:pPr indent="-298450" lvl="0" marL="457200" rtl="0" algn="l">
              <a:spcBef>
                <a:spcPts val="0"/>
              </a:spcBef>
              <a:spcAft>
                <a:spcPts val="0"/>
              </a:spcAft>
              <a:buSzPts val="1100"/>
              <a:buChar char="●"/>
            </a:pPr>
            <a:r>
              <a:rPr lang="en"/>
              <a:t>Suspicious path between sender and receiver</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Example snort rules:</a:t>
            </a:r>
            <a:endParaRPr/>
          </a:p>
          <a:p>
            <a:pPr indent="0" lvl="0" marL="0" rtl="0" algn="l">
              <a:lnSpc>
                <a:spcPct val="115000"/>
              </a:lnSpc>
              <a:spcBef>
                <a:spcPts val="0"/>
              </a:spcBef>
              <a:spcAft>
                <a:spcPts val="0"/>
              </a:spcAft>
              <a:buNone/>
            </a:pPr>
            <a:r>
              <a:rPr lang="en"/>
              <a:t>Snort rule to detect homoglyphs in domain name in the email:</a:t>
            </a:r>
            <a:endParaRPr/>
          </a:p>
          <a:p>
            <a:pPr indent="457200" lvl="0" marL="0" rtl="0" algn="l">
              <a:lnSpc>
                <a:spcPct val="115000"/>
              </a:lnSpc>
              <a:spcBef>
                <a:spcPts val="0"/>
              </a:spcBef>
              <a:spcAft>
                <a:spcPts val="0"/>
              </a:spcAft>
              <a:buNone/>
            </a:pPr>
            <a:r>
              <a:rPr lang="en"/>
              <a:t>alert tcp any any -&gt; any any (msg:"Homoglyphs in email domain"; content:"From|3a|"; nocase; content:"@%{BASE64_EMAIL}|0d 0a|"; metadata:service smtp; pcre:"/[@.][^\w]*(\w{4,})[^\w]*\.(com|org|net|edu)/P"; sid:2;)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Snort rule to detect empty “To:” field in the email : </a:t>
            </a:r>
            <a:endParaRPr/>
          </a:p>
          <a:p>
            <a:pPr indent="457200" lvl="0" marL="0" rtl="0" algn="l">
              <a:lnSpc>
                <a:spcPct val="115000"/>
              </a:lnSpc>
              <a:spcBef>
                <a:spcPts val="0"/>
              </a:spcBef>
              <a:spcAft>
                <a:spcPts val="0"/>
              </a:spcAft>
              <a:buNone/>
            </a:pPr>
            <a:r>
              <a:rPr lang="en"/>
              <a:t>alert tcp any any -&gt; any 25 (msg:"Possible DDOS attack due to mail from possible spammer"; content:"To: "; depth:4; content:"|0d 0a|"; within:100; byte_test:4,&gt;,5,0,relative; sid:3; rev:1;)</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Evasion Techniques include:</a:t>
            </a:r>
            <a:endParaRPr/>
          </a:p>
          <a:p>
            <a:pPr indent="-298450" lvl="0" marL="457200" rtl="0" algn="l">
              <a:spcBef>
                <a:spcPts val="0"/>
              </a:spcBef>
              <a:spcAft>
                <a:spcPts val="0"/>
              </a:spcAft>
              <a:buClr>
                <a:schemeClr val="dk1"/>
              </a:buClr>
              <a:buSzPts val="1100"/>
              <a:buChar char="●"/>
            </a:pPr>
            <a:r>
              <a:rPr lang="en">
                <a:solidFill>
                  <a:schemeClr val="dk1"/>
                </a:solidFill>
              </a:rPr>
              <a:t>obfuscated URLs or domain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encrypting or obfuscating the payload</a:t>
            </a:r>
            <a:endParaRPr>
              <a:solidFill>
                <a:schemeClr val="dk1"/>
              </a:solidFill>
            </a:endParaRPr>
          </a:p>
          <a:p>
            <a:pPr indent="-298450" lvl="0" marL="457200" rtl="0" algn="l">
              <a:spcBef>
                <a:spcPts val="0"/>
              </a:spcBef>
              <a:spcAft>
                <a:spcPts val="0"/>
              </a:spcAft>
              <a:buClr>
                <a:schemeClr val="dk1"/>
              </a:buClr>
              <a:buSzPts val="1100"/>
              <a:buChar char="●"/>
            </a:pPr>
            <a:r>
              <a:rPr b="1" i="1" lang="en">
                <a:solidFill>
                  <a:schemeClr val="dk1"/>
                </a:solidFill>
                <a:highlight>
                  <a:srgbClr val="FFF2CC"/>
                </a:highlight>
              </a:rPr>
              <a:t>Impersonation (covered on next slide)</a:t>
            </a:r>
            <a:endParaRPr b="1" i="1">
              <a:solidFill>
                <a:schemeClr val="dk1"/>
              </a:solidFill>
              <a:highlight>
                <a:srgbClr val="FFF2CC"/>
              </a:highlight>
            </a:endParaRPr>
          </a:p>
          <a:p>
            <a:pPr indent="-298450" lvl="0" marL="457200" rtl="0" algn="l">
              <a:spcBef>
                <a:spcPts val="0"/>
              </a:spcBef>
              <a:spcAft>
                <a:spcPts val="0"/>
              </a:spcAft>
              <a:buClr>
                <a:schemeClr val="dk1"/>
              </a:buClr>
              <a:buSzPts val="1100"/>
              <a:buChar char="●"/>
            </a:pPr>
            <a:r>
              <a:rPr lang="en">
                <a:solidFill>
                  <a:schemeClr val="dk1"/>
                </a:solidFill>
              </a:rPr>
              <a:t>social engineering techniques to trick users into ignoring warning messages</a:t>
            </a:r>
            <a:endParaRPr sz="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b0c144f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b0c144f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https://old.zeek.org/brocon2017/slides/spear_phish.pdf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evasion techniques for phishing is impersonation, which was a technique used in the Google Docs phishing campaign previously mentioned.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example is an Address Spoof, where the “From” appears to be a legitimate government address, but the “Reply-to” does not. This could be detected if our NIDS is configured to check email headers. Some may be configured to check certain types of mail, so one that appears legitimate may be missed by NIDS.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Historically New Attacker may have a better chance of evading detection when it appears legitimate and the NIDS is not checking for new </a:t>
            </a:r>
            <a:r>
              <a:rPr lang="en"/>
              <a:t>senders.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Name Spoof, the sender name does not match the name in the email address. This technique could evade NIDS depending on configuration, but the name mismatch could be quite obvious to the user.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dbe9b20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dbe9b20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https://attack.mitre.org/techniques/T1204/001/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Once the victim opens the document or clicks the link, the embedded script starts running resulting in outbound traffic from victim’s device to a malicious server (in our fictitious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Indicators that a new network connection was created include:</a:t>
            </a:r>
            <a:endParaRPr/>
          </a:p>
          <a:p>
            <a:pPr indent="-298450" lvl="0" marL="457200" rtl="0" algn="l">
              <a:spcBef>
                <a:spcPts val="0"/>
              </a:spcBef>
              <a:spcAft>
                <a:spcPts val="0"/>
              </a:spcAft>
              <a:buSzPts val="1100"/>
              <a:buChar char="●"/>
            </a:pPr>
            <a:r>
              <a:rPr lang="en"/>
              <a:t>n</a:t>
            </a:r>
            <a:r>
              <a:rPr lang="en"/>
              <a:t>ew connections to known malicious destinations, perhaps known </a:t>
            </a:r>
            <a:r>
              <a:rPr lang="en">
                <a:solidFill>
                  <a:schemeClr val="dk1"/>
                </a:solidFill>
              </a:rPr>
              <a:t>destinations for phishing campaigns</a:t>
            </a:r>
            <a:endParaRPr/>
          </a:p>
          <a:p>
            <a:pPr indent="-298450" lvl="0" marL="457200" rtl="0" algn="l">
              <a:spcBef>
                <a:spcPts val="0"/>
              </a:spcBef>
              <a:spcAft>
                <a:spcPts val="0"/>
              </a:spcAft>
              <a:buClr>
                <a:schemeClr val="dk1"/>
              </a:buClr>
              <a:buSzPts val="1100"/>
              <a:buChar char="●"/>
            </a:pPr>
            <a:r>
              <a:rPr lang="en">
                <a:solidFill>
                  <a:schemeClr val="dk1"/>
                </a:solidFill>
              </a:rPr>
              <a:t>new connections to malicious destinations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multiple network connections or redirects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outbound traffic from the victim's device to the phishing website or malicious 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Network traffic content indicators include: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use of files that do not normally initiate network connections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malicious bash code execution patterns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outbound traffic from the victim's device to the phishing website or malicious server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multiple network connections or redirects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non-standard port use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suspicious path between sender and receiver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Evasion Techniques: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Encrypted traffic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Protocol Obfuscation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Traffic fragmentation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Timing-based evasion</a:t>
            </a:r>
            <a:endParaRPr>
              <a:solidFill>
                <a:schemeClr val="dk1"/>
              </a:solidFill>
            </a:endParaRPr>
          </a:p>
          <a:p>
            <a:pPr indent="-298450" lvl="0" marL="457200" rtl="0" algn="l">
              <a:spcBef>
                <a:spcPts val="0"/>
              </a:spcBef>
              <a:spcAft>
                <a:spcPts val="0"/>
              </a:spcAft>
              <a:buClr>
                <a:schemeClr val="dk1"/>
              </a:buClr>
              <a:buSzPts val="1100"/>
              <a:buChar char="●"/>
            </a:pPr>
            <a:r>
              <a:rPr b="1" i="1" lang="en">
                <a:solidFill>
                  <a:schemeClr val="dk1"/>
                </a:solidFill>
                <a:highlight>
                  <a:srgbClr val="FFF2CC"/>
                </a:highlight>
              </a:rPr>
              <a:t>DNS Tunneling (explained on next slide)</a:t>
            </a:r>
            <a:endParaRPr sz="8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b0c144f6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b0c144f6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https://bluecatnetworks.com/blog/why-you-should-pay-attention-to-dns-tunneling/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When the user clicks the malicious link or malicious code executes from an attachment, it can attempt to visit a malicious website. To resolve the IP address of the malicious site, a query is made to DNS on port 53 which is normally secured by an organization’s firewall. An attacker can evade this mitigation with DNS tunneling.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DNS tunneling, the attacker creates a DNS server (</a:t>
            </a:r>
            <a:r>
              <a:rPr lang="en"/>
              <a:t>command and control server</a:t>
            </a:r>
            <a:r>
              <a:rPr lang="en"/>
              <a:t>) with a </a:t>
            </a:r>
            <a:r>
              <a:rPr lang="en"/>
              <a:t>tunneling</a:t>
            </a:r>
            <a:r>
              <a:rPr lang="en"/>
              <a:t> malware program, which was also installed on the victim’s machine as part of malicious code execution. When the </a:t>
            </a:r>
            <a:r>
              <a:rPr lang="en"/>
              <a:t>victim</a:t>
            </a:r>
            <a:r>
              <a:rPr lang="en"/>
              <a:t> visits the website, they are directed to the DNS query resolver which points to </a:t>
            </a:r>
            <a:r>
              <a:rPr lang="en">
                <a:solidFill>
                  <a:schemeClr val="dk1"/>
                </a:solidFill>
              </a:rPr>
              <a:t>command and control server. This establishes a connection between the attacker and the victim.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66ea96f9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66ea96f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https://attack.mitre.org/techniques/T1573/</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the previous step, </a:t>
            </a:r>
            <a:r>
              <a:rPr lang="en">
                <a:solidFill>
                  <a:schemeClr val="dk1"/>
                </a:solidFill>
              </a:rPr>
              <a:t>DNS tunneling was used to establish an undetected connection between the attacker and victim. The attacker</a:t>
            </a:r>
            <a:r>
              <a:rPr lang="en"/>
              <a:t> can further avoid detection through encryption that conceals command and control traffic.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user’s system has turned into a zombie, there may be irregularities in memory usage and presence of new </a:t>
            </a:r>
            <a:r>
              <a:rPr lang="en"/>
              <a:t>suspicious</a:t>
            </a:r>
            <a:r>
              <a:rPr lang="en"/>
              <a:t> processes. This is something that would need to be detected by a process monitor, such as sysdig.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NIDS can detect various network traffic indicators, such as encrypted payloads, use of non-standard protocols (evasion explained on the next slide), and use of protocols that do not correspond with the correct ports.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a:t>
            </a:r>
            <a:endParaRPr/>
          </a:p>
          <a:p>
            <a:pPr indent="0" lvl="0" marL="0" rtl="0" algn="l">
              <a:spcBef>
                <a:spcPts val="0"/>
              </a:spcBef>
              <a:spcAft>
                <a:spcPts val="0"/>
              </a:spcAft>
              <a:buNone/>
            </a:pPr>
            <a:r>
              <a:rPr lang="en" u="sng">
                <a:solidFill>
                  <a:schemeClr val="hlink"/>
                </a:solidFill>
                <a:hlinkClick r:id="rId3"/>
              </a:rPr>
              <a:t>https://www.secpod.com/blog/command-and-control-servers-things-you-should-know/</a:t>
            </a:r>
            <a:endParaRPr/>
          </a:p>
          <a:p>
            <a:pPr indent="0" lvl="0" marL="0" rtl="0" algn="l">
              <a:spcBef>
                <a:spcPts val="0"/>
              </a:spcBef>
              <a:spcAft>
                <a:spcPts val="0"/>
              </a:spcAft>
              <a:buNone/>
            </a:pPr>
            <a:r>
              <a:rPr lang="en" u="sng">
                <a:solidFill>
                  <a:schemeClr val="hlink"/>
                </a:solidFill>
                <a:hlinkClick r:id="rId4"/>
              </a:rPr>
              <a:t>https://arista.my.site.com/AristaCommunity/s/article/Threat-Hunting-Series-Detecting-Command-Control-in-the-Cloud</a:t>
            </a:r>
            <a:endParaRPr/>
          </a:p>
          <a:p>
            <a:pPr indent="0" lvl="0" marL="0" rtl="0" algn="l">
              <a:spcBef>
                <a:spcPts val="0"/>
              </a:spcBef>
              <a:spcAft>
                <a:spcPts val="0"/>
              </a:spcAft>
              <a:buNone/>
            </a:pPr>
            <a:r>
              <a:rPr lang="en"/>
              <a:t>vectra.ai/blogpost/encrypted-command-and-control-can-you-really-cover-your-tracks</a:t>
            </a:r>
            <a:endParaRPr/>
          </a:p>
          <a:p>
            <a:pPr indent="0" lvl="0" marL="0" rtl="0" algn="l">
              <a:spcBef>
                <a:spcPts val="0"/>
              </a:spcBef>
              <a:spcAft>
                <a:spcPts val="0"/>
              </a:spcAft>
              <a:buNone/>
            </a:pPr>
            <a:r>
              <a:rPr lang="en" u="sng">
                <a:solidFill>
                  <a:schemeClr val="hlink"/>
                </a:solidFill>
                <a:hlinkClick r:id="rId5"/>
              </a:rPr>
              <a:t>https://content.vectra.ai/hubfs/downloadable-assets/WhitePaper-How-to-detect-malicious-covert-communications.pdf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b0c144f6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b0c144f6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https://www.activecountermeasures.com/mitre-attck-matrix-custom-c2-protocol/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tcpdump packet capture above shows what appears to be https on port 443, but the presence plaintext after the SYN/ACK indicates that this is not https traffic. Many tools incorrectly label traffic based on the incoming port rather than analyzing the packet which makes it easier for attackers to use custom protocols.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66ea96f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66ea96f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https://attack.mitre.org/techniques/T1205/</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https://resources.infosecinstitute.com/topic/mitre-attck-port-knocking/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a:t>
            </a:r>
            <a:r>
              <a:rPr lang="en"/>
              <a:t>adversary</a:t>
            </a:r>
            <a:r>
              <a:rPr lang="en"/>
              <a:t> successful carries out a </a:t>
            </a:r>
            <a:r>
              <a:rPr lang="en"/>
              <a:t>custom</a:t>
            </a:r>
            <a:r>
              <a:rPr lang="en"/>
              <a:t> C2 attack with encrypted traffic, the adversary could move onto traffic signalling to help cover his or her tracks.</a:t>
            </a:r>
            <a:r>
              <a:rPr lang="en">
                <a:solidFill>
                  <a:schemeClr val="dk1"/>
                </a:solidFill>
              </a:rPr>
              <a:t> </a:t>
            </a:r>
            <a:r>
              <a:rPr lang="en"/>
              <a:t>Traffic signalling helps hide open ports and malicious functionality by using low volume traffic and following trusted protocols. It attempts to mask malicious traffic by </a:t>
            </a:r>
            <a:r>
              <a:rPr lang="en"/>
              <a:t>blending</a:t>
            </a:r>
            <a:r>
              <a:rPr lang="en"/>
              <a:t> it in with genuine traffic. Traffic signalling also gives the adversary an opportunity to open a closed port which may be used later on, called a backdoor.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Port knocking is a type of traffic signaling. This technique is used by attackers to open closed ports by sending a specific sequence of connection attempts. Port knocking can be used as a defense technique, but it can also be used by attackers.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b74c4d0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b74c4d0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https://tecadmin.net/secure-ssh-connections-with-port-knocking-linux/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966ea96f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966ea96f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https://attack.mitre.org/techniques/T1557/</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Let’s say the adversary has successfully established a backdoor and has a stealthy command and control. Next, they exploit common networking </a:t>
            </a:r>
            <a:r>
              <a:rPr lang="en"/>
              <a:t>protocols</a:t>
            </a:r>
            <a:r>
              <a:rPr lang="en"/>
              <a:t> that are responsible for flow of network traffic. They force the victim to communicate through a adversary controlled </a:t>
            </a:r>
            <a:r>
              <a:rPr lang="en"/>
              <a:t>environment in an adversary-in-the-middle attack. </a:t>
            </a:r>
            <a:r>
              <a:rPr lang="en">
                <a:solidFill>
                  <a:schemeClr val="dk1"/>
                </a:solidFill>
              </a:rPr>
              <a:t>The attacker can manipulate DNS and leverage position to intercept user credentials and session cookies.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organization might observe a suspiciously high amount of traffic being routed through a compromised machine with the usual suspicious network indicators.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attacker can minimize detection by appearing legitimate and keeping a small footprint with targeted attacks.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66ea96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66ea96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a:t>
            </a:r>
            <a:r>
              <a:rPr lang="en" u="sng">
                <a:solidFill>
                  <a:schemeClr val="hlink"/>
                </a:solidFill>
                <a:hlinkClick r:id="rId2"/>
              </a:rPr>
              <a:t>https://netacea.com/glossary/network-intrusion-detection-system-nids/</a:t>
            </a:r>
            <a:endParaRPr/>
          </a:p>
          <a:p>
            <a:pPr indent="0" lvl="0" marL="0" rtl="0" algn="l">
              <a:spcBef>
                <a:spcPts val="0"/>
              </a:spcBef>
              <a:spcAft>
                <a:spcPts val="0"/>
              </a:spcAft>
              <a:buNone/>
            </a:pPr>
            <a:r>
              <a:rPr lang="en"/>
              <a:t>Image Source: </a:t>
            </a:r>
            <a:r>
              <a:rPr lang="en" u="sng">
                <a:solidFill>
                  <a:schemeClr val="hlink"/>
                </a:solidFill>
                <a:hlinkClick r:id="rId3"/>
              </a:rPr>
              <a:t>https://www.geeksforgeeks.org/intrusion-detection-system-ids/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Network Intrusion Detection System, or NIDS, sits on a network behind a firewall and monitors network traffic - such as packet headers, packet transmissions, protocols, and applications - for malicious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five types of NIDS: </a:t>
            </a:r>
            <a:endParaRPr/>
          </a:p>
          <a:p>
            <a:pPr indent="-298450" lvl="0" marL="457200" rtl="0" algn="l">
              <a:spcBef>
                <a:spcPts val="0"/>
              </a:spcBef>
              <a:spcAft>
                <a:spcPts val="0"/>
              </a:spcAft>
              <a:buSzPts val="1100"/>
              <a:buChar char="-"/>
            </a:pPr>
            <a:r>
              <a:rPr lang="en"/>
              <a:t>Signature-based, which detects malicious behavior based on characteristics of known attacks.</a:t>
            </a:r>
            <a:endParaRPr/>
          </a:p>
          <a:p>
            <a:pPr indent="-298450" lvl="0" marL="457200" rtl="0" algn="l">
              <a:spcBef>
                <a:spcPts val="0"/>
              </a:spcBef>
              <a:spcAft>
                <a:spcPts val="0"/>
              </a:spcAft>
              <a:buSzPts val="1100"/>
              <a:buChar char="-"/>
            </a:pPr>
            <a:r>
              <a:rPr lang="en"/>
              <a:t>Stateful protocol analysis, which compares new events to a network’s normal operations.</a:t>
            </a:r>
            <a:endParaRPr/>
          </a:p>
          <a:p>
            <a:pPr indent="-298450" lvl="0" marL="457200" rtl="0" algn="l">
              <a:spcBef>
                <a:spcPts val="0"/>
              </a:spcBef>
              <a:spcAft>
                <a:spcPts val="0"/>
              </a:spcAft>
              <a:buSzPts val="1100"/>
              <a:buChar char="-"/>
            </a:pPr>
            <a:r>
              <a:rPr lang="en"/>
              <a:t>Behavioral-based, which uses behavioral analysis.</a:t>
            </a:r>
            <a:endParaRPr/>
          </a:p>
          <a:p>
            <a:pPr indent="-298450" lvl="0" marL="457200" rtl="0" algn="l">
              <a:spcBef>
                <a:spcPts val="0"/>
              </a:spcBef>
              <a:spcAft>
                <a:spcPts val="0"/>
              </a:spcAft>
              <a:buSzPts val="1100"/>
              <a:buChar char="-"/>
            </a:pPr>
            <a:r>
              <a:rPr lang="en"/>
              <a:t>Anomaly-based, which learns a network’s connections and use over time, but can be prone to false positives.</a:t>
            </a:r>
            <a:endParaRPr/>
          </a:p>
          <a:p>
            <a:pPr indent="-298450" lvl="0" marL="457200" rtl="0" algn="l">
              <a:spcBef>
                <a:spcPts val="0"/>
              </a:spcBef>
              <a:spcAft>
                <a:spcPts val="0"/>
              </a:spcAft>
              <a:buSzPts val="1100"/>
              <a:buChar char="-"/>
            </a:pPr>
            <a:r>
              <a:rPr lang="en"/>
              <a:t>Heuristic-based, which uses heuristics without signatures or definitions.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lecture, we’ll focus on network traffic indicators that can be detected using signature and anomaly-based detection methods for a series of offensive techniques, as well as ways an attacker can evade detection.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b0c144f6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b0c144f6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https://www.armorblox.com/blog/microsoft-phishing-attack/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above methodology defines how an adversary used a reverse proxy to bypass multi-factor authentication. Reverse proxies, unlike conventional forward proxies, are used to provide an extra layer of security. A reverse proxy receives a request sent to the server from the client and forwards it to the server and forwards the response from the server to the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attack we are discussing above, the adversaries turned their servers into reverse proxies that host the website that mimics the actual site the user is trying to visit.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unsuspecting user clicks on the innocuous looking phishing link and reaches the website hosted by the adversary. The user enters the credentials. The adversary forwards the information and request to login to the actual website’s server.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legitimate server then responds with a Multi-Factor authentication screen which is sent to the user. The adversaries phishing site proxies the multi-factor authentication screen to the user and receives the response which is then proxied to the legitimate server which returns a session cookie.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adversary steals the session cookie of the user due to strategic presence as the reverse proxy and just redirects the user to a different page.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b74c4d0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b74c4d0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source: </a:t>
            </a:r>
            <a:r>
              <a:rPr lang="en" u="sng">
                <a:solidFill>
                  <a:schemeClr val="hlink"/>
                </a:solidFill>
                <a:hlinkClick r:id="rId2"/>
              </a:rPr>
              <a:t>https://www.armorblox.com/blog/microsoft-phishing-attack/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Continued image for explanation on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966ea96f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966ea96f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https://attack.mitre.org/techniques/T1021/004/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newly stolen credentials, the adversary can set up an remote session using a secure shell.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NIDS may detect suspicious access patterns that indicate an </a:t>
            </a:r>
            <a:r>
              <a:rPr lang="en"/>
              <a:t>illegitimate</a:t>
            </a:r>
            <a:r>
              <a:rPr lang="en"/>
              <a:t> remote session set up. </a:t>
            </a:r>
            <a:r>
              <a:rPr lang="en"/>
              <a:t>Malicious</a:t>
            </a:r>
            <a:r>
              <a:rPr lang="en"/>
              <a:t> behavior may also be observed from newly created SSH connections set up using valid credentials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SSH encrypts the data in transit which can be decrypted with the </a:t>
            </a:r>
            <a:r>
              <a:rPr lang="en"/>
              <a:t>private</a:t>
            </a:r>
            <a:r>
              <a:rPr lang="en"/>
              <a:t> key of the </a:t>
            </a:r>
            <a:r>
              <a:rPr lang="en"/>
              <a:t>recipient</a:t>
            </a:r>
            <a:r>
              <a:rPr lang="en"/>
              <a:t> making it a serious threat as intrusion detection systems cannot just probe into encrypted packets for indicators of malware or malicious 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3"/>
              </a:rPr>
              <a:t>https://www.blackhillsinfosec.com/sshazam-hide-your-c2-inside-of-ssh/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SSHazam is a method that allows an adversary to run a C2 channel that is hidden in an SSH tunnel to avoid detection. In this evasion technique, an empire server is a critical component. The empire server is a post-exploitation framework that acts Command and Control server of the adversary. It is used to maintain control over the compromised system.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we can see an SSH tunnel is set up. An ssh tunnel is a encrypted connection, usually setup between two hosts or local machine and remote session, to secure the data exchange. All the information passed in this tunnel is encrypted.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fictitious attack, an SSH tunnel is set up between the victim’s system and the empire server run by the adversary. Following the cue from traffic signalling, SSH server is set to listen on port 443  (which is designated for HTTPS traffic), the network exchange between adversary and the victim is encrypted because of the SSH tunnel and it should blend in with traffic on port 443 as it is encrypted too (although the encryption methods might be different).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private key is added to the victim’s system and corresponding public key is added to the empire server to configure the SSH tunnel. The adversary in this scenario can prevent offensive strategy from crippling the empire server by changing its configuration, so that even if someone gets hold of the private key installed into the victim’s server, they cannot get control of the empire server.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This methodology helps the adversary set up an encrypted ssh tunnel through which C2 traffic is exchanged while avoiding detection. The port mismatch also helps (port 443 instead of port 22).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966ea96f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966ea96f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https://attack.mitre.org/techniques/T1039/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attacker has successfully set up an encrypted C2 channel to a system on the network, the attacker may search network shared drives to find files of interest. This enables them to collect data to be exfiltrated.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phase, the attacker will also look to collect critical information about the network file server and other accessible data from the compromised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 </a:t>
            </a:r>
            <a:r>
              <a:rPr lang="en"/>
              <a:t>observing that the newly initiated connections that are scanning for network shares. Since the adversary here is purportedly good at using traffic signalling, we might not observe the usual sign of anomalous traffic to detect that network shares are being scanned. However, we can monitor the traffic on ports like 139 and 445, which are used by Server Message Block (SMB) to share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incoming traffic generated by the adversary might go unnoticed due to usage of port 443 (instead of 22) and having a secure SSH tunnel, but we can detect unusual traffic through the file sharing ports (139 and 445).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possible for the attacker to adapt privilege escalation to gain access to an unauthorized file (the corrupted machine has no access to it), and such attempts can be detected. We can analyze the logs to find out if there were any unusual attempts to access a restricted file, but this would not be captured by NIDS.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the adversary can analyze the file metadata to round up important files along with strategies discussed above. We can detect these attacks only if we monitor for file access attempts.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966ea96f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966ea96f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https://attack.mitre.org/techniques/T1041/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a:t>
            </a:r>
            <a:r>
              <a:rPr lang="en" u="sng">
                <a:solidFill>
                  <a:schemeClr val="hlink"/>
                </a:solidFill>
                <a:hlinkClick r:id="rId3"/>
              </a:rPr>
              <a:t>https://blog.apnic.net/2022/03/31/how-to-detect-and-prevent-common-data-exfiltration-attacks/#:~:text=SMTP%20is%20one%20of%20the,SMTP%20to%20exfiltrate%20stolen%20data.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previous phase the attacker has stealthily identified critical network shares is ready to exfiltrate data over their C2 channel.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attacker has managed to scan the network shares, establish a secure a C2 channel encased by a SSH tunnel. The data exfiltration task combined with the characteristics displayed by the attacker can lead to the attacker being classified as a Advanced Persistent Threat.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crucial for the organization to monitor the ports like 139 and 445 (these are file sharing ports). Although there is a chance for the attacker to use these ports, the attacker can exfiltrate data utilizing a an alternative protocol such as ICMP.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also find program misuse to be a viable strategy for exfiltrating the data of files with privilege access. You can use an innocuous looking binary (like zip, rar, curl) to read a file which you might not have read access to (no privilege to open or use cat binary which is used to read). But this can only be detected if command line activity log is active.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our case, since the attacker has access to a covert C2 channel, the attacker can encode the desired information into the communication channel. To avoid detection from uncommon data flows, the attacker can use data fragmentation, which involves breaking data into smaller fragments that can be exfiltrated individually.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966ea96f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966ea96f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https://attack.mitre.org/techniques/T1498/</a:t>
            </a:r>
            <a:endParaRPr/>
          </a:p>
          <a:p>
            <a:pPr indent="0" lvl="0" marL="0" rtl="0" algn="l">
              <a:spcBef>
                <a:spcPts val="0"/>
              </a:spcBef>
              <a:spcAft>
                <a:spcPts val="0"/>
              </a:spcAft>
              <a:buNone/>
            </a:pPr>
            <a:r>
              <a:rPr lang="en"/>
              <a:t>Source: </a:t>
            </a:r>
            <a:r>
              <a:rPr lang="en" u="sng">
                <a:solidFill>
                  <a:schemeClr val="hlink"/>
                </a:solidFill>
                <a:hlinkClick r:id="rId3"/>
              </a:rPr>
              <a:t>https://www.cisco.com/assets/sol/sb/Switches_Emulators_v2_3_5_xx/help/350_550/index.html#page/tesla_350_550_olh/types_of_attacks.html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have followed the lecture so far, we have explained how the attacker did network </a:t>
            </a:r>
            <a:r>
              <a:rPr lang="en"/>
              <a:t>discovery</a:t>
            </a:r>
            <a:r>
              <a:rPr lang="en"/>
              <a:t> to gather information about the organization, chose a target, used </a:t>
            </a:r>
            <a:r>
              <a:rPr lang="en"/>
              <a:t>spearfishing</a:t>
            </a:r>
            <a:r>
              <a:rPr lang="en"/>
              <a:t> to reel in the targeted victim, ran malicious scripts on the system to turn it into a zombie, and gained access to the network, set up an encrypted C2 channel and established persistent remote access, stole credentials, and stole sensitive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they haven’t been detected by NIDS yet, they’ll surely be detected during this last attack. Or will they?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Network Denial of Service attacks aim to disrupt a service, such as website or email service, by </a:t>
            </a:r>
            <a:r>
              <a:rPr lang="en"/>
              <a:t>exhausting</a:t>
            </a:r>
            <a:r>
              <a:rPr lang="en"/>
              <a:t> network bandwidth. A NIDS might detect a Denial of Service attack if free ports start </a:t>
            </a:r>
            <a:r>
              <a:rPr lang="en"/>
              <a:t>receiving</a:t>
            </a:r>
            <a:r>
              <a:rPr lang="en"/>
              <a:t> ICMP, SYN, TCP, and/or SYN-FIN packets in abundance over other packets. They may also observe new processes that do not need network connections making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attacker can continue to evade detection through fragmentation, traffic variation, and a slow-rate attack (explained on the next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b0c144f6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b0c144f6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https://attack.mitre.org/techniques/T1498/</a:t>
            </a:r>
            <a:endParaRPr/>
          </a:p>
          <a:p>
            <a:pPr indent="0" lvl="0" marL="0" rtl="0" algn="l">
              <a:spcBef>
                <a:spcPts val="0"/>
              </a:spcBef>
              <a:spcAft>
                <a:spcPts val="0"/>
              </a:spcAft>
              <a:buNone/>
            </a:pPr>
            <a:r>
              <a:rPr lang="en"/>
              <a:t>Soure: </a:t>
            </a:r>
            <a:r>
              <a:rPr lang="en" u="sng">
                <a:solidFill>
                  <a:schemeClr val="hlink"/>
                </a:solidFill>
                <a:hlinkClick r:id="rId3"/>
              </a:rPr>
              <a:t>https://www.sciencedirect.com/science/article/abs/pii/S0167404817301980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Slow-rate Network Denial of Service takes advantage of HTTP/2 as it frees connection slots available in the server’s connection pool. The attack targets all the free connection slots available on a organization’s server.</a:t>
            </a:r>
            <a:r>
              <a:rPr lang="en">
                <a:solidFill>
                  <a:schemeClr val="dk1"/>
                </a:solidFill>
              </a:rPr>
              <a:t> This evasion technique is similar to slowloris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attack, the malicious client and server first completes a legitimate three-way handshake. When the client sends a GET or POST request, the server returns a data frame and two settings frames. The first setting frame is used to acknowledge the settings sent by the malicious client while establishing the connection, and the second settings frame contains the parameters of server requests for negotiation. This frame has to be acknowledged or the connection is torn down by the server.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attack finds that there is enough wait time before the connection is torn down and sends a crafted HTTP/2 packet with header frame and data frame, and keeps extending the servers wait for receiving the acknowledgement of settings frame sent. This attacks causes the server to wait and hence does not allow to process any other genuine requests.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b74c4d07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b74c4d07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https://dribbble.com/shots/11012025-Evil-Hacker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966ea96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966ea96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r>
              <a:rPr lang="en" u="sng">
                <a:solidFill>
                  <a:schemeClr val="hlink"/>
                </a:solidFill>
                <a:hlinkClick r:id="rId2"/>
              </a:rPr>
              <a:t>https://www.linkedin.com/advice/0/what-pros-cons-signature-based-vs-anomaly-based</a:t>
            </a:r>
            <a:endParaRPr/>
          </a:p>
          <a:p>
            <a:pPr indent="0" lvl="0" marL="0" rtl="0" algn="l">
              <a:spcBef>
                <a:spcPts val="0"/>
              </a:spcBef>
              <a:spcAft>
                <a:spcPts val="0"/>
              </a:spcAft>
              <a:buNone/>
            </a:pPr>
            <a:r>
              <a:rPr lang="en" u="sng">
                <a:solidFill>
                  <a:schemeClr val="hlink"/>
                </a:solidFill>
                <a:hlinkClick r:id="rId3"/>
              </a:rPr>
              <a:t>https://www.dnsstuff.com/network-intrusion-detection-software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Signature-based NIDS detects malicious network behavior based on signatures or patterns of previous attacks, which are stored in a database. A signature-based NIDS relies </a:t>
            </a:r>
            <a:r>
              <a:rPr lang="en"/>
              <a:t>solely</a:t>
            </a:r>
            <a:r>
              <a:rPr lang="en"/>
              <a:t> on signatures, so if there is a novel attack or the system database doesn’t have the latest signatures, then those attacks will not be detected. The database needs to be updated constantly to keep up with the threat landscape, but this requires an increase in storage and processing as the database grows.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Anomaly-based NIDS detects malicious network behavior based on deviations from an established baseline of standard activity. Unlike signature-based NIDS, an anomaly-based NIDS does have the ability to detect novel attacks, but there’s also a risk of false positives for new, yet valid, behavior. The model requires additional training, and can be costly and </a:t>
            </a:r>
            <a:r>
              <a:rPr lang="en"/>
              <a:t>complex</a:t>
            </a:r>
            <a:r>
              <a:rPr lang="en"/>
              <a:t> to implement.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Systems that incorporate both signature and anomaly-based methods are most effective because they balance their strengths and weaknesses together.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adbe9b20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adbe9b20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lang="en" u="sng">
                <a:solidFill>
                  <a:schemeClr val="hlink"/>
                </a:solidFill>
                <a:hlinkClick r:id="rId2"/>
              </a:rPr>
              <a:t>https://docs.snort.org/rules/headers/file_rules</a:t>
            </a:r>
            <a:endParaRPr/>
          </a:p>
          <a:p>
            <a:pPr indent="0" lvl="0" marL="0" rtl="0" algn="l">
              <a:spcBef>
                <a:spcPts val="0"/>
              </a:spcBef>
              <a:spcAft>
                <a:spcPts val="0"/>
              </a:spcAft>
              <a:buNone/>
            </a:pPr>
            <a:r>
              <a:rPr lang="en"/>
              <a:t>Source: </a:t>
            </a:r>
            <a:r>
              <a:rPr lang="en" u="sng">
                <a:solidFill>
                  <a:schemeClr val="hlink"/>
                </a:solidFill>
                <a:hlinkClick r:id="rId3"/>
              </a:rPr>
              <a:t>https://docs.snort.org/rules/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Snort is a popular, open-source network intrusion detection and prevention system. Snort uses protocol, signature, and anomaly-based methods; however, it’s “rule”-based and does not use machine learning. This means that, although Snort isn’t restricted to known attack signatures, rules for anomalous behavior still need to be written and added to the system to be detected.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Snort rules have two parts: a rule header and rule options.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format of the rule header is as depicted on the slide. There is a rule action, protocol,source IP, source port, destination IP, and destination port.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rule actions tell Snort what actions to take when there is a packet match.</a:t>
            </a:r>
            <a:endParaRPr/>
          </a:p>
          <a:p>
            <a:pPr indent="-298450" lvl="0" marL="457200" rtl="0" algn="l">
              <a:spcBef>
                <a:spcPts val="0"/>
              </a:spcBef>
              <a:spcAft>
                <a:spcPts val="0"/>
              </a:spcAft>
              <a:buSzPts val="1100"/>
              <a:buChar char="●"/>
            </a:pPr>
            <a:r>
              <a:rPr lang="en"/>
              <a:t>The </a:t>
            </a:r>
            <a:r>
              <a:rPr lang="en"/>
              <a:t>alert action generates an alert on the current packet.</a:t>
            </a:r>
            <a:endParaRPr/>
          </a:p>
          <a:p>
            <a:pPr indent="-298450" lvl="0" marL="457200" rtl="0" algn="l">
              <a:spcBef>
                <a:spcPts val="0"/>
              </a:spcBef>
              <a:spcAft>
                <a:spcPts val="0"/>
              </a:spcAft>
              <a:buSzPts val="1100"/>
              <a:buChar char="●"/>
            </a:pPr>
            <a:r>
              <a:rPr lang="en"/>
              <a:t>The block action blocks the current packet and all the subsequent packets in the flow. </a:t>
            </a:r>
            <a:endParaRPr/>
          </a:p>
          <a:p>
            <a:pPr indent="-298450" lvl="0" marL="457200" rtl="0" algn="l">
              <a:spcBef>
                <a:spcPts val="0"/>
              </a:spcBef>
              <a:spcAft>
                <a:spcPts val="0"/>
              </a:spcAft>
              <a:buSzPts val="1100"/>
              <a:buChar char="●"/>
            </a:pPr>
            <a:r>
              <a:rPr lang="en"/>
              <a:t>The drop action drops the current packet.</a:t>
            </a:r>
            <a:endParaRPr/>
          </a:p>
          <a:p>
            <a:pPr indent="-298450" lvl="0" marL="457200" rtl="0" algn="l">
              <a:spcBef>
                <a:spcPts val="0"/>
              </a:spcBef>
              <a:spcAft>
                <a:spcPts val="0"/>
              </a:spcAft>
              <a:buSzPts val="1100"/>
              <a:buChar char="●"/>
            </a:pPr>
            <a:r>
              <a:rPr lang="en"/>
              <a:t>The log action logs the current packet.</a:t>
            </a:r>
            <a:endParaRPr/>
          </a:p>
          <a:p>
            <a:pPr indent="-298450" lvl="0" marL="457200" rtl="0" algn="l">
              <a:spcBef>
                <a:spcPts val="0"/>
              </a:spcBef>
              <a:spcAft>
                <a:spcPts val="0"/>
              </a:spcAft>
              <a:buSzPts val="1100"/>
              <a:buChar char="●"/>
            </a:pPr>
            <a:r>
              <a:rPr lang="en"/>
              <a:t>The pass action ignores the packet and marks it as passed.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protocol tells Snort what type of packets should be filtered or analyzed. Snort currently filters TCP, UDP, IP, and ICMP.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source and destination IP addresses and port numbers are self explanatory.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the example rule do? </a:t>
            </a:r>
            <a:endParaRPr/>
          </a:p>
          <a:p>
            <a:pPr indent="0" lvl="0" marL="0" rtl="0" algn="l">
              <a:spcBef>
                <a:spcPts val="0"/>
              </a:spcBef>
              <a:spcAft>
                <a:spcPts val="0"/>
              </a:spcAft>
              <a:buNone/>
            </a:pPr>
            <a:r>
              <a:rPr lang="en"/>
              <a:t>It creates an alert based on external TCP traffic from port 80 or 143 to any internal 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b0c144f68_2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b0c144f68_2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 : </a:t>
            </a:r>
            <a:r>
              <a:rPr lang="en" u="sng">
                <a:solidFill>
                  <a:schemeClr val="hlink"/>
                </a:solidFill>
                <a:hlinkClick r:id="rId2"/>
              </a:rPr>
              <a:t>https://docs.snort.org/rules/headers/file_rules</a:t>
            </a:r>
            <a:endParaRPr/>
          </a:p>
          <a:p>
            <a:pPr indent="0" lvl="0" marL="0" rtl="0" algn="l">
              <a:spcBef>
                <a:spcPts val="0"/>
              </a:spcBef>
              <a:spcAft>
                <a:spcPts val="0"/>
              </a:spcAft>
              <a:buNone/>
            </a:pPr>
            <a:r>
              <a:rPr lang="en"/>
              <a:t>Source : </a:t>
            </a:r>
            <a:r>
              <a:rPr lang="en" u="sng">
                <a:solidFill>
                  <a:schemeClr val="hlink"/>
                </a:solidFill>
                <a:hlinkClick r:id="rId3"/>
              </a:rPr>
              <a:t>https://docs.snort.org/rules/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Snort rule </a:t>
            </a:r>
            <a:r>
              <a:rPr lang="en"/>
              <a:t>options</a:t>
            </a:r>
            <a:r>
              <a:rPr lang="en"/>
              <a:t> define specific criteria that need to be met. There are four categories of rule options:</a:t>
            </a:r>
            <a:endParaRPr/>
          </a:p>
          <a:p>
            <a:pPr indent="-298450" lvl="0" marL="457200" rtl="0" algn="l">
              <a:spcBef>
                <a:spcPts val="0"/>
              </a:spcBef>
              <a:spcAft>
                <a:spcPts val="0"/>
              </a:spcAft>
              <a:buSzPts val="1100"/>
              <a:buChar char="-"/>
            </a:pPr>
            <a:r>
              <a:rPr lang="en"/>
              <a:t>General, which provide context for the given rule</a:t>
            </a:r>
            <a:endParaRPr/>
          </a:p>
          <a:p>
            <a:pPr indent="-298450" lvl="0" marL="457200" rtl="0" algn="l">
              <a:spcBef>
                <a:spcPts val="0"/>
              </a:spcBef>
              <a:spcAft>
                <a:spcPts val="0"/>
              </a:spcAft>
              <a:buSzPts val="1100"/>
              <a:buChar char="-"/>
            </a:pPr>
            <a:r>
              <a:rPr lang="en"/>
              <a:t>Payload, which sets payload specific criteria</a:t>
            </a:r>
            <a:endParaRPr/>
          </a:p>
          <a:p>
            <a:pPr indent="-298450" lvl="0" marL="457200" rtl="0" algn="l">
              <a:spcBef>
                <a:spcPts val="0"/>
              </a:spcBef>
              <a:spcAft>
                <a:spcPts val="0"/>
              </a:spcAft>
              <a:buSzPts val="1100"/>
              <a:buChar char="-"/>
            </a:pPr>
            <a:r>
              <a:rPr lang="en"/>
              <a:t>Non-payload for non-payload specific criteria </a:t>
            </a:r>
            <a:endParaRPr/>
          </a:p>
          <a:p>
            <a:pPr indent="-298450" lvl="0" marL="457200" rtl="0" algn="l">
              <a:spcBef>
                <a:spcPts val="0"/>
              </a:spcBef>
              <a:spcAft>
                <a:spcPts val="0"/>
              </a:spcAft>
              <a:buSzPts val="1100"/>
              <a:buChar char="-"/>
            </a:pPr>
            <a:r>
              <a:rPr lang="en"/>
              <a:t>Post-detection to set actions to take against a given packet after the rule has "fired"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several options per category which can be found in Snort’s documentation. The example on the slide uses the following general options:</a:t>
            </a:r>
            <a:endParaRPr/>
          </a:p>
          <a:p>
            <a:pPr indent="-298450" lvl="0" marL="457200" rtl="0" algn="l">
              <a:spcBef>
                <a:spcPts val="0"/>
              </a:spcBef>
              <a:spcAft>
                <a:spcPts val="0"/>
              </a:spcAft>
              <a:buSzPts val="1100"/>
              <a:buChar char="-"/>
            </a:pPr>
            <a:r>
              <a:rPr lang="en"/>
              <a:t>Msg, which includes the message to be printed when a rule matches.</a:t>
            </a:r>
            <a:endParaRPr/>
          </a:p>
          <a:p>
            <a:pPr indent="-298450" lvl="0" marL="457200" rtl="0" algn="l">
              <a:spcBef>
                <a:spcPts val="0"/>
              </a:spcBef>
              <a:spcAft>
                <a:spcPts val="0"/>
              </a:spcAft>
              <a:buSzPts val="1100"/>
              <a:buChar char="-"/>
            </a:pPr>
            <a:r>
              <a:rPr lang="en"/>
              <a:t>Classtype, which assigns a classification to the rule indicating the kind of attack that will be associated with the event</a:t>
            </a:r>
            <a:endParaRPr/>
          </a:p>
          <a:p>
            <a:pPr indent="-298450" lvl="0" marL="457200" rtl="0" algn="l">
              <a:spcBef>
                <a:spcPts val="0"/>
              </a:spcBef>
              <a:spcAft>
                <a:spcPts val="0"/>
              </a:spcAft>
              <a:buSzPts val="1100"/>
              <a:buChar char="-"/>
            </a:pPr>
            <a:r>
              <a:rPr lang="en"/>
              <a:t>Sid, which is a unique signature number assigned to the snort rule</a:t>
            </a:r>
            <a:endParaRPr/>
          </a:p>
          <a:p>
            <a:pPr indent="-298450" lvl="0" marL="457200" rtl="0" algn="l">
              <a:spcBef>
                <a:spcPts val="0"/>
              </a:spcBef>
              <a:spcAft>
                <a:spcPts val="0"/>
              </a:spcAft>
              <a:buSzPts val="1100"/>
              <a:buChar char="-"/>
            </a:pPr>
            <a:r>
              <a:rPr lang="en"/>
              <a:t>Priority, which sets the severity level according to importance of the event</a:t>
            </a:r>
            <a:endParaRPr/>
          </a:p>
          <a:p>
            <a:pPr indent="-298450" lvl="0" marL="457200" rtl="0" algn="l">
              <a:spcBef>
                <a:spcPts val="0"/>
              </a:spcBef>
              <a:spcAft>
                <a:spcPts val="0"/>
              </a:spcAft>
              <a:buSzPts val="1100"/>
              <a:buChar char="-"/>
            </a:pPr>
            <a:r>
              <a:rPr lang="en"/>
              <a:t>Service, which sets the list of services to be associated to the rule</a:t>
            </a:r>
            <a:endParaRPr/>
          </a:p>
          <a:p>
            <a:pPr indent="-298450" lvl="0" marL="457200" rtl="0" algn="l">
              <a:spcBef>
                <a:spcPts val="0"/>
              </a:spcBef>
              <a:spcAft>
                <a:spcPts val="0"/>
              </a:spcAft>
              <a:buSzPts val="1100"/>
              <a:buChar char="-"/>
            </a:pPr>
            <a:r>
              <a:rPr lang="en"/>
              <a:t>File_meta, which sets file metadata for the associated identification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 detail at : </a:t>
            </a:r>
            <a:r>
              <a:rPr lang="en" u="sng">
                <a:solidFill>
                  <a:schemeClr val="hlink"/>
                </a:solidFill>
                <a:hlinkClick r:id="rId4"/>
              </a:rPr>
              <a:t>https://docs.snort.org/rules/options/general/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Payload Detection options:</a:t>
            </a:r>
            <a:endParaRPr/>
          </a:p>
          <a:p>
            <a:pPr indent="0" lvl="0" marL="0" rtl="0" algn="l">
              <a:spcBef>
                <a:spcPts val="0"/>
              </a:spcBef>
              <a:spcAft>
                <a:spcPts val="0"/>
              </a:spcAft>
              <a:buNone/>
            </a:pPr>
            <a:r>
              <a:rPr lang="en"/>
              <a:t>This rule option gives the format of data we are filtering, the place we intend to make snort look in the payload data.</a:t>
            </a:r>
            <a:endParaRPr/>
          </a:p>
          <a:p>
            <a:pPr indent="-298450" lvl="0" marL="457200" rtl="0" algn="l">
              <a:spcBef>
                <a:spcPts val="0"/>
              </a:spcBef>
              <a:spcAft>
                <a:spcPts val="0"/>
              </a:spcAft>
              <a:buSzPts val="1100"/>
              <a:buChar char="-"/>
            </a:pPr>
            <a:r>
              <a:rPr lang="en"/>
              <a:t>Content: string matching in the data</a:t>
            </a:r>
            <a:endParaRPr/>
          </a:p>
          <a:p>
            <a:pPr indent="-298450" lvl="0" marL="457200" rtl="0" algn="l">
              <a:spcBef>
                <a:spcPts val="0"/>
              </a:spcBef>
              <a:spcAft>
                <a:spcPts val="0"/>
              </a:spcAft>
              <a:buSzPts val="1100"/>
              <a:buChar char="-"/>
            </a:pPr>
            <a:r>
              <a:rPr lang="en"/>
              <a:t>Distance: previous content match from where we can start searching</a:t>
            </a:r>
            <a:endParaRPr/>
          </a:p>
          <a:p>
            <a:pPr indent="-298450" lvl="0" marL="457200" rtl="0" algn="l">
              <a:spcBef>
                <a:spcPts val="0"/>
              </a:spcBef>
              <a:spcAft>
                <a:spcPts val="0"/>
              </a:spcAft>
              <a:buSzPts val="1100"/>
              <a:buChar char="-"/>
            </a:pPr>
            <a:r>
              <a:rPr lang="en"/>
              <a:t>Regex: regex to check against payload data (regex)</a:t>
            </a:r>
            <a:endParaRPr/>
          </a:p>
          <a:p>
            <a:pPr indent="-298450" lvl="0" marL="457200" rtl="0" algn="l">
              <a:spcBef>
                <a:spcPts val="0"/>
              </a:spcBef>
              <a:spcAft>
                <a:spcPts val="0"/>
              </a:spcAft>
              <a:buSzPts val="1100"/>
              <a:buChar char="-"/>
            </a:pPr>
            <a:r>
              <a:rPr lang="en"/>
              <a:t>Fast pattern: the exit where rule processing should stop or continue</a:t>
            </a:r>
            <a:endParaRPr/>
          </a:p>
          <a:p>
            <a:pPr indent="0" lvl="0" marL="0" rtl="0" algn="l">
              <a:spcBef>
                <a:spcPts val="0"/>
              </a:spcBef>
              <a:spcAft>
                <a:spcPts val="0"/>
              </a:spcAft>
              <a:buNone/>
            </a:pPr>
            <a:r>
              <a:rPr lang="en"/>
              <a:t>More in detail at : </a:t>
            </a:r>
            <a:r>
              <a:rPr lang="en" u="sng">
                <a:solidFill>
                  <a:schemeClr val="hlink"/>
                </a:solidFill>
                <a:hlinkClick r:id="rId5"/>
              </a:rPr>
              <a:t>https://docs.snort.org/rules/options/payload/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Non-payload options evaluate non-TCP and UDP data sections and keep track of packet states. Examples include:</a:t>
            </a:r>
            <a:endParaRPr/>
          </a:p>
          <a:p>
            <a:pPr indent="-298450" lvl="0" marL="457200" rtl="0" algn="l">
              <a:spcBef>
                <a:spcPts val="0"/>
              </a:spcBef>
              <a:spcAft>
                <a:spcPts val="0"/>
              </a:spcAft>
              <a:buSzPts val="1100"/>
              <a:buChar char="-"/>
            </a:pPr>
            <a:r>
              <a:rPr lang="en"/>
              <a:t>TTL: look up specific IP header TTL values</a:t>
            </a:r>
            <a:endParaRPr/>
          </a:p>
          <a:p>
            <a:pPr indent="-298450" lvl="0" marL="457200" rtl="0" algn="l">
              <a:spcBef>
                <a:spcPts val="0"/>
              </a:spcBef>
              <a:spcAft>
                <a:spcPts val="0"/>
              </a:spcAft>
              <a:buSzPts val="1100"/>
              <a:buChar char="-"/>
            </a:pPr>
            <a:r>
              <a:rPr lang="en"/>
              <a:t>TCP: TCP sequence numbers</a:t>
            </a:r>
            <a:endParaRPr/>
          </a:p>
          <a:p>
            <a:pPr indent="-298450" lvl="0" marL="457200" rtl="0" algn="l">
              <a:spcBef>
                <a:spcPts val="0"/>
              </a:spcBef>
              <a:spcAft>
                <a:spcPts val="0"/>
              </a:spcAft>
              <a:buSzPts val="1100"/>
              <a:buChar char="-"/>
            </a:pPr>
            <a:r>
              <a:rPr lang="en"/>
              <a:t>ACK: acknowledgement numbers</a:t>
            </a:r>
            <a:endParaRPr/>
          </a:p>
          <a:p>
            <a:pPr indent="-298450" lvl="0" marL="457200" rtl="0" algn="l">
              <a:spcBef>
                <a:spcPts val="0"/>
              </a:spcBef>
              <a:spcAft>
                <a:spcPts val="0"/>
              </a:spcAft>
              <a:buSzPts val="1100"/>
              <a:buChar char="-"/>
            </a:pPr>
            <a:r>
              <a:rPr lang="en"/>
              <a:t>File_type: constraint to a particular file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 detail at : </a:t>
            </a:r>
            <a:r>
              <a:rPr lang="en" u="sng">
                <a:solidFill>
                  <a:schemeClr val="hlink"/>
                </a:solidFill>
                <a:hlinkClick r:id="rId6"/>
              </a:rPr>
              <a:t>https://docs.snort.org/rules/options/non_payload/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Post-detection options are specific triggers that take place after a rule is finished. For example:</a:t>
            </a:r>
            <a:endParaRPr/>
          </a:p>
          <a:p>
            <a:pPr indent="-298450" lvl="0" marL="457200" rtl="0" algn="l">
              <a:spcBef>
                <a:spcPts val="0"/>
              </a:spcBef>
              <a:spcAft>
                <a:spcPts val="0"/>
              </a:spcAft>
              <a:buSzPts val="1100"/>
              <a:buChar char="-"/>
            </a:pPr>
            <a:r>
              <a:rPr lang="en"/>
              <a:t>replace: match and then overload payload data</a:t>
            </a:r>
            <a:endParaRPr/>
          </a:p>
          <a:p>
            <a:pPr indent="-298450" lvl="0" marL="457200" rtl="0" algn="l">
              <a:spcBef>
                <a:spcPts val="0"/>
              </a:spcBef>
              <a:spcAft>
                <a:spcPts val="0"/>
              </a:spcAft>
              <a:buSzPts val="1100"/>
              <a:buChar char="-"/>
            </a:pPr>
            <a:r>
              <a:rPr lang="en"/>
              <a:t>detection_filter: log additional packets after rule event and generate an event only after multiple rule hits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 detail at : </a:t>
            </a:r>
            <a:r>
              <a:rPr lang="en" u="sng">
                <a:solidFill>
                  <a:schemeClr val="hlink"/>
                </a:solidFill>
                <a:hlinkClick r:id="rId7"/>
              </a:rPr>
              <a:t>https://docs.snort.org/rules/options/post/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on how to write rules at : </a:t>
            </a:r>
            <a:r>
              <a:rPr lang="en" u="sng">
                <a:solidFill>
                  <a:schemeClr val="hlink"/>
                </a:solidFill>
                <a:hlinkClick r:id="rId8"/>
              </a:rPr>
              <a:t>https://docs.snort.org/rules/options/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b0c144f68_2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b0c144f68_2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 explanatory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dbe9b20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dbe9b2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a:t>
            </a:r>
            <a:r>
              <a:rPr lang="en"/>
              <a:t> </a:t>
            </a:r>
            <a:r>
              <a:rPr lang="en" u="sng">
                <a:solidFill>
                  <a:schemeClr val="hlink"/>
                </a:solidFill>
                <a:hlinkClick r:id="rId2"/>
              </a:rPr>
              <a:t>https://www.ncbi.nlm.nih.gov/pmc/articles/PMC9610873/bin/sensors-22-07999-g005.jpg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(Detecting Reconnaissance and Discovery Tactics from the MITRE ATT&amp;CK Framework in Zeek Conn Logs Using Spark’s Machine Learning in the Big Data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image is just an example of the data processing and flow for training a machine learning model for anomaly detection.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966ea96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966ea96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ATT&amp;CK is a knowledge-base of offensive tactics and techniques, including detection methods and mitigation strategies. Offensive tactics include: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Reconnaissance: information gathering to plan operations</a:t>
            </a:r>
            <a:endParaRPr/>
          </a:p>
          <a:p>
            <a:pPr indent="-298450" lvl="0" marL="457200" rtl="0" algn="l">
              <a:spcBef>
                <a:spcPts val="0"/>
              </a:spcBef>
              <a:spcAft>
                <a:spcPts val="0"/>
              </a:spcAft>
              <a:buSzPts val="1100"/>
              <a:buChar char="●"/>
            </a:pPr>
            <a:r>
              <a:rPr lang="en"/>
              <a:t>Resource Development: establishing resources used to support operations</a:t>
            </a:r>
            <a:endParaRPr/>
          </a:p>
          <a:p>
            <a:pPr indent="-298450" lvl="0" marL="457200" rtl="0" algn="l">
              <a:spcBef>
                <a:spcPts val="0"/>
              </a:spcBef>
              <a:spcAft>
                <a:spcPts val="0"/>
              </a:spcAft>
              <a:buSzPts val="1100"/>
              <a:buChar char="●"/>
            </a:pPr>
            <a:r>
              <a:rPr lang="en"/>
              <a:t>Initial access: getting on the network</a:t>
            </a:r>
            <a:endParaRPr/>
          </a:p>
          <a:p>
            <a:pPr indent="-298450" lvl="0" marL="457200" rtl="0" algn="l">
              <a:spcBef>
                <a:spcPts val="0"/>
              </a:spcBef>
              <a:spcAft>
                <a:spcPts val="0"/>
              </a:spcAft>
              <a:buSzPts val="1100"/>
              <a:buChar char="●"/>
            </a:pPr>
            <a:r>
              <a:rPr lang="en"/>
              <a:t>Execution: running malicious code</a:t>
            </a:r>
            <a:endParaRPr/>
          </a:p>
          <a:p>
            <a:pPr indent="-298450" lvl="0" marL="457200" rtl="0" algn="l">
              <a:spcBef>
                <a:spcPts val="0"/>
              </a:spcBef>
              <a:spcAft>
                <a:spcPts val="0"/>
              </a:spcAft>
              <a:buSzPts val="1100"/>
              <a:buChar char="●"/>
            </a:pPr>
            <a:r>
              <a:rPr lang="en"/>
              <a:t>Persistence: staying on the network</a:t>
            </a:r>
            <a:endParaRPr/>
          </a:p>
          <a:p>
            <a:pPr indent="-298450" lvl="0" marL="457200" rtl="0" algn="l">
              <a:spcBef>
                <a:spcPts val="0"/>
              </a:spcBef>
              <a:spcAft>
                <a:spcPts val="0"/>
              </a:spcAft>
              <a:buSzPts val="1100"/>
              <a:buChar char="●"/>
            </a:pPr>
            <a:r>
              <a:rPr lang="en"/>
              <a:t>Privilege escalation: gaining higher-level permissions</a:t>
            </a:r>
            <a:endParaRPr/>
          </a:p>
          <a:p>
            <a:pPr indent="-298450" lvl="0" marL="457200" rtl="0" algn="l">
              <a:spcBef>
                <a:spcPts val="0"/>
              </a:spcBef>
              <a:spcAft>
                <a:spcPts val="0"/>
              </a:spcAft>
              <a:buSzPts val="1100"/>
              <a:buChar char="●"/>
            </a:pPr>
            <a:r>
              <a:rPr lang="en"/>
              <a:t>Defense evasion: avoiding detection</a:t>
            </a:r>
            <a:endParaRPr/>
          </a:p>
          <a:p>
            <a:pPr indent="-298450" lvl="0" marL="457200" rtl="0" algn="l">
              <a:spcBef>
                <a:spcPts val="0"/>
              </a:spcBef>
              <a:spcAft>
                <a:spcPts val="0"/>
              </a:spcAft>
              <a:buSzPts val="1100"/>
              <a:buChar char="●"/>
            </a:pPr>
            <a:r>
              <a:rPr lang="en"/>
              <a:t>Credential access: stealing account names and passwords</a:t>
            </a:r>
            <a:endParaRPr/>
          </a:p>
          <a:p>
            <a:pPr indent="-298450" lvl="0" marL="457200" rtl="0" algn="l">
              <a:spcBef>
                <a:spcPts val="0"/>
              </a:spcBef>
              <a:spcAft>
                <a:spcPts val="0"/>
              </a:spcAft>
              <a:buSzPts val="1100"/>
              <a:buChar char="●"/>
            </a:pPr>
            <a:r>
              <a:rPr lang="en"/>
              <a:t>Discovery: figuring out victim environment</a:t>
            </a:r>
            <a:endParaRPr/>
          </a:p>
          <a:p>
            <a:pPr indent="-298450" lvl="0" marL="457200" rtl="0" algn="l">
              <a:spcBef>
                <a:spcPts val="0"/>
              </a:spcBef>
              <a:spcAft>
                <a:spcPts val="0"/>
              </a:spcAft>
              <a:buSzPts val="1100"/>
              <a:buChar char="●"/>
            </a:pPr>
            <a:r>
              <a:rPr lang="en"/>
              <a:t>Lateral movement: moving throughout the network</a:t>
            </a:r>
            <a:endParaRPr/>
          </a:p>
          <a:p>
            <a:pPr indent="-298450" lvl="0" marL="457200" rtl="0" algn="l">
              <a:spcBef>
                <a:spcPts val="0"/>
              </a:spcBef>
              <a:spcAft>
                <a:spcPts val="0"/>
              </a:spcAft>
              <a:buSzPts val="1100"/>
              <a:buChar char="●"/>
            </a:pPr>
            <a:r>
              <a:rPr lang="en"/>
              <a:t>Collection: gathering data of interest</a:t>
            </a:r>
            <a:endParaRPr/>
          </a:p>
          <a:p>
            <a:pPr indent="-298450" lvl="0" marL="457200" rtl="0" algn="l">
              <a:spcBef>
                <a:spcPts val="0"/>
              </a:spcBef>
              <a:spcAft>
                <a:spcPts val="0"/>
              </a:spcAft>
              <a:buSzPts val="1100"/>
              <a:buChar char="●"/>
            </a:pPr>
            <a:r>
              <a:rPr lang="en"/>
              <a:t>Command &amp; Control: establishing communication with compromised systems</a:t>
            </a:r>
            <a:endParaRPr/>
          </a:p>
          <a:p>
            <a:pPr indent="-298450" lvl="0" marL="457200" rtl="0" algn="l">
              <a:spcBef>
                <a:spcPts val="0"/>
              </a:spcBef>
              <a:spcAft>
                <a:spcPts val="0"/>
              </a:spcAft>
              <a:buSzPts val="1100"/>
              <a:buChar char="●"/>
            </a:pPr>
            <a:r>
              <a:rPr lang="en"/>
              <a:t>Exfiltration: removing data from the network</a:t>
            </a:r>
            <a:endParaRPr/>
          </a:p>
          <a:p>
            <a:pPr indent="-298450" lvl="0" marL="457200" rtl="0" algn="l">
              <a:spcBef>
                <a:spcPts val="0"/>
              </a:spcBef>
              <a:spcAft>
                <a:spcPts val="0"/>
              </a:spcAft>
              <a:buSzPts val="1100"/>
              <a:buChar char="●"/>
            </a:pPr>
            <a:r>
              <a:rPr lang="en"/>
              <a:t>Impact: manipulation, interruption, or destruction of systems and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remaining slides, we’ll discuss network traffic data associated with various techniques outlined in the MITRE ATT&amp;CK framework. You can find direct links for each tactic in the speaker notes.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dbe9b2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adbe9b2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these things can leave a network traffic trail that can be detected with NIDS. We will explore network data, signature detection methods, anomaly detection methods, and evasion techniques for each.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insightportal.io/news/all-news/homoglyph-characters-being-used-for-malicious-web-domai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old.zeek.org/brocon2017/slides/spear_phish.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bluecatnetworks.com/wp-content/uploads/2020/11/DNS-tunneling-2048x976.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www.activecountermeasures.com/wp-content/uploads/2019/10/blog_feature_MITRE_ATTCK_Matrix-Custom_C2_Protocol_01.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https://tecadmin.net/secure-ssh-connections-with-port-knocking-linu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geeksforgeeks.org/intrusion-detection-system-i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hyperlink" Target="https://www.armorblox.com/blog/microsoft-phishing-attac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hyperlink" Target="https://www.armorblox.com/blog/microsoft-phishing-atta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www.blackhillsinfosec.com/wp-content/uploads/2019/01/Screen-Shot-2019-01-01-at-8.01.30-PM.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hyperlink" Target="https://ars.els-cdn.com/content/image/1-s2.0-S0167404817301980-cose1205-fig-0006.jp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hyperlink" Target="https://dribbble.com/shots/11012025-Evil-Hack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docs.snort.org/rules/headers/file_ru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docs.snort.org/ru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snort.org/rules/headers/new_header_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www.ncbi.nlm.nih.gov/pmc/articles/PMC9610873/bin/sensors-22-07999-g005.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Network </a:t>
            </a:r>
            <a:r>
              <a:rPr lang="en"/>
              <a:t>intrusion</a:t>
            </a:r>
            <a:r>
              <a:rPr lang="en"/>
              <a:t> </a:t>
            </a:r>
            <a:r>
              <a:rPr lang="en"/>
              <a:t>detection</a:t>
            </a:r>
            <a:r>
              <a:rPr lang="en"/>
              <a:t> methods &amp; how to evade them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Created by Mary McCready &amp; Rohith Krishna Papani</a:t>
            </a:r>
            <a:endParaRPr/>
          </a:p>
          <a:p>
            <a:pPr indent="0" lvl="0" marL="0" rtl="0" algn="ctr">
              <a:spcBef>
                <a:spcPts val="0"/>
              </a:spcBef>
              <a:spcAft>
                <a:spcPts val="0"/>
              </a:spcAft>
              <a:buNone/>
            </a:pPr>
            <a:r>
              <a:rPr lang="en"/>
              <a:t>CSE 548 - Advanced Network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Discovery: Network Service Discovery</a:t>
            </a:r>
            <a:endParaRPr b="1"/>
          </a:p>
        </p:txBody>
      </p:sp>
      <p:graphicFrame>
        <p:nvGraphicFramePr>
          <p:cNvPr id="142" name="Google Shape;142;p22"/>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4510250"/>
                <a:gridCol w="3694225"/>
              </a:tblGrid>
              <a:tr h="196425">
                <a:tc rowSpan="3">
                  <a:txBody>
                    <a:bodyPr/>
                    <a:lstStyle/>
                    <a:p>
                      <a:pPr indent="0" lvl="0" marL="0" rtl="0" algn="l">
                        <a:spcBef>
                          <a:spcPts val="0"/>
                        </a:spcBef>
                        <a:spcAft>
                          <a:spcPts val="0"/>
                        </a:spcAft>
                        <a:buNone/>
                      </a:pPr>
                      <a:r>
                        <a:rPr b="1" lang="en">
                          <a:solidFill>
                            <a:schemeClr val="dk1"/>
                          </a:solidFill>
                        </a:rPr>
                        <a:t>Network Traffic Flow indicators</a:t>
                      </a:r>
                      <a:r>
                        <a:rPr b="1" lang="en">
                          <a:solidFill>
                            <a:schemeClr val="dk1"/>
                          </a:solidFill>
                        </a:rPr>
                        <a:t>: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uncommon data flows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port scans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unusually high failed login attempts, logins from suspicious IPs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DNS requests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 protocols or protocol anomalies </a:t>
                      </a:r>
                      <a:endParaRPr>
                        <a:solidFill>
                          <a:schemeClr val="dk1"/>
                        </a:solidFill>
                      </a:endParaRPr>
                    </a:p>
                  </a:txBody>
                  <a:tcPr marT="91425" marB="91425" marR="91425" marL="91425">
                    <a:lnR cap="flat" cmpd="sng" w="9525">
                      <a:solidFill>
                        <a:srgbClr val="FFF2CC"/>
                      </a:solidFill>
                      <a:prstDash val="solid"/>
                      <a:round/>
                      <a:headEnd len="sm" w="sm" type="none"/>
                      <a:tailEnd len="sm" w="sm" type="none"/>
                    </a:lnR>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Stealth scanning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Slow scanning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Encrypted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Customized scans</a:t>
                      </a:r>
                      <a:endParaRPr>
                        <a:solidFill>
                          <a:schemeClr val="dk1"/>
                        </a:solidFill>
                      </a:endParaRPr>
                    </a:p>
                  </a:txBody>
                  <a:tcPr marT="91425" marB="91425" marR="91425" marL="91425">
                    <a:lnL cap="flat" cmpd="sng" w="9525">
                      <a:solidFill>
                        <a:srgbClr val="FFF2CC"/>
                      </a:solidFill>
                      <a:prstDash val="solid"/>
                      <a:round/>
                      <a:headEnd len="sm" w="sm" type="none"/>
                      <a:tailEnd len="sm" w="sm" type="none"/>
                    </a:lnL>
                    <a:lnR cap="flat" cmpd="sng" w="9525">
                      <a:solidFill>
                        <a:srgbClr val="FFF2CC"/>
                      </a:solidFill>
                      <a:prstDash val="solid"/>
                      <a:round/>
                      <a:headEnd len="sm" w="sm" type="none"/>
                      <a:tailEnd len="sm" w="sm" type="none"/>
                    </a:lnR>
                    <a:lnT cap="flat" cmpd="sng" w="9525">
                      <a:solidFill>
                        <a:srgbClr val="FFF2CC"/>
                      </a:solidFill>
                      <a:prstDash val="solid"/>
                      <a:round/>
                      <a:headEnd len="sm" w="sm" type="none"/>
                      <a:tailEnd len="sm" w="sm" type="none"/>
                    </a:lnT>
                    <a:lnB cap="flat" cmpd="sng" w="9525">
                      <a:solidFill>
                        <a:srgbClr val="FFF2CC"/>
                      </a:solidFill>
                      <a:prstDash val="solid"/>
                      <a:round/>
                      <a:headEnd len="sm" w="sm" type="none"/>
                      <a:tailEnd len="sm" w="sm" type="none"/>
                    </a:lnB>
                    <a:solidFill>
                      <a:srgbClr val="F4CCCC"/>
                    </a:solidFill>
                  </a:tcPr>
                </a:tc>
              </a:tr>
              <a:tr h="196425">
                <a:tc vMerge="1"/>
                <a:tc vMerge="1"/>
              </a:tr>
              <a:tr h="1791450">
                <a:tc vMerge="1"/>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Initial access: Phishing attachment/link</a:t>
            </a:r>
            <a:endParaRPr b="1"/>
          </a:p>
        </p:txBody>
      </p:sp>
      <p:graphicFrame>
        <p:nvGraphicFramePr>
          <p:cNvPr id="148" name="Google Shape;148;p23"/>
          <p:cNvGraphicFramePr/>
          <p:nvPr/>
        </p:nvGraphicFramePr>
        <p:xfrm>
          <a:off x="387900" y="1170125"/>
          <a:ext cx="3000000" cy="3000000"/>
        </p:xfrm>
        <a:graphic>
          <a:graphicData uri="http://schemas.openxmlformats.org/drawingml/2006/table">
            <a:tbl>
              <a:tblPr>
                <a:noFill/>
                <a:tableStyleId>{871CDC75-FCF0-4513-9357-A806575E70F0}</a:tableStyleId>
              </a:tblPr>
              <a:tblGrid>
                <a:gridCol w="2717125"/>
                <a:gridCol w="2667225"/>
                <a:gridCol w="3136275"/>
              </a:tblGrid>
              <a:tr h="381000">
                <a:tc rowSpan="3">
                  <a:txBody>
                    <a:bodyPr/>
                    <a:lstStyle/>
                    <a:p>
                      <a:pPr indent="0" lvl="0" marL="0" rtl="0" algn="l">
                        <a:spcBef>
                          <a:spcPts val="0"/>
                        </a:spcBef>
                        <a:spcAft>
                          <a:spcPts val="0"/>
                        </a:spcAft>
                        <a:buClr>
                          <a:schemeClr val="dk1"/>
                        </a:buClr>
                        <a:buSzPts val="1100"/>
                        <a:buFont typeface="Arial"/>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email with a malicious link or attachment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file type, size, names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unusual email client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sender reputation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sender’s name and address don’t match</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empty TO-field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of homoglyphs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email header anomalies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sender email is from a public domain</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Flow indicators:</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non-standard port use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suspicious path between sender and receiver</a:t>
                      </a:r>
                      <a:endParaRPr>
                        <a:solidFill>
                          <a:schemeClr val="dk1"/>
                        </a:solidFill>
                      </a:endParaRPr>
                    </a:p>
                    <a:p>
                      <a:pPr indent="0" lvl="0" marL="0" rtl="0" algn="l">
                        <a:spcBef>
                          <a:spcPts val="0"/>
                        </a:spcBef>
                        <a:spcAft>
                          <a:spcPts val="0"/>
                        </a:spcAft>
                        <a:buNone/>
                      </a:pPr>
                      <a:r>
                        <a:t/>
                      </a:r>
                      <a:endParaRPr b="1">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obfuscated URLs or domain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encrypting or obfuscating the payload</a:t>
                      </a:r>
                      <a:endParaRPr>
                        <a:solidFill>
                          <a:schemeClr val="dk1"/>
                        </a:solidFill>
                      </a:endParaRPr>
                    </a:p>
                    <a:p>
                      <a:pPr indent="-317500" lvl="0" marL="457200" rtl="0" algn="l">
                        <a:spcBef>
                          <a:spcPts val="0"/>
                        </a:spcBef>
                        <a:spcAft>
                          <a:spcPts val="0"/>
                        </a:spcAft>
                        <a:buClr>
                          <a:schemeClr val="dk1"/>
                        </a:buClr>
                        <a:buSzPts val="1400"/>
                        <a:buChar char="●"/>
                      </a:pPr>
                      <a:r>
                        <a:rPr b="1" i="1" lang="en">
                          <a:solidFill>
                            <a:schemeClr val="dk1"/>
                          </a:solidFill>
                          <a:highlight>
                            <a:srgbClr val="FFF2CC"/>
                          </a:highlight>
                        </a:rPr>
                        <a:t>impersonation</a:t>
                      </a:r>
                      <a:endParaRPr b="1" i="1">
                        <a:solidFill>
                          <a:schemeClr val="dk1"/>
                        </a:solidFill>
                        <a:highlight>
                          <a:srgbClr val="FFF2CC"/>
                        </a:highlight>
                      </a:endParaRPr>
                    </a:p>
                    <a:p>
                      <a:pPr indent="-317500" lvl="0" marL="457200" rtl="0" algn="l">
                        <a:spcBef>
                          <a:spcPts val="0"/>
                        </a:spcBef>
                        <a:spcAft>
                          <a:spcPts val="0"/>
                        </a:spcAft>
                        <a:buClr>
                          <a:schemeClr val="dk1"/>
                        </a:buClr>
                        <a:buSzPts val="1400"/>
                        <a:buChar char="●"/>
                      </a:pPr>
                      <a:r>
                        <a:rPr lang="en">
                          <a:solidFill>
                            <a:schemeClr val="dk1"/>
                          </a:solidFill>
                        </a:rPr>
                        <a:t>social engineering techniques to trick users into ignoring warning messages</a:t>
                      </a:r>
                      <a:endParaRPr sz="1000">
                        <a:solidFill>
                          <a:schemeClr val="dk1"/>
                        </a:solidFill>
                      </a:endParaRPr>
                    </a:p>
                  </a:txBody>
                  <a:tcPr marT="91425" marB="91425" marR="91425" marL="91425">
                    <a:solidFill>
                      <a:srgbClr val="F4CCCC"/>
                    </a:solidFill>
                  </a:tcPr>
                </a:tc>
              </a:tr>
              <a:tr h="381000">
                <a:tc vMerge="1"/>
                <a:tc vMerge="1"/>
                <a:tc vMerge="1"/>
              </a:tr>
              <a:tr h="381000">
                <a:tc vMerge="1"/>
                <a:tc vMerge="1"/>
                <a:tc vMerge="1"/>
              </a:tr>
            </a:tbl>
          </a:graphicData>
        </a:graphic>
      </p:graphicFrame>
      <p:pic>
        <p:nvPicPr>
          <p:cNvPr id="149" name="Google Shape;149;p23"/>
          <p:cNvPicPr preferRelativeResize="0"/>
          <p:nvPr/>
        </p:nvPicPr>
        <p:blipFill>
          <a:blip r:embed="rId3">
            <a:alphaModFix/>
          </a:blip>
          <a:stretch>
            <a:fillRect/>
          </a:stretch>
        </p:blipFill>
        <p:spPr>
          <a:xfrm>
            <a:off x="3067950" y="3610938"/>
            <a:ext cx="4019550" cy="1133475"/>
          </a:xfrm>
          <a:prstGeom prst="rect">
            <a:avLst/>
          </a:prstGeom>
          <a:noFill/>
          <a:ln>
            <a:noFill/>
          </a:ln>
        </p:spPr>
      </p:pic>
      <p:sp>
        <p:nvSpPr>
          <p:cNvPr id="150" name="Google Shape;150;p23"/>
          <p:cNvSpPr txBox="1"/>
          <p:nvPr/>
        </p:nvSpPr>
        <p:spPr>
          <a:xfrm>
            <a:off x="0" y="4629575"/>
            <a:ext cx="738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https://www.insightportal.io/news/all-news/homoglyph-characters-being-used-for-malicious-web-domains</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Evasion: Impersonation</a:t>
            </a:r>
            <a:endParaRPr b="1"/>
          </a:p>
        </p:txBody>
      </p:sp>
      <p:pic>
        <p:nvPicPr>
          <p:cNvPr id="156" name="Google Shape;156;p24"/>
          <p:cNvPicPr preferRelativeResize="0"/>
          <p:nvPr/>
        </p:nvPicPr>
        <p:blipFill>
          <a:blip r:embed="rId3">
            <a:alphaModFix/>
          </a:blip>
          <a:stretch>
            <a:fillRect/>
          </a:stretch>
        </p:blipFill>
        <p:spPr>
          <a:xfrm>
            <a:off x="152400" y="1170125"/>
            <a:ext cx="8658225" cy="3752850"/>
          </a:xfrm>
          <a:prstGeom prst="rect">
            <a:avLst/>
          </a:prstGeom>
          <a:noFill/>
          <a:ln>
            <a:noFill/>
          </a:ln>
        </p:spPr>
      </p:pic>
      <p:sp>
        <p:nvSpPr>
          <p:cNvPr id="157" name="Google Shape;157;p24"/>
          <p:cNvSpPr txBox="1"/>
          <p:nvPr/>
        </p:nvSpPr>
        <p:spPr>
          <a:xfrm>
            <a:off x="64300" y="4858600"/>
            <a:ext cx="77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https://old.zeek.org/brocon2017/slides/spear_phish.pdf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Execution: User execution of malicious link/file</a:t>
            </a:r>
            <a:endParaRPr b="1"/>
          </a:p>
        </p:txBody>
      </p:sp>
      <p:graphicFrame>
        <p:nvGraphicFramePr>
          <p:cNvPr id="163" name="Google Shape;163;p25"/>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2203650"/>
                <a:gridCol w="3074325"/>
                <a:gridCol w="3074325"/>
              </a:tblGrid>
              <a:tr h="381000">
                <a:tc rowSpan="3">
                  <a:txBody>
                    <a:bodyPr/>
                    <a:lstStyle/>
                    <a:p>
                      <a:pPr indent="0" lvl="0" marL="0" rtl="0" algn="l">
                        <a:spcBef>
                          <a:spcPts val="0"/>
                        </a:spcBef>
                        <a:spcAft>
                          <a:spcPts val="0"/>
                        </a:spcAft>
                        <a:buNone/>
                      </a:pPr>
                      <a:r>
                        <a:rPr b="1" lang="en">
                          <a:solidFill>
                            <a:schemeClr val="dk1"/>
                          </a:solidFill>
                        </a:rPr>
                        <a:t>Network Connection Creation indicators: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new connections to malicious destinations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multiple network connections or redirects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outbound traffic from the victim's device to the phishing website or malicious server</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Content indicators:</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use of files that do not normally initiate network connections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malicious bash code execution patterns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outbound traffic from the victim's device to the phishing website or malicious server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multiple network connections or redirects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non-standard port use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suspicious path between sender and receiver</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Encrypted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Protocol Obfuscation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Traffic fragmentation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Timing-based evasion</a:t>
                      </a:r>
                      <a:endParaRPr>
                        <a:solidFill>
                          <a:schemeClr val="dk1"/>
                        </a:solidFill>
                      </a:endParaRPr>
                    </a:p>
                    <a:p>
                      <a:pPr indent="-317500" lvl="0" marL="457200" rtl="0" algn="l">
                        <a:spcBef>
                          <a:spcPts val="0"/>
                        </a:spcBef>
                        <a:spcAft>
                          <a:spcPts val="0"/>
                        </a:spcAft>
                        <a:buClr>
                          <a:schemeClr val="dk1"/>
                        </a:buClr>
                        <a:buSzPts val="1400"/>
                        <a:buChar char="●"/>
                      </a:pPr>
                      <a:r>
                        <a:rPr b="1" i="1" lang="en">
                          <a:solidFill>
                            <a:schemeClr val="dk1"/>
                          </a:solidFill>
                          <a:highlight>
                            <a:srgbClr val="FFF2CC"/>
                          </a:highlight>
                        </a:rPr>
                        <a:t>DNS Tunneling</a:t>
                      </a:r>
                      <a:endParaRPr b="1" i="1">
                        <a:solidFill>
                          <a:schemeClr val="dk1"/>
                        </a:solidFill>
                        <a:highlight>
                          <a:srgbClr val="FFF2CC"/>
                        </a:highlight>
                      </a:endParaRPr>
                    </a:p>
                  </a:txBody>
                  <a:tcPr marT="91425" marB="91425" marR="91425" marL="91425">
                    <a:solidFill>
                      <a:srgbClr val="F4CCCC"/>
                    </a:solidFill>
                  </a:tcPr>
                </a:tc>
              </a:tr>
              <a:tr h="381000">
                <a:tc vMerge="1"/>
                <a:tc vMerge="1"/>
                <a:tc vMerge="1"/>
              </a:tr>
              <a:tr h="381000">
                <a:tc vMerge="1"/>
                <a:tc vMerge="1"/>
                <a:tc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Evasion: DNS tunneling</a:t>
            </a:r>
            <a:endParaRPr b="1"/>
          </a:p>
        </p:txBody>
      </p:sp>
      <p:pic>
        <p:nvPicPr>
          <p:cNvPr id="169" name="Google Shape;169;p26"/>
          <p:cNvPicPr preferRelativeResize="0"/>
          <p:nvPr/>
        </p:nvPicPr>
        <p:blipFill>
          <a:blip r:embed="rId3">
            <a:alphaModFix/>
          </a:blip>
          <a:stretch>
            <a:fillRect/>
          </a:stretch>
        </p:blipFill>
        <p:spPr>
          <a:xfrm>
            <a:off x="1008225" y="1294350"/>
            <a:ext cx="7628300" cy="3716350"/>
          </a:xfrm>
          <a:prstGeom prst="rect">
            <a:avLst/>
          </a:prstGeom>
          <a:noFill/>
          <a:ln>
            <a:noFill/>
          </a:ln>
        </p:spPr>
      </p:pic>
      <p:sp>
        <p:nvSpPr>
          <p:cNvPr id="170" name="Google Shape;170;p26"/>
          <p:cNvSpPr txBox="1"/>
          <p:nvPr/>
        </p:nvSpPr>
        <p:spPr>
          <a:xfrm>
            <a:off x="0" y="4789500"/>
            <a:ext cx="482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a:t>
            </a:r>
            <a:r>
              <a:rPr lang="en" sz="1100">
                <a:solidFill>
                  <a:schemeClr val="dk1"/>
                </a:solidFill>
              </a:rPr>
              <a:t>mage Source: </a:t>
            </a:r>
            <a:r>
              <a:rPr lang="en" sz="1100" u="sng">
                <a:solidFill>
                  <a:schemeClr val="hlink"/>
                </a:solidFill>
                <a:hlinkClick r:id="rId4"/>
              </a:rPr>
              <a:t>DNS-tunneling-2048x976.png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Command &amp; Control: Encrypted Channel</a:t>
            </a:r>
            <a:endParaRPr b="1"/>
          </a:p>
        </p:txBody>
      </p:sp>
      <p:graphicFrame>
        <p:nvGraphicFramePr>
          <p:cNvPr id="176" name="Google Shape;176;p27"/>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2083350"/>
                <a:gridCol w="2906475"/>
                <a:gridCol w="2906475"/>
              </a:tblGrid>
              <a:tr h="381000">
                <a:tc rowSpan="3">
                  <a:txBody>
                    <a:bodyPr/>
                    <a:lstStyle/>
                    <a:p>
                      <a:pPr indent="0" lvl="0" marL="0" rtl="0" algn="l">
                        <a:spcBef>
                          <a:spcPts val="0"/>
                        </a:spcBef>
                        <a:spcAft>
                          <a:spcPts val="0"/>
                        </a:spcAft>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encrypted payloads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Flow indicators: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of non-standard protocols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protocol mismatch at ports</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of non-standard ports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Mimic legit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Traffic obfuscation</a:t>
                      </a:r>
                      <a:endParaRPr>
                        <a:solidFill>
                          <a:schemeClr val="dk1"/>
                        </a:solidFill>
                      </a:endParaRPr>
                    </a:p>
                    <a:p>
                      <a:pPr indent="-317500" lvl="0" marL="457200" rtl="0" algn="l">
                        <a:spcBef>
                          <a:spcPts val="0"/>
                        </a:spcBef>
                        <a:spcAft>
                          <a:spcPts val="0"/>
                        </a:spcAft>
                        <a:buClr>
                          <a:schemeClr val="dk1"/>
                        </a:buClr>
                        <a:buSzPts val="1400"/>
                        <a:buChar char="●"/>
                      </a:pPr>
                      <a:r>
                        <a:rPr b="1" i="1" lang="en">
                          <a:solidFill>
                            <a:schemeClr val="dk1"/>
                          </a:solidFill>
                          <a:highlight>
                            <a:srgbClr val="FFF2CC"/>
                          </a:highlight>
                        </a:rPr>
                        <a:t>Custom protocols</a:t>
                      </a:r>
                      <a:endParaRPr b="1" i="1">
                        <a:solidFill>
                          <a:schemeClr val="dk1"/>
                        </a:solidFill>
                        <a:highlight>
                          <a:srgbClr val="FFF2CC"/>
                        </a:highlight>
                      </a:endParaRPr>
                    </a:p>
                  </a:txBody>
                  <a:tcPr marT="91425" marB="91425" marR="91425" marL="91425">
                    <a:solidFill>
                      <a:srgbClr val="F4CCCC"/>
                    </a:solidFill>
                  </a:tcPr>
                </a:tc>
              </a:tr>
              <a:tr h="381000">
                <a:tc vMerge="1"/>
                <a:tc vMerge="1"/>
                <a:tc vMerge="1"/>
              </a:tr>
              <a:tr h="381000">
                <a:tc vMerge="1"/>
                <a:tc vMerge="1"/>
                <a:tc v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Evasion: Custom C2 Protocols</a:t>
            </a:r>
            <a:endParaRPr b="1"/>
          </a:p>
        </p:txBody>
      </p:sp>
      <p:pic>
        <p:nvPicPr>
          <p:cNvPr id="182" name="Google Shape;182;p28"/>
          <p:cNvPicPr preferRelativeResize="0"/>
          <p:nvPr/>
        </p:nvPicPr>
        <p:blipFill>
          <a:blip r:embed="rId3">
            <a:alphaModFix/>
          </a:blip>
          <a:stretch>
            <a:fillRect/>
          </a:stretch>
        </p:blipFill>
        <p:spPr>
          <a:xfrm>
            <a:off x="152400" y="1170125"/>
            <a:ext cx="7245701" cy="3820975"/>
          </a:xfrm>
          <a:prstGeom prst="rect">
            <a:avLst/>
          </a:prstGeom>
          <a:noFill/>
          <a:ln>
            <a:noFill/>
          </a:ln>
        </p:spPr>
      </p:pic>
      <p:sp>
        <p:nvSpPr>
          <p:cNvPr id="183" name="Google Shape;183;p28"/>
          <p:cNvSpPr txBox="1"/>
          <p:nvPr/>
        </p:nvSpPr>
        <p:spPr>
          <a:xfrm>
            <a:off x="6358800" y="0"/>
            <a:ext cx="2785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chemeClr val="hlink"/>
                </a:solidFill>
                <a:hlinkClick r:id="rId4"/>
              </a:rPr>
              <a:t>blog_feature_MITRE_ATTCK_Matrix-Custom_C2_Protocol_01.png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Persistence: Traffic Signaling (port knocking)</a:t>
            </a:r>
            <a:endParaRPr b="1"/>
          </a:p>
        </p:txBody>
      </p:sp>
      <p:graphicFrame>
        <p:nvGraphicFramePr>
          <p:cNvPr id="189" name="Google Shape;189;p29"/>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2761325"/>
                <a:gridCol w="2761325"/>
                <a:gridCol w="2761325"/>
              </a:tblGrid>
              <a:tr h="381000">
                <a:tc rowSpan="3">
                  <a:txBody>
                    <a:bodyPr/>
                    <a:lstStyle/>
                    <a:p>
                      <a:pPr indent="0" lvl="0" marL="0" rtl="0" algn="l">
                        <a:spcBef>
                          <a:spcPts val="0"/>
                        </a:spcBef>
                        <a:spcAft>
                          <a:spcPts val="0"/>
                        </a:spcAft>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packets to detect application layer protocols are non-standard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Unusual flags</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Flow: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Connection attempts to closed ports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Suddenly opened ports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unexpected protocol standards and traffic volume</a:t>
                      </a:r>
                      <a:endParaRPr b="1">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Obfuscation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Timing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of multiple IPs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Looking legitimate</a:t>
                      </a:r>
                      <a:endParaRPr>
                        <a:solidFill>
                          <a:schemeClr val="dk1"/>
                        </a:solidFill>
                      </a:endParaRPr>
                    </a:p>
                  </a:txBody>
                  <a:tcPr marT="91425" marB="91425" marR="91425" marL="91425">
                    <a:solidFill>
                      <a:srgbClr val="F4CCCC"/>
                    </a:solidFill>
                  </a:tcPr>
                </a:tc>
              </a:tr>
              <a:tr h="381000">
                <a:tc vMerge="1"/>
                <a:tc vMerge="1"/>
                <a:tc vMerge="1"/>
              </a:tr>
              <a:tr h="381000">
                <a:tc vMerge="1"/>
                <a:tc vMerge="1"/>
                <a:tc v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Persistence: Traffic Signaling (port knocking)</a:t>
            </a:r>
            <a:endParaRPr b="1"/>
          </a:p>
        </p:txBody>
      </p:sp>
      <p:pic>
        <p:nvPicPr>
          <p:cNvPr id="195" name="Google Shape;195;p30"/>
          <p:cNvPicPr preferRelativeResize="0"/>
          <p:nvPr/>
        </p:nvPicPr>
        <p:blipFill>
          <a:blip r:embed="rId3">
            <a:alphaModFix/>
          </a:blip>
          <a:stretch>
            <a:fillRect/>
          </a:stretch>
        </p:blipFill>
        <p:spPr>
          <a:xfrm>
            <a:off x="1371600" y="1170125"/>
            <a:ext cx="5232079" cy="3820975"/>
          </a:xfrm>
          <a:prstGeom prst="rect">
            <a:avLst/>
          </a:prstGeom>
          <a:noFill/>
          <a:ln>
            <a:noFill/>
          </a:ln>
        </p:spPr>
      </p:pic>
      <p:sp>
        <p:nvSpPr>
          <p:cNvPr id="196" name="Google Shape;196;p30"/>
          <p:cNvSpPr txBox="1"/>
          <p:nvPr/>
        </p:nvSpPr>
        <p:spPr>
          <a:xfrm>
            <a:off x="6705300" y="4450800"/>
            <a:ext cx="2540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https://tecadmin.net/secure-ssh-connections-with-port-knocking-linux/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Credential Access: Adversary-in-the-middle</a:t>
            </a:r>
            <a:endParaRPr b="1"/>
          </a:p>
        </p:txBody>
      </p:sp>
      <p:graphicFrame>
        <p:nvGraphicFramePr>
          <p:cNvPr id="202" name="Google Shape;202;p31"/>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2150175"/>
                <a:gridCol w="2999725"/>
                <a:gridCol w="2999725"/>
              </a:tblGrid>
              <a:tr h="381000">
                <a:tc rowSpan="3">
                  <a:txBody>
                    <a:bodyPr/>
                    <a:lstStyle/>
                    <a:p>
                      <a:pPr indent="0" lvl="0" marL="0" rtl="0" algn="l">
                        <a:spcBef>
                          <a:spcPts val="0"/>
                        </a:spcBef>
                        <a:spcAft>
                          <a:spcPts val="0"/>
                        </a:spcAft>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anomalies associated with AiTM behavior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Flow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network traffic from unknown/unexpected hardware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MAC addresses, DHCP</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events associated with network protocols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suspiciously amped network flow through a device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Encrypted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Legitimate access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Non-standard ports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Protocol mismatches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Small, targeted attacks</a:t>
                      </a:r>
                      <a:endParaRPr>
                        <a:solidFill>
                          <a:schemeClr val="dk1"/>
                        </a:solidFill>
                      </a:endParaRPr>
                    </a:p>
                  </a:txBody>
                  <a:tcPr marT="91425" marB="91425" marR="91425" marL="91425">
                    <a:solidFill>
                      <a:srgbClr val="F4CCCC"/>
                    </a:solidFill>
                  </a:tcPr>
                </a:tc>
              </a:tr>
              <a:tr h="381000">
                <a:tc vMerge="1"/>
                <a:tc vMerge="1"/>
                <a:tc vMerge="1"/>
              </a:tr>
              <a:tr h="381000">
                <a:tc vMerge="1"/>
                <a:tc vMerge="1"/>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Intrusion Detection System (NIDS) Overview</a:t>
            </a:r>
            <a:endParaRPr/>
          </a:p>
        </p:txBody>
      </p:sp>
      <p:pic>
        <p:nvPicPr>
          <p:cNvPr id="61" name="Google Shape;61;p14"/>
          <p:cNvPicPr preferRelativeResize="0"/>
          <p:nvPr/>
        </p:nvPicPr>
        <p:blipFill>
          <a:blip r:embed="rId3">
            <a:alphaModFix/>
          </a:blip>
          <a:stretch>
            <a:fillRect/>
          </a:stretch>
        </p:blipFill>
        <p:spPr>
          <a:xfrm>
            <a:off x="152400" y="1170125"/>
            <a:ext cx="6187814" cy="3820975"/>
          </a:xfrm>
          <a:prstGeom prst="rect">
            <a:avLst/>
          </a:prstGeom>
          <a:noFill/>
          <a:ln>
            <a:noFill/>
          </a:ln>
        </p:spPr>
      </p:pic>
      <p:sp>
        <p:nvSpPr>
          <p:cNvPr id="62" name="Google Shape;62;p14"/>
          <p:cNvSpPr txBox="1"/>
          <p:nvPr/>
        </p:nvSpPr>
        <p:spPr>
          <a:xfrm>
            <a:off x="6328425" y="2022000"/>
            <a:ext cx="25833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Types:</a:t>
            </a:r>
            <a:endParaRPr b="1" sz="1600"/>
          </a:p>
          <a:p>
            <a:pPr indent="-323850" lvl="0" marL="457200" rtl="0" algn="l">
              <a:spcBef>
                <a:spcPts val="0"/>
              </a:spcBef>
              <a:spcAft>
                <a:spcPts val="0"/>
              </a:spcAft>
              <a:buClr>
                <a:schemeClr val="dk1"/>
              </a:buClr>
              <a:buSzPts val="1500"/>
              <a:buChar char="●"/>
            </a:pPr>
            <a:r>
              <a:rPr lang="en" sz="1500">
                <a:solidFill>
                  <a:schemeClr val="dk1"/>
                </a:solidFill>
              </a:rPr>
              <a:t>Signature-based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Stateful protocol analysis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Behavioral-based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Anomaly-based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Heuristic-based</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 name="Google Shape;63;p14"/>
          <p:cNvSpPr txBox="1"/>
          <p:nvPr/>
        </p:nvSpPr>
        <p:spPr>
          <a:xfrm>
            <a:off x="5087725" y="4716725"/>
            <a:ext cx="4281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https://www.geeksforgeeks.org/intrusion-detection-system-ids/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Credential Access: Adversary-in-the-middle</a:t>
            </a:r>
            <a:endParaRPr b="1"/>
          </a:p>
        </p:txBody>
      </p:sp>
      <p:pic>
        <p:nvPicPr>
          <p:cNvPr id="208" name="Google Shape;208;p32"/>
          <p:cNvPicPr preferRelativeResize="0"/>
          <p:nvPr/>
        </p:nvPicPr>
        <p:blipFill>
          <a:blip r:embed="rId3">
            <a:alphaModFix/>
          </a:blip>
          <a:stretch>
            <a:fillRect/>
          </a:stretch>
        </p:blipFill>
        <p:spPr>
          <a:xfrm>
            <a:off x="152400" y="1170125"/>
            <a:ext cx="6608135" cy="3820974"/>
          </a:xfrm>
          <a:prstGeom prst="rect">
            <a:avLst/>
          </a:prstGeom>
          <a:noFill/>
          <a:ln>
            <a:noFill/>
          </a:ln>
        </p:spPr>
      </p:pic>
      <p:sp>
        <p:nvSpPr>
          <p:cNvPr id="209" name="Google Shape;209;p32"/>
          <p:cNvSpPr/>
          <p:nvPr/>
        </p:nvSpPr>
        <p:spPr>
          <a:xfrm>
            <a:off x="4045550" y="1204650"/>
            <a:ext cx="2637000" cy="163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txBox="1"/>
          <p:nvPr/>
        </p:nvSpPr>
        <p:spPr>
          <a:xfrm>
            <a:off x="6144000" y="4450800"/>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https://www.armorblox.com/blog/microsoft-phishing-attack/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Credential Access: Adversary-in-the-middle</a:t>
            </a:r>
            <a:endParaRPr b="1"/>
          </a:p>
          <a:p>
            <a:pPr indent="0" lvl="0" marL="0" rtl="0" algn="l">
              <a:spcBef>
                <a:spcPts val="0"/>
              </a:spcBef>
              <a:spcAft>
                <a:spcPts val="0"/>
              </a:spcAft>
              <a:buNone/>
            </a:pPr>
            <a:r>
              <a:t/>
            </a:r>
            <a:endParaRPr/>
          </a:p>
        </p:txBody>
      </p:sp>
      <p:pic>
        <p:nvPicPr>
          <p:cNvPr id="216" name="Google Shape;216;p33"/>
          <p:cNvPicPr preferRelativeResize="0"/>
          <p:nvPr/>
        </p:nvPicPr>
        <p:blipFill>
          <a:blip r:embed="rId3">
            <a:alphaModFix/>
          </a:blip>
          <a:stretch>
            <a:fillRect/>
          </a:stretch>
        </p:blipFill>
        <p:spPr>
          <a:xfrm>
            <a:off x="152400" y="1170125"/>
            <a:ext cx="7092296" cy="3820974"/>
          </a:xfrm>
          <a:prstGeom prst="rect">
            <a:avLst/>
          </a:prstGeom>
          <a:noFill/>
          <a:ln>
            <a:noFill/>
          </a:ln>
        </p:spPr>
      </p:pic>
      <p:sp>
        <p:nvSpPr>
          <p:cNvPr id="217" name="Google Shape;217;p33"/>
          <p:cNvSpPr txBox="1"/>
          <p:nvPr/>
        </p:nvSpPr>
        <p:spPr>
          <a:xfrm>
            <a:off x="7244700" y="4281600"/>
            <a:ext cx="189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https://www.armorblox.com/blog/microsoft-phishing-attack/</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Lateral Movement</a:t>
            </a:r>
            <a:r>
              <a:rPr b="1" lang="en"/>
              <a:t>: Remote Services/SSH</a:t>
            </a:r>
            <a:endParaRPr b="1"/>
          </a:p>
        </p:txBody>
      </p:sp>
      <p:graphicFrame>
        <p:nvGraphicFramePr>
          <p:cNvPr id="223" name="Google Shape;223;p34"/>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3997650"/>
                <a:gridCol w="4056900"/>
              </a:tblGrid>
              <a:tr h="381000">
                <a:tc rowSpan="3">
                  <a:txBody>
                    <a:bodyPr/>
                    <a:lstStyle/>
                    <a:p>
                      <a:pPr indent="0" lvl="0" marL="0" rtl="0" algn="l">
                        <a:spcBef>
                          <a:spcPts val="0"/>
                        </a:spcBef>
                        <a:spcAft>
                          <a:spcPts val="0"/>
                        </a:spcAft>
                        <a:buNone/>
                      </a:pPr>
                      <a:r>
                        <a:rPr b="1" lang="en">
                          <a:solidFill>
                            <a:schemeClr val="dk1"/>
                          </a:solidFill>
                        </a:rPr>
                        <a:t>Network Connection Creation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new network connections (typically port 22) that may use valid accounts to log into remote machines using SSH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Encrypted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of legitimate access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Non-standard ports</a:t>
                      </a:r>
                      <a:endParaRPr>
                        <a:solidFill>
                          <a:schemeClr val="dk1"/>
                        </a:solidFill>
                      </a:endParaRPr>
                    </a:p>
                    <a:p>
                      <a:pPr indent="-317500" lvl="0" marL="457200" rtl="0" algn="l">
                        <a:spcBef>
                          <a:spcPts val="0"/>
                        </a:spcBef>
                        <a:spcAft>
                          <a:spcPts val="0"/>
                        </a:spcAft>
                        <a:buClr>
                          <a:schemeClr val="dk1"/>
                        </a:buClr>
                        <a:buSzPts val="1400"/>
                        <a:buChar char="●"/>
                      </a:pPr>
                      <a:r>
                        <a:rPr b="1" i="1" lang="en">
                          <a:solidFill>
                            <a:schemeClr val="dk1"/>
                          </a:solidFill>
                          <a:highlight>
                            <a:srgbClr val="FFE599"/>
                          </a:highlight>
                        </a:rPr>
                        <a:t>Encrypted SSH tunnels</a:t>
                      </a:r>
                      <a:endParaRPr b="1" i="1">
                        <a:solidFill>
                          <a:schemeClr val="dk1"/>
                        </a:solidFill>
                        <a:highlight>
                          <a:srgbClr val="FFE599"/>
                        </a:highlight>
                      </a:endParaRPr>
                    </a:p>
                  </a:txBody>
                  <a:tcPr marT="91425" marB="91425" marR="91425" marL="91425">
                    <a:solidFill>
                      <a:srgbClr val="F4CCCC"/>
                    </a:solidFill>
                  </a:tcPr>
                </a:tc>
              </a:tr>
              <a:tr h="381000">
                <a:tc vMerge="1"/>
                <a:tc vMerge="1"/>
              </a:tr>
              <a:tr h="381000">
                <a:tc vMerge="1"/>
                <a:tc vMerge="1"/>
              </a:tr>
            </a:tbl>
          </a:graphicData>
        </a:graphic>
      </p:graphicFrame>
      <p:pic>
        <p:nvPicPr>
          <p:cNvPr id="224" name="Google Shape;224;p34"/>
          <p:cNvPicPr preferRelativeResize="0"/>
          <p:nvPr/>
        </p:nvPicPr>
        <p:blipFill>
          <a:blip r:embed="rId3">
            <a:alphaModFix/>
          </a:blip>
          <a:stretch>
            <a:fillRect/>
          </a:stretch>
        </p:blipFill>
        <p:spPr>
          <a:xfrm>
            <a:off x="152400" y="2843350"/>
            <a:ext cx="8839201" cy="1994000"/>
          </a:xfrm>
          <a:prstGeom prst="rect">
            <a:avLst/>
          </a:prstGeom>
          <a:noFill/>
          <a:ln>
            <a:noFill/>
          </a:ln>
        </p:spPr>
      </p:pic>
      <p:sp>
        <p:nvSpPr>
          <p:cNvPr id="225" name="Google Shape;225;p34"/>
          <p:cNvSpPr txBox="1"/>
          <p:nvPr/>
        </p:nvSpPr>
        <p:spPr>
          <a:xfrm>
            <a:off x="-69300" y="4761150"/>
            <a:ext cx="9144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Image source:</a:t>
            </a:r>
            <a:r>
              <a:rPr lang="en" sz="1300" u="sng">
                <a:solidFill>
                  <a:schemeClr val="hlink"/>
                </a:solidFill>
                <a:hlinkClick r:id="rId4"/>
              </a:rPr>
              <a:t>https://www.blackhillsinfosec.com/wp-content/uploads/2019/01/Screen-Shot-2019-01-01-at-8.01.30-PM.png</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Collection: Data from network shared drive</a:t>
            </a:r>
            <a:endParaRPr b="1"/>
          </a:p>
        </p:txBody>
      </p:sp>
      <p:graphicFrame>
        <p:nvGraphicFramePr>
          <p:cNvPr id="231" name="Google Shape;231;p35"/>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2243250"/>
                <a:gridCol w="3304750"/>
                <a:gridCol w="2669175"/>
              </a:tblGrid>
              <a:tr h="381000">
                <a:tc rowSpan="3">
                  <a:txBody>
                    <a:bodyPr/>
                    <a:lstStyle/>
                    <a:p>
                      <a:pPr indent="0" lvl="0" marL="0" rtl="0" algn="l">
                        <a:spcBef>
                          <a:spcPts val="0"/>
                        </a:spcBef>
                        <a:spcAft>
                          <a:spcPts val="0"/>
                        </a:spcAft>
                        <a:buNone/>
                      </a:pPr>
                      <a:r>
                        <a:rPr b="1" lang="en">
                          <a:solidFill>
                            <a:schemeClr val="dk1"/>
                          </a:solidFill>
                        </a:rPr>
                        <a:t>Network Connection Creation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newly constructed network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connections that may search network shares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Clr>
                          <a:schemeClr val="dk1"/>
                        </a:buClr>
                        <a:buSzPts val="1100"/>
                        <a:buFont typeface="Arial"/>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packet inspection for protocols that do not follow expected standards and traffic flows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unexpected files (a .pdf ,doc file) trying to interact  with the network shares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abnormal and unexpected access to the network shares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b="1">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Legitimate access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encryption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Hide data in legitimate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Mimic legit traffic patterns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Steganography</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F4CCCC"/>
                    </a:solidFill>
                  </a:tcPr>
                </a:tc>
              </a:tr>
              <a:tr h="381000">
                <a:tc vMerge="1"/>
                <a:tc vMerge="1"/>
                <a:tc vMerge="1"/>
              </a:tr>
              <a:tr h="381000">
                <a:tc vMerge="1"/>
                <a:tc vMerge="1"/>
                <a:tc vMerge="1"/>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Exfiltration: Exfil over C2 Channel</a:t>
            </a:r>
            <a:endParaRPr b="1"/>
          </a:p>
        </p:txBody>
      </p:sp>
      <p:graphicFrame>
        <p:nvGraphicFramePr>
          <p:cNvPr id="237" name="Google Shape;237;p36"/>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1627400"/>
                <a:gridCol w="2270400"/>
                <a:gridCol w="2270400"/>
                <a:gridCol w="2270400"/>
              </a:tblGrid>
              <a:tr h="381000">
                <a:tc rowSpan="3">
                  <a:txBody>
                    <a:bodyPr/>
                    <a:lstStyle/>
                    <a:p>
                      <a:pPr indent="0" lvl="0" marL="0" rtl="0" algn="l">
                        <a:spcBef>
                          <a:spcPts val="0"/>
                        </a:spcBef>
                        <a:spcAft>
                          <a:spcPts val="0"/>
                        </a:spcAft>
                        <a:buNone/>
                      </a:pPr>
                      <a:r>
                        <a:rPr b="1" lang="en">
                          <a:solidFill>
                            <a:schemeClr val="dk1"/>
                          </a:solidFill>
                        </a:rPr>
                        <a:t>Network Connection Creation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newly constructed network connections by untrusted hosts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Network Traffic Content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non-standard traffic</a:t>
                      </a:r>
                      <a:endParaRPr b="1">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Clr>
                          <a:schemeClr val="dk1"/>
                        </a:buClr>
                        <a:buSzPts val="1100"/>
                        <a:buFont typeface="Arial"/>
                        <a:buNone/>
                      </a:pPr>
                      <a:r>
                        <a:rPr b="1" lang="en">
                          <a:solidFill>
                            <a:schemeClr val="dk1"/>
                          </a:solidFill>
                        </a:rPr>
                        <a:t>Network Traffic Flow indicators: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uncommon data flows, such as large amount of data</a:t>
                      </a:r>
                      <a:endParaRPr b="1">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 </a:t>
                      </a:r>
                      <a:endParaRPr b="1">
                        <a:solidFill>
                          <a:schemeClr val="dk1"/>
                        </a:solidFill>
                      </a:endParaRPr>
                    </a:p>
                    <a:p>
                      <a:pPr indent="0" lvl="0" marL="0" rtl="0" algn="l">
                        <a:spcBef>
                          <a:spcPts val="0"/>
                        </a:spcBef>
                        <a:spcAft>
                          <a:spcPts val="0"/>
                        </a:spcAft>
                        <a:buNone/>
                      </a:pPr>
                      <a:r>
                        <a:t/>
                      </a:r>
                      <a:endParaRPr b="1" i="1">
                        <a:solidFill>
                          <a:schemeClr val="dk1"/>
                        </a:solidFill>
                        <a:highlight>
                          <a:srgbClr val="FFE599"/>
                        </a:highlight>
                      </a:endParaRPr>
                    </a:p>
                    <a:p>
                      <a:pPr indent="-317500" lvl="0" marL="457200" rtl="0" algn="l">
                        <a:spcBef>
                          <a:spcPts val="0"/>
                        </a:spcBef>
                        <a:spcAft>
                          <a:spcPts val="0"/>
                        </a:spcAft>
                        <a:buClr>
                          <a:schemeClr val="dk1"/>
                        </a:buClr>
                        <a:buSzPts val="1400"/>
                        <a:buChar char="●"/>
                      </a:pPr>
                      <a:r>
                        <a:rPr lang="en">
                          <a:solidFill>
                            <a:schemeClr val="dk1"/>
                          </a:solidFill>
                        </a:rPr>
                        <a:t>Data fragmentation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encryption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Hiding in legitimate traffic</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Mimic legit traffic patterns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non-standard ports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F4CCCC"/>
                    </a:solidFill>
                  </a:tcPr>
                </a:tc>
              </a:tr>
              <a:tr h="381000">
                <a:tc vMerge="1"/>
                <a:tc vMerge="1"/>
                <a:tc vMerge="1"/>
                <a:tc vMerge="1"/>
              </a:tr>
              <a:tr h="381000">
                <a:tc vMerge="1"/>
                <a:tc vMerge="1"/>
                <a:tc vMerge="1"/>
                <a:tc v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Impact: Network Denial of Service </a:t>
            </a:r>
            <a:endParaRPr b="1"/>
          </a:p>
        </p:txBody>
      </p:sp>
      <p:graphicFrame>
        <p:nvGraphicFramePr>
          <p:cNvPr id="243" name="Google Shape;243;p37"/>
          <p:cNvGraphicFramePr/>
          <p:nvPr/>
        </p:nvGraphicFramePr>
        <p:xfrm>
          <a:off x="393675" y="1087875"/>
          <a:ext cx="3000000" cy="3000000"/>
        </p:xfrm>
        <a:graphic>
          <a:graphicData uri="http://schemas.openxmlformats.org/drawingml/2006/table">
            <a:tbl>
              <a:tblPr>
                <a:noFill/>
                <a:tableStyleId>{871CDC75-FCF0-4513-9357-A806575E70F0}</a:tableStyleId>
              </a:tblPr>
              <a:tblGrid>
                <a:gridCol w="4063000"/>
                <a:gridCol w="4075325"/>
              </a:tblGrid>
              <a:tr h="381000">
                <a:tc rowSpan="3">
                  <a:txBody>
                    <a:bodyPr/>
                    <a:lstStyle/>
                    <a:p>
                      <a:pPr indent="0" lvl="0" marL="0" rtl="0" algn="l">
                        <a:spcBef>
                          <a:spcPts val="0"/>
                        </a:spcBef>
                        <a:spcAft>
                          <a:spcPts val="0"/>
                        </a:spcAft>
                        <a:buNone/>
                      </a:pPr>
                      <a:r>
                        <a:rPr b="1" lang="en">
                          <a:solidFill>
                            <a:schemeClr val="dk1"/>
                          </a:solidFill>
                        </a:rPr>
                        <a:t>Network Traffic Flow indicators: </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uncommon data flows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Processes using the network that normally do not normally have network communication or have never been seen before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Sudden increase in ICMP, SYN, TCP, SYN-FIN packets</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solidFill>
                      <a:srgbClr val="C9DAF8"/>
                    </a:solidFill>
                  </a:tcPr>
                </a:tc>
                <a:tc rowSpan="3">
                  <a:txBody>
                    <a:bodyPr/>
                    <a:lstStyle/>
                    <a:p>
                      <a:pPr indent="0" lvl="0" marL="0" rtl="0" algn="l">
                        <a:spcBef>
                          <a:spcPts val="0"/>
                        </a:spcBef>
                        <a:spcAft>
                          <a:spcPts val="0"/>
                        </a:spcAft>
                        <a:buNone/>
                      </a:pPr>
                      <a:r>
                        <a:rPr b="1" lang="en">
                          <a:solidFill>
                            <a:schemeClr val="dk1"/>
                          </a:solidFill>
                        </a:rPr>
                        <a:t>Evasion Techniques:</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Fragmentation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Traffic variation</a:t>
                      </a:r>
                      <a:endParaRPr>
                        <a:solidFill>
                          <a:schemeClr val="dk1"/>
                        </a:solidFill>
                      </a:endParaRPr>
                    </a:p>
                    <a:p>
                      <a:pPr indent="-317500" lvl="0" marL="457200" rtl="0" algn="l">
                        <a:spcBef>
                          <a:spcPts val="0"/>
                        </a:spcBef>
                        <a:spcAft>
                          <a:spcPts val="0"/>
                        </a:spcAft>
                        <a:buClr>
                          <a:schemeClr val="dk1"/>
                        </a:buClr>
                        <a:buSzPts val="1400"/>
                        <a:buChar char="●"/>
                      </a:pPr>
                      <a:r>
                        <a:rPr b="1" i="1" lang="en">
                          <a:solidFill>
                            <a:schemeClr val="dk1"/>
                          </a:solidFill>
                          <a:highlight>
                            <a:srgbClr val="FFF2CC"/>
                          </a:highlight>
                        </a:rPr>
                        <a:t>Slow-rate attack</a:t>
                      </a:r>
                      <a:endParaRPr b="1" i="1">
                        <a:solidFill>
                          <a:schemeClr val="dk1"/>
                        </a:solidFill>
                        <a:highlight>
                          <a:srgbClr val="FFF2CC"/>
                        </a:highlight>
                      </a:endParaRPr>
                    </a:p>
                  </a:txBody>
                  <a:tcPr marT="91425" marB="91425" marR="91425" marL="91425">
                    <a:solidFill>
                      <a:srgbClr val="F4CCCC"/>
                    </a:solidFill>
                  </a:tcPr>
                </a:tc>
              </a:tr>
              <a:tr h="381000">
                <a:tc vMerge="1"/>
                <a:tc vMerge="1"/>
              </a:tr>
              <a:tr h="381000">
                <a:tc vMerge="1"/>
                <a:tc v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Evasion</a:t>
            </a:r>
            <a:r>
              <a:rPr b="1" lang="en"/>
              <a:t>: </a:t>
            </a:r>
            <a:endParaRPr b="1"/>
          </a:p>
          <a:p>
            <a:pPr indent="0" lvl="0" marL="0" rtl="0" algn="l">
              <a:spcBef>
                <a:spcPts val="0"/>
              </a:spcBef>
              <a:spcAft>
                <a:spcPts val="0"/>
              </a:spcAft>
              <a:buNone/>
            </a:pPr>
            <a:r>
              <a:rPr b="1" lang="en"/>
              <a:t>Slow-rate Network Denial of Service </a:t>
            </a:r>
            <a:endParaRPr b="1"/>
          </a:p>
        </p:txBody>
      </p:sp>
      <p:pic>
        <p:nvPicPr>
          <p:cNvPr id="249" name="Google Shape;249;p38"/>
          <p:cNvPicPr preferRelativeResize="0"/>
          <p:nvPr/>
        </p:nvPicPr>
        <p:blipFill>
          <a:blip r:embed="rId3">
            <a:alphaModFix/>
          </a:blip>
          <a:stretch>
            <a:fillRect/>
          </a:stretch>
        </p:blipFill>
        <p:spPr>
          <a:xfrm>
            <a:off x="3740400" y="0"/>
            <a:ext cx="4878899" cy="5025699"/>
          </a:xfrm>
          <a:prstGeom prst="rect">
            <a:avLst/>
          </a:prstGeom>
          <a:noFill/>
          <a:ln>
            <a:noFill/>
          </a:ln>
        </p:spPr>
      </p:pic>
      <p:sp>
        <p:nvSpPr>
          <p:cNvPr id="250" name="Google Shape;250;p38"/>
          <p:cNvSpPr txBox="1"/>
          <p:nvPr/>
        </p:nvSpPr>
        <p:spPr>
          <a:xfrm>
            <a:off x="0" y="4450800"/>
            <a:ext cx="374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Image source:</a:t>
            </a:r>
            <a:r>
              <a:rPr lang="en" sz="1000" u="sng">
                <a:solidFill>
                  <a:schemeClr val="hlink"/>
                </a:solidFill>
                <a:hlinkClick r:id="rId4"/>
              </a:rPr>
              <a:t>https://ars.els-cdn.com/content/image/1-s2.0-S0167404817301980-cose1205-fig-0006.jpg</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Don’t get </a:t>
            </a:r>
            <a:r>
              <a:rPr lang="en"/>
              <a:t>caught.</a:t>
            </a:r>
            <a:endParaRPr/>
          </a:p>
        </p:txBody>
      </p:sp>
      <p:pic>
        <p:nvPicPr>
          <p:cNvPr id="256" name="Google Shape;256;p39"/>
          <p:cNvPicPr preferRelativeResize="0"/>
          <p:nvPr/>
        </p:nvPicPr>
        <p:blipFill>
          <a:blip r:embed="rId3">
            <a:alphaModFix/>
          </a:blip>
          <a:stretch>
            <a:fillRect/>
          </a:stretch>
        </p:blipFill>
        <p:spPr>
          <a:xfrm>
            <a:off x="5819288" y="1647825"/>
            <a:ext cx="2466975" cy="1847850"/>
          </a:xfrm>
          <a:prstGeom prst="rect">
            <a:avLst/>
          </a:prstGeom>
          <a:noFill/>
          <a:ln>
            <a:noFill/>
          </a:ln>
        </p:spPr>
      </p:pic>
      <p:sp>
        <p:nvSpPr>
          <p:cNvPr id="257" name="Google Shape;257;p39"/>
          <p:cNvSpPr txBox="1"/>
          <p:nvPr/>
        </p:nvSpPr>
        <p:spPr>
          <a:xfrm>
            <a:off x="0" y="4450800"/>
            <a:ext cx="374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https://dribbble.com/shots/11012025-Evil-Hacker</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Signature vs. Anomaly-based detection</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Signature-based NIDS</a:t>
            </a:r>
            <a:endParaRPr b="1" sz="1600"/>
          </a:p>
          <a:p>
            <a:pPr indent="-330200" lvl="0" marL="457200" rtl="0" algn="l">
              <a:spcBef>
                <a:spcPts val="1200"/>
              </a:spcBef>
              <a:spcAft>
                <a:spcPts val="0"/>
              </a:spcAft>
              <a:buSzPts val="1600"/>
              <a:buChar char="●"/>
            </a:pPr>
            <a:r>
              <a:rPr lang="en" sz="1600"/>
              <a:t>Most common</a:t>
            </a:r>
            <a:endParaRPr sz="1600"/>
          </a:p>
          <a:p>
            <a:pPr indent="-330200" lvl="0" marL="457200" rtl="0" algn="l">
              <a:spcBef>
                <a:spcPts val="0"/>
              </a:spcBef>
              <a:spcAft>
                <a:spcPts val="0"/>
              </a:spcAft>
              <a:buSzPts val="1600"/>
              <a:buChar char="●"/>
            </a:pPr>
            <a:r>
              <a:rPr lang="en" sz="1600"/>
              <a:t>Compares i</a:t>
            </a:r>
            <a:r>
              <a:rPr lang="en" sz="1600"/>
              <a:t>ncoming</a:t>
            </a:r>
            <a:r>
              <a:rPr lang="en" sz="1600"/>
              <a:t> internet traffic </a:t>
            </a:r>
            <a:r>
              <a:rPr lang="en" sz="1600"/>
              <a:t>against</a:t>
            </a:r>
            <a:r>
              <a:rPr lang="en" sz="1600"/>
              <a:t> a known database of attack patterns and signatures</a:t>
            </a:r>
            <a:endParaRPr sz="1600"/>
          </a:p>
          <a:p>
            <a:pPr indent="-330200" lvl="0" marL="457200" rtl="0" algn="l">
              <a:spcBef>
                <a:spcPts val="0"/>
              </a:spcBef>
              <a:spcAft>
                <a:spcPts val="0"/>
              </a:spcAft>
              <a:buSzPts val="1600"/>
              <a:buChar char="●"/>
            </a:pPr>
            <a:r>
              <a:rPr lang="en" sz="1600"/>
              <a:t>Unable to detect novel attacks or variants of current attacks</a:t>
            </a:r>
            <a:endParaRPr sz="1600"/>
          </a:p>
          <a:p>
            <a:pPr indent="-330200" lvl="0" marL="457200" rtl="0" algn="l">
              <a:spcBef>
                <a:spcPts val="0"/>
              </a:spcBef>
              <a:spcAft>
                <a:spcPts val="0"/>
              </a:spcAft>
              <a:buSzPts val="1600"/>
              <a:buChar char="●"/>
            </a:pPr>
            <a:r>
              <a:rPr lang="en" sz="1600"/>
              <a:t>Needs to be updated </a:t>
            </a:r>
            <a:r>
              <a:rPr lang="en" sz="1600"/>
              <a:t>frequently</a:t>
            </a:r>
            <a:r>
              <a:rPr lang="en" sz="1600"/>
              <a:t> to keep up with latest threats</a:t>
            </a:r>
            <a:endParaRPr sz="1600"/>
          </a:p>
          <a:p>
            <a:pPr indent="-330200" lvl="0" marL="457200" rtl="0" algn="l">
              <a:spcBef>
                <a:spcPts val="0"/>
              </a:spcBef>
              <a:spcAft>
                <a:spcPts val="0"/>
              </a:spcAft>
              <a:buSzPts val="1600"/>
              <a:buChar char="●"/>
            </a:pPr>
            <a:r>
              <a:rPr lang="en" sz="1600"/>
              <a:t>Resource intensive and slows down the network process</a:t>
            </a:r>
            <a:endParaRPr sz="1600"/>
          </a:p>
        </p:txBody>
      </p:sp>
      <p:sp>
        <p:nvSpPr>
          <p:cNvPr id="70" name="Google Shape;70;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Anomaly-based NIDS</a:t>
            </a:r>
            <a:endParaRPr b="1" sz="1600"/>
          </a:p>
          <a:p>
            <a:pPr indent="-330200" lvl="0" marL="457200" rtl="0" algn="l">
              <a:spcBef>
                <a:spcPts val="1200"/>
              </a:spcBef>
              <a:spcAft>
                <a:spcPts val="0"/>
              </a:spcAft>
              <a:buSzPts val="1600"/>
              <a:buChar char="●"/>
            </a:pPr>
            <a:r>
              <a:rPr lang="en" sz="1600"/>
              <a:t>E</a:t>
            </a:r>
            <a:r>
              <a:rPr lang="en" sz="1600"/>
              <a:t>stablishes</a:t>
            </a:r>
            <a:r>
              <a:rPr lang="en" sz="1600"/>
              <a:t> a baseline for network behavior using AI/ML and looks for </a:t>
            </a:r>
            <a:r>
              <a:rPr lang="en" sz="1600"/>
              <a:t>deviations from the baseline</a:t>
            </a:r>
            <a:endParaRPr sz="1600"/>
          </a:p>
          <a:p>
            <a:pPr indent="-330200" lvl="0" marL="457200" rtl="0" algn="l">
              <a:spcBef>
                <a:spcPts val="0"/>
              </a:spcBef>
              <a:spcAft>
                <a:spcPts val="0"/>
              </a:spcAft>
              <a:buSzPts val="1600"/>
              <a:buChar char="●"/>
            </a:pPr>
            <a:r>
              <a:rPr lang="en" sz="1600"/>
              <a:t>Requires establishment and maintenance of a baseline</a:t>
            </a:r>
            <a:endParaRPr sz="1600"/>
          </a:p>
          <a:p>
            <a:pPr indent="-330200" lvl="0" marL="457200" rtl="0" algn="l">
              <a:spcBef>
                <a:spcPts val="0"/>
              </a:spcBef>
              <a:spcAft>
                <a:spcPts val="0"/>
              </a:spcAft>
              <a:buSzPts val="1600"/>
              <a:buChar char="●"/>
            </a:pPr>
            <a:r>
              <a:rPr lang="en" sz="1600"/>
              <a:t>False positives on new, yet valid behaviors </a:t>
            </a:r>
            <a:endParaRPr sz="1600"/>
          </a:p>
          <a:p>
            <a:pPr indent="-330200" lvl="0" marL="457200" rtl="0" algn="l">
              <a:spcBef>
                <a:spcPts val="0"/>
              </a:spcBef>
              <a:spcAft>
                <a:spcPts val="0"/>
              </a:spcAft>
              <a:buSzPts val="1600"/>
              <a:buChar char="●"/>
            </a:pPr>
            <a:r>
              <a:rPr lang="en" sz="1600"/>
              <a:t>Costly and complex to implement</a:t>
            </a:r>
            <a:endParaRPr sz="1600"/>
          </a:p>
          <a:p>
            <a:pPr indent="0" lvl="0" marL="0" rtl="0" algn="l">
              <a:spcBef>
                <a:spcPts val="1200"/>
              </a:spcBef>
              <a:spcAft>
                <a:spcPts val="1200"/>
              </a:spcAft>
              <a:buNone/>
            </a:pPr>
            <a:r>
              <a:t/>
            </a:r>
            <a:endParaRPr sz="1600"/>
          </a:p>
        </p:txBody>
      </p:sp>
      <p:sp>
        <p:nvSpPr>
          <p:cNvPr id="71" name="Google Shape;71;p15"/>
          <p:cNvSpPr txBox="1"/>
          <p:nvPr/>
        </p:nvSpPr>
        <p:spPr>
          <a:xfrm>
            <a:off x="4968525" y="4153600"/>
            <a:ext cx="3411000" cy="831300"/>
          </a:xfrm>
          <a:prstGeom prst="rect">
            <a:avLst/>
          </a:prstGeom>
          <a:noFill/>
          <a:ln cap="flat" cmpd="sng" w="38100">
            <a:solidFill>
              <a:srgbClr val="FF00FF"/>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rPr>
              <a:t>Most effective when combined.</a:t>
            </a:r>
            <a:endParaRPr b="1"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Snort Rules: Rule Header</a:t>
            </a:r>
            <a:endParaRPr/>
          </a:p>
        </p:txBody>
      </p:sp>
      <p:sp>
        <p:nvSpPr>
          <p:cNvPr id="77" name="Google Shape;77;p16"/>
          <p:cNvSpPr txBox="1"/>
          <p:nvPr>
            <p:ph idx="2" type="body"/>
          </p:nvPr>
        </p:nvSpPr>
        <p:spPr>
          <a:xfrm>
            <a:off x="2740150" y="2703650"/>
            <a:ext cx="2223000" cy="687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Example Snort rule:</a:t>
            </a:r>
            <a:endParaRPr/>
          </a:p>
          <a:p>
            <a:pPr indent="0" lvl="0" marL="0" rtl="0" algn="l">
              <a:spcBef>
                <a:spcPts val="1200"/>
              </a:spcBef>
              <a:spcAft>
                <a:spcPts val="1200"/>
              </a:spcAft>
              <a:buNone/>
            </a:pPr>
            <a:r>
              <a:t/>
            </a:r>
            <a:endParaRPr/>
          </a:p>
        </p:txBody>
      </p:sp>
      <p:sp>
        <p:nvSpPr>
          <p:cNvPr id="78" name="Google Shape;78;p16"/>
          <p:cNvSpPr/>
          <p:nvPr/>
        </p:nvSpPr>
        <p:spPr>
          <a:xfrm>
            <a:off x="2256099" y="1081950"/>
            <a:ext cx="1309500" cy="4365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Rule options</a:t>
            </a:r>
            <a:endParaRPr/>
          </a:p>
        </p:txBody>
      </p:sp>
      <p:sp>
        <p:nvSpPr>
          <p:cNvPr id="79" name="Google Shape;79;p16"/>
          <p:cNvSpPr/>
          <p:nvPr/>
        </p:nvSpPr>
        <p:spPr>
          <a:xfrm>
            <a:off x="1027906" y="1078275"/>
            <a:ext cx="1211100" cy="436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Rule Header</a:t>
            </a:r>
            <a:endParaRPr/>
          </a:p>
        </p:txBody>
      </p:sp>
      <p:sp>
        <p:nvSpPr>
          <p:cNvPr id="80" name="Google Shape;80;p16"/>
          <p:cNvSpPr/>
          <p:nvPr/>
        </p:nvSpPr>
        <p:spPr>
          <a:xfrm>
            <a:off x="140081" y="2278547"/>
            <a:ext cx="840300" cy="272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Action</a:t>
            </a:r>
            <a:endParaRPr/>
          </a:p>
        </p:txBody>
      </p:sp>
      <p:sp>
        <p:nvSpPr>
          <p:cNvPr id="81" name="Google Shape;81;p16"/>
          <p:cNvSpPr/>
          <p:nvPr/>
        </p:nvSpPr>
        <p:spPr>
          <a:xfrm>
            <a:off x="1002022" y="2278547"/>
            <a:ext cx="1058400" cy="2727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protocol</a:t>
            </a:r>
            <a:endParaRPr/>
          </a:p>
        </p:txBody>
      </p:sp>
      <p:sp>
        <p:nvSpPr>
          <p:cNvPr id="82" name="Google Shape;82;p16"/>
          <p:cNvSpPr/>
          <p:nvPr/>
        </p:nvSpPr>
        <p:spPr>
          <a:xfrm>
            <a:off x="2093339" y="2278547"/>
            <a:ext cx="1058400" cy="272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IP</a:t>
            </a:r>
            <a:endParaRPr/>
          </a:p>
        </p:txBody>
      </p:sp>
      <p:sp>
        <p:nvSpPr>
          <p:cNvPr id="83" name="Google Shape;83;p16"/>
          <p:cNvSpPr/>
          <p:nvPr/>
        </p:nvSpPr>
        <p:spPr>
          <a:xfrm>
            <a:off x="3184437" y="2278547"/>
            <a:ext cx="1211100" cy="272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Port</a:t>
            </a:r>
            <a:endParaRPr/>
          </a:p>
        </p:txBody>
      </p:sp>
      <p:sp>
        <p:nvSpPr>
          <p:cNvPr id="84" name="Google Shape;84;p16"/>
          <p:cNvSpPr/>
          <p:nvPr/>
        </p:nvSpPr>
        <p:spPr>
          <a:xfrm>
            <a:off x="4439184" y="2278547"/>
            <a:ext cx="785700" cy="2727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Dest IP</a:t>
            </a:r>
            <a:endParaRPr/>
          </a:p>
        </p:txBody>
      </p:sp>
      <p:sp>
        <p:nvSpPr>
          <p:cNvPr id="85" name="Google Shape;85;p16"/>
          <p:cNvSpPr/>
          <p:nvPr/>
        </p:nvSpPr>
        <p:spPr>
          <a:xfrm>
            <a:off x="5246902" y="2278550"/>
            <a:ext cx="1014600" cy="272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Dest port</a:t>
            </a:r>
            <a:endParaRPr/>
          </a:p>
        </p:txBody>
      </p:sp>
      <p:sp>
        <p:nvSpPr>
          <p:cNvPr id="86" name="Google Shape;86;p16"/>
          <p:cNvSpPr/>
          <p:nvPr/>
        </p:nvSpPr>
        <p:spPr>
          <a:xfrm>
            <a:off x="1023950" y="2638950"/>
            <a:ext cx="1058400" cy="1200300"/>
          </a:xfrm>
          <a:prstGeom prst="rect">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tcp</a:t>
            </a:r>
            <a:endParaRPr/>
          </a:p>
          <a:p>
            <a:pPr indent="0" lvl="0" marL="0" rtl="0" algn="l">
              <a:spcBef>
                <a:spcPts val="0"/>
              </a:spcBef>
              <a:spcAft>
                <a:spcPts val="0"/>
              </a:spcAft>
              <a:buNone/>
            </a:pPr>
            <a:r>
              <a:rPr lang="en"/>
              <a:t>udp</a:t>
            </a:r>
            <a:endParaRPr/>
          </a:p>
          <a:p>
            <a:pPr indent="0" lvl="0" marL="0" rtl="0" algn="l">
              <a:spcBef>
                <a:spcPts val="0"/>
              </a:spcBef>
              <a:spcAft>
                <a:spcPts val="0"/>
              </a:spcAft>
              <a:buNone/>
            </a:pPr>
            <a:r>
              <a:rPr lang="en"/>
              <a:t>ip</a:t>
            </a:r>
            <a:endParaRPr/>
          </a:p>
          <a:p>
            <a:pPr indent="0" lvl="0" marL="0" rtl="0" algn="l">
              <a:spcBef>
                <a:spcPts val="0"/>
              </a:spcBef>
              <a:spcAft>
                <a:spcPts val="0"/>
              </a:spcAft>
              <a:buNone/>
            </a:pPr>
            <a:r>
              <a:rPr lang="en"/>
              <a:t>Icmp</a:t>
            </a:r>
            <a:endParaRPr/>
          </a:p>
        </p:txBody>
      </p:sp>
      <p:sp>
        <p:nvSpPr>
          <p:cNvPr id="87" name="Google Shape;87;p16"/>
          <p:cNvSpPr/>
          <p:nvPr/>
        </p:nvSpPr>
        <p:spPr>
          <a:xfrm>
            <a:off x="167375" y="2638950"/>
            <a:ext cx="785700" cy="12003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alert</a:t>
            </a:r>
            <a:endParaRPr/>
          </a:p>
          <a:p>
            <a:pPr indent="0" lvl="0" marL="0" rtl="0" algn="l">
              <a:spcBef>
                <a:spcPts val="0"/>
              </a:spcBef>
              <a:spcAft>
                <a:spcPts val="0"/>
              </a:spcAft>
              <a:buNone/>
            </a:pPr>
            <a:r>
              <a:rPr lang="en"/>
              <a:t>log</a:t>
            </a:r>
            <a:endParaRPr/>
          </a:p>
          <a:p>
            <a:pPr indent="0" lvl="0" marL="0" rtl="0" algn="l">
              <a:spcBef>
                <a:spcPts val="0"/>
              </a:spcBef>
              <a:spcAft>
                <a:spcPts val="0"/>
              </a:spcAft>
              <a:buNone/>
            </a:pPr>
            <a:r>
              <a:rPr lang="en"/>
              <a:t>drop</a:t>
            </a:r>
            <a:endParaRPr/>
          </a:p>
          <a:p>
            <a:pPr indent="0" lvl="0" marL="0" rtl="0" algn="l">
              <a:spcBef>
                <a:spcPts val="0"/>
              </a:spcBef>
              <a:spcAft>
                <a:spcPts val="0"/>
              </a:spcAft>
              <a:buNone/>
            </a:pPr>
            <a:r>
              <a:rPr lang="en"/>
              <a:t>block</a:t>
            </a:r>
            <a:endParaRPr/>
          </a:p>
          <a:p>
            <a:pPr indent="0" lvl="0" marL="0" rtl="0" algn="l">
              <a:spcBef>
                <a:spcPts val="0"/>
              </a:spcBef>
              <a:spcAft>
                <a:spcPts val="0"/>
              </a:spcAft>
              <a:buNone/>
            </a:pPr>
            <a:r>
              <a:rPr lang="en"/>
              <a:t>Pass</a:t>
            </a:r>
            <a:endParaRPr/>
          </a:p>
          <a:p>
            <a:pPr indent="0" lvl="0" marL="0" rtl="0" algn="l">
              <a:spcBef>
                <a:spcPts val="0"/>
              </a:spcBef>
              <a:spcAft>
                <a:spcPts val="0"/>
              </a:spcAft>
              <a:buNone/>
            </a:pPr>
            <a:r>
              <a:t/>
            </a:r>
            <a:endParaRPr/>
          </a:p>
        </p:txBody>
      </p:sp>
      <p:cxnSp>
        <p:nvCxnSpPr>
          <p:cNvPr id="88" name="Google Shape;88;p16"/>
          <p:cNvCxnSpPr>
            <a:stCxn id="79" idx="2"/>
            <a:endCxn id="80" idx="0"/>
          </p:cNvCxnSpPr>
          <p:nvPr/>
        </p:nvCxnSpPr>
        <p:spPr>
          <a:xfrm flipH="1">
            <a:off x="560356" y="1514775"/>
            <a:ext cx="1073100" cy="7638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79" idx="2"/>
            <a:endCxn id="81" idx="0"/>
          </p:cNvCxnSpPr>
          <p:nvPr/>
        </p:nvCxnSpPr>
        <p:spPr>
          <a:xfrm flipH="1">
            <a:off x="1531156" y="1514775"/>
            <a:ext cx="102300" cy="7638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a:stCxn id="79" idx="2"/>
            <a:endCxn id="82" idx="0"/>
          </p:cNvCxnSpPr>
          <p:nvPr/>
        </p:nvCxnSpPr>
        <p:spPr>
          <a:xfrm>
            <a:off x="1633456" y="1514775"/>
            <a:ext cx="989100" cy="7638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a:stCxn id="79" idx="2"/>
            <a:endCxn id="83" idx="0"/>
          </p:cNvCxnSpPr>
          <p:nvPr/>
        </p:nvCxnSpPr>
        <p:spPr>
          <a:xfrm>
            <a:off x="1633456" y="1514775"/>
            <a:ext cx="2156400" cy="7638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a:stCxn id="79" idx="2"/>
            <a:endCxn id="84" idx="0"/>
          </p:cNvCxnSpPr>
          <p:nvPr/>
        </p:nvCxnSpPr>
        <p:spPr>
          <a:xfrm>
            <a:off x="1633456" y="1514775"/>
            <a:ext cx="3198600" cy="7638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6"/>
          <p:cNvCxnSpPr>
            <a:stCxn id="79" idx="2"/>
            <a:endCxn id="85" idx="0"/>
          </p:cNvCxnSpPr>
          <p:nvPr/>
        </p:nvCxnSpPr>
        <p:spPr>
          <a:xfrm>
            <a:off x="1633456" y="1514775"/>
            <a:ext cx="4120800" cy="763800"/>
          </a:xfrm>
          <a:prstGeom prst="straightConnector1">
            <a:avLst/>
          </a:prstGeom>
          <a:noFill/>
          <a:ln cap="flat" cmpd="sng" w="9525">
            <a:solidFill>
              <a:schemeClr val="dk2"/>
            </a:solidFill>
            <a:prstDash val="solid"/>
            <a:round/>
            <a:headEnd len="med" w="med" type="none"/>
            <a:tailEnd len="med" w="med" type="triangle"/>
          </a:ln>
        </p:spPr>
      </p:cxnSp>
      <p:pic>
        <p:nvPicPr>
          <p:cNvPr id="94" name="Google Shape;94;p16"/>
          <p:cNvPicPr preferRelativeResize="0"/>
          <p:nvPr/>
        </p:nvPicPr>
        <p:blipFill>
          <a:blip r:embed="rId3">
            <a:alphaModFix/>
          </a:blip>
          <a:stretch>
            <a:fillRect/>
          </a:stretch>
        </p:blipFill>
        <p:spPr>
          <a:xfrm>
            <a:off x="2724649" y="3023500"/>
            <a:ext cx="6294425" cy="1943300"/>
          </a:xfrm>
          <a:prstGeom prst="rect">
            <a:avLst/>
          </a:prstGeom>
          <a:noFill/>
          <a:ln>
            <a:noFill/>
          </a:ln>
        </p:spPr>
      </p:pic>
      <p:sp>
        <p:nvSpPr>
          <p:cNvPr id="95" name="Google Shape;95;p16"/>
          <p:cNvSpPr txBox="1"/>
          <p:nvPr/>
        </p:nvSpPr>
        <p:spPr>
          <a:xfrm>
            <a:off x="0" y="4473200"/>
            <a:ext cx="2399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 </a:t>
            </a:r>
            <a:r>
              <a:rPr lang="en" sz="1100" u="sng">
                <a:solidFill>
                  <a:srgbClr val="2200CC"/>
                </a:solidFill>
                <a:hlinkClick r:id="rId4">
                  <a:extLst>
                    <a:ext uri="{A12FA001-AC4F-418D-AE19-62706E023703}">
                      <ahyp:hlinkClr val="tx"/>
                    </a:ext>
                  </a:extLst>
                </a:hlinkClick>
              </a:rPr>
              <a:t>https://docs.snort.org/rules/headers/file_rules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0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Snort Rules: Rule Options</a:t>
            </a:r>
            <a:endParaRPr/>
          </a:p>
        </p:txBody>
      </p:sp>
      <p:sp>
        <p:nvSpPr>
          <p:cNvPr id="101" name="Google Shape;101;p17"/>
          <p:cNvSpPr/>
          <p:nvPr/>
        </p:nvSpPr>
        <p:spPr>
          <a:xfrm>
            <a:off x="182429" y="1037357"/>
            <a:ext cx="1309500" cy="4365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Rule options</a:t>
            </a:r>
            <a:endParaRPr/>
          </a:p>
        </p:txBody>
      </p:sp>
      <p:sp>
        <p:nvSpPr>
          <p:cNvPr id="102" name="Google Shape;102;p17"/>
          <p:cNvSpPr/>
          <p:nvPr/>
        </p:nvSpPr>
        <p:spPr>
          <a:xfrm>
            <a:off x="1340162" y="1778650"/>
            <a:ext cx="1298700" cy="431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General</a:t>
            </a:r>
            <a:endParaRPr/>
          </a:p>
        </p:txBody>
      </p:sp>
      <p:sp>
        <p:nvSpPr>
          <p:cNvPr id="103" name="Google Shape;103;p17"/>
          <p:cNvSpPr/>
          <p:nvPr/>
        </p:nvSpPr>
        <p:spPr>
          <a:xfrm>
            <a:off x="1387749" y="2287869"/>
            <a:ext cx="1251000" cy="4314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Payload</a:t>
            </a:r>
            <a:endParaRPr/>
          </a:p>
        </p:txBody>
      </p:sp>
      <p:sp>
        <p:nvSpPr>
          <p:cNvPr id="104" name="Google Shape;104;p17"/>
          <p:cNvSpPr/>
          <p:nvPr/>
        </p:nvSpPr>
        <p:spPr>
          <a:xfrm>
            <a:off x="1279852" y="2840463"/>
            <a:ext cx="1568400" cy="4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Non-payload</a:t>
            </a:r>
            <a:endParaRPr/>
          </a:p>
        </p:txBody>
      </p:sp>
      <p:sp>
        <p:nvSpPr>
          <p:cNvPr id="105" name="Google Shape;105;p17"/>
          <p:cNvSpPr/>
          <p:nvPr/>
        </p:nvSpPr>
        <p:spPr>
          <a:xfrm>
            <a:off x="1182425" y="3399400"/>
            <a:ext cx="1665900" cy="431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Post - Detection</a:t>
            </a:r>
            <a:endParaRPr/>
          </a:p>
        </p:txBody>
      </p:sp>
      <p:cxnSp>
        <p:nvCxnSpPr>
          <p:cNvPr id="106" name="Google Shape;106;p17"/>
          <p:cNvCxnSpPr>
            <a:stCxn id="101" idx="2"/>
            <a:endCxn id="102" idx="1"/>
          </p:cNvCxnSpPr>
          <p:nvPr/>
        </p:nvCxnSpPr>
        <p:spPr>
          <a:xfrm flipH="1" rot="-5400000">
            <a:off x="828479" y="1482557"/>
            <a:ext cx="520500" cy="503100"/>
          </a:xfrm>
          <a:prstGeom prst="bentConnector2">
            <a:avLst/>
          </a:prstGeom>
          <a:noFill/>
          <a:ln cap="flat" cmpd="sng" w="9525">
            <a:solidFill>
              <a:schemeClr val="dk2"/>
            </a:solidFill>
            <a:prstDash val="solid"/>
            <a:round/>
            <a:headEnd len="med" w="med" type="none"/>
            <a:tailEnd len="med" w="med" type="none"/>
          </a:ln>
        </p:spPr>
      </p:cxnSp>
      <p:cxnSp>
        <p:nvCxnSpPr>
          <p:cNvPr id="107" name="Google Shape;107;p17"/>
          <p:cNvCxnSpPr>
            <a:stCxn id="101" idx="2"/>
            <a:endCxn id="103" idx="1"/>
          </p:cNvCxnSpPr>
          <p:nvPr/>
        </p:nvCxnSpPr>
        <p:spPr>
          <a:xfrm flipH="1" rot="-5400000">
            <a:off x="597629" y="1713407"/>
            <a:ext cx="1029600" cy="550500"/>
          </a:xfrm>
          <a:prstGeom prst="bentConnector2">
            <a:avLst/>
          </a:prstGeom>
          <a:noFill/>
          <a:ln cap="flat" cmpd="sng" w="9525">
            <a:solidFill>
              <a:schemeClr val="dk2"/>
            </a:solidFill>
            <a:prstDash val="solid"/>
            <a:round/>
            <a:headEnd len="med" w="med" type="none"/>
            <a:tailEnd len="med" w="med" type="none"/>
          </a:ln>
        </p:spPr>
      </p:cxnSp>
      <p:cxnSp>
        <p:nvCxnSpPr>
          <p:cNvPr id="108" name="Google Shape;108;p17"/>
          <p:cNvCxnSpPr>
            <a:stCxn id="101" idx="2"/>
            <a:endCxn id="104" idx="1"/>
          </p:cNvCxnSpPr>
          <p:nvPr/>
        </p:nvCxnSpPr>
        <p:spPr>
          <a:xfrm flipH="1" rot="-5400000">
            <a:off x="267479" y="2043557"/>
            <a:ext cx="1582200" cy="442800"/>
          </a:xfrm>
          <a:prstGeom prst="bentConnector2">
            <a:avLst/>
          </a:prstGeom>
          <a:noFill/>
          <a:ln cap="flat" cmpd="sng" w="9525">
            <a:solidFill>
              <a:schemeClr val="dk2"/>
            </a:solidFill>
            <a:prstDash val="solid"/>
            <a:round/>
            <a:headEnd len="med" w="med" type="none"/>
            <a:tailEnd len="med" w="med" type="none"/>
          </a:ln>
        </p:spPr>
      </p:cxnSp>
      <p:cxnSp>
        <p:nvCxnSpPr>
          <p:cNvPr id="109" name="Google Shape;109;p17"/>
          <p:cNvCxnSpPr>
            <a:stCxn id="101" idx="2"/>
            <a:endCxn id="105" idx="1"/>
          </p:cNvCxnSpPr>
          <p:nvPr/>
        </p:nvCxnSpPr>
        <p:spPr>
          <a:xfrm flipH="1" rot="-5400000">
            <a:off x="-60721" y="2371757"/>
            <a:ext cx="2141100" cy="345300"/>
          </a:xfrm>
          <a:prstGeom prst="bentConnector2">
            <a:avLst/>
          </a:prstGeom>
          <a:noFill/>
          <a:ln cap="flat" cmpd="sng" w="9525">
            <a:solidFill>
              <a:schemeClr val="dk2"/>
            </a:solidFill>
            <a:prstDash val="solid"/>
            <a:round/>
            <a:headEnd len="med" w="med" type="none"/>
            <a:tailEnd len="med" w="med" type="none"/>
          </a:ln>
        </p:spPr>
      </p:cxnSp>
      <p:pic>
        <p:nvPicPr>
          <p:cNvPr id="110" name="Google Shape;110;p17"/>
          <p:cNvPicPr preferRelativeResize="0"/>
          <p:nvPr/>
        </p:nvPicPr>
        <p:blipFill rotWithShape="1">
          <a:blip r:embed="rId3">
            <a:alphaModFix/>
          </a:blip>
          <a:srcRect b="0" l="0" r="0" t="19387"/>
          <a:stretch/>
        </p:blipFill>
        <p:spPr>
          <a:xfrm>
            <a:off x="2969850" y="2451126"/>
            <a:ext cx="6021749" cy="2327948"/>
          </a:xfrm>
          <a:prstGeom prst="rect">
            <a:avLst/>
          </a:prstGeom>
          <a:noFill/>
          <a:ln>
            <a:noFill/>
          </a:ln>
        </p:spPr>
      </p:pic>
      <p:sp>
        <p:nvSpPr>
          <p:cNvPr id="111" name="Google Shape;111;p17"/>
          <p:cNvSpPr txBox="1"/>
          <p:nvPr/>
        </p:nvSpPr>
        <p:spPr>
          <a:xfrm>
            <a:off x="0" y="4638500"/>
            <a:ext cx="2399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a:t>
            </a:r>
            <a:r>
              <a:rPr lang="en" sz="1100" u="sng">
                <a:solidFill>
                  <a:schemeClr val="hlink"/>
                </a:solidFill>
                <a:hlinkClick r:id="rId4"/>
              </a:rPr>
              <a:t>https://docs.snort.org/rules/</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changes to Snort3 rules</a:t>
            </a:r>
            <a:endParaRPr/>
          </a:p>
        </p:txBody>
      </p:sp>
      <p:sp>
        <p:nvSpPr>
          <p:cNvPr id="117" name="Google Shape;117;p18"/>
          <p:cNvSpPr txBox="1"/>
          <p:nvPr/>
        </p:nvSpPr>
        <p:spPr>
          <a:xfrm>
            <a:off x="397025" y="1173800"/>
            <a:ext cx="8435400" cy="341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N</a:t>
            </a:r>
            <a:r>
              <a:rPr lang="en" sz="1900"/>
              <a:t>ew developments in Snort allow scanning of all source and destination IPs and ports available without needing to explicitly mention them.</a:t>
            </a:r>
            <a:endParaRPr sz="1900">
              <a:highlight>
                <a:srgbClr val="FF0000"/>
              </a:highlight>
            </a:endParaRPr>
          </a:p>
          <a:p>
            <a:pPr indent="-349250" lvl="0" marL="457200" rtl="0" algn="l">
              <a:spcBef>
                <a:spcPts val="0"/>
              </a:spcBef>
              <a:spcAft>
                <a:spcPts val="0"/>
              </a:spcAft>
              <a:buSzPts val="1900"/>
              <a:buChar char="●"/>
            </a:pPr>
            <a:r>
              <a:rPr lang="en" sz="1900"/>
              <a:t>Snort can now process application layer protocols like HTTP, SMTP, POP3, IMAP, SMB, FTP</a:t>
            </a:r>
            <a:endParaRPr sz="1900"/>
          </a:p>
          <a:p>
            <a:pPr indent="-349250" lvl="0" marL="457200" rtl="0" algn="l">
              <a:spcBef>
                <a:spcPts val="0"/>
              </a:spcBef>
              <a:spcAft>
                <a:spcPts val="0"/>
              </a:spcAft>
              <a:buSzPts val="1900"/>
              <a:buChar char="●"/>
            </a:pPr>
            <a:r>
              <a:rPr lang="en" sz="1900"/>
              <a:t>The new file </a:t>
            </a:r>
            <a:r>
              <a:rPr lang="en" sz="1900"/>
              <a:t>identification</a:t>
            </a:r>
            <a:r>
              <a:rPr lang="en" sz="1900"/>
              <a:t> rules are better than the previous version </a:t>
            </a:r>
            <a:r>
              <a:rPr lang="en" sz="1900"/>
              <a:t>because</a:t>
            </a:r>
            <a:r>
              <a:rPr lang="en" sz="1900"/>
              <a:t> they can identify files by the contents of the file and then divide the file type.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More in detail at : </a:t>
            </a:r>
            <a:r>
              <a:rPr lang="en" sz="1900" u="sng">
                <a:solidFill>
                  <a:schemeClr val="hlink"/>
                </a:solidFill>
                <a:hlinkClick r:id="rId3"/>
              </a:rPr>
              <a:t>https://docs.snort.org/rules/headers/new_header_types</a:t>
            </a:r>
            <a:endParaRPr sz="1900"/>
          </a:p>
          <a:p>
            <a:pPr indent="0" lvl="0" marL="0" rtl="0" algn="l">
              <a:spcBef>
                <a:spcPts val="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for Anomaly detection</a:t>
            </a:r>
            <a:endParaRPr/>
          </a:p>
        </p:txBody>
      </p:sp>
      <p:pic>
        <p:nvPicPr>
          <p:cNvPr id="123" name="Google Shape;123;p19"/>
          <p:cNvPicPr preferRelativeResize="0"/>
          <p:nvPr/>
        </p:nvPicPr>
        <p:blipFill>
          <a:blip r:embed="rId3">
            <a:alphaModFix/>
          </a:blip>
          <a:stretch>
            <a:fillRect/>
          </a:stretch>
        </p:blipFill>
        <p:spPr>
          <a:xfrm>
            <a:off x="995100" y="1094950"/>
            <a:ext cx="6264425" cy="3936675"/>
          </a:xfrm>
          <a:prstGeom prst="rect">
            <a:avLst/>
          </a:prstGeom>
          <a:noFill/>
          <a:ln>
            <a:noFill/>
          </a:ln>
        </p:spPr>
      </p:pic>
      <p:sp>
        <p:nvSpPr>
          <p:cNvPr id="124" name="Google Shape;124;p19"/>
          <p:cNvSpPr txBox="1"/>
          <p:nvPr/>
        </p:nvSpPr>
        <p:spPr>
          <a:xfrm>
            <a:off x="0" y="4870825"/>
            <a:ext cx="808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Image Source:</a:t>
            </a:r>
            <a:r>
              <a:rPr lang="en" sz="1100" u="sng">
                <a:solidFill>
                  <a:srgbClr val="2200CC"/>
                </a:solidFill>
                <a:hlinkClick r:id="rId4">
                  <a:extLst>
                    <a:ext uri="{A12FA001-AC4F-418D-AE19-62706E023703}">
                      <ahyp:hlinkClr val="tx"/>
                    </a:ext>
                  </a:extLst>
                </a:hlinkClick>
              </a:rPr>
              <a:t>https://www.ncbi.nlm.nih.gov/pmc/articles/PMC9610873/bin/sensors-22-07999-g005.jpg</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Offensive Tactics &amp; Techniques</a:t>
            </a:r>
            <a:endParaRPr/>
          </a:p>
        </p:txBody>
      </p:sp>
      <p:pic>
        <p:nvPicPr>
          <p:cNvPr id="130" name="Google Shape;130;p20"/>
          <p:cNvPicPr preferRelativeResize="0"/>
          <p:nvPr/>
        </p:nvPicPr>
        <p:blipFill>
          <a:blip r:embed="rId3">
            <a:alphaModFix/>
          </a:blip>
          <a:stretch>
            <a:fillRect/>
          </a:stretch>
        </p:blipFill>
        <p:spPr>
          <a:xfrm>
            <a:off x="152400" y="1170125"/>
            <a:ext cx="825227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Fictitious attack that can be detected by NIDS</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Attacker does </a:t>
            </a:r>
            <a:r>
              <a:rPr b="1" lang="en" sz="2000">
                <a:solidFill>
                  <a:schemeClr val="dk1"/>
                </a:solidFill>
                <a:highlight>
                  <a:srgbClr val="FFF2CC"/>
                </a:highlight>
              </a:rPr>
              <a:t>network service discovery</a:t>
            </a:r>
            <a:r>
              <a:rPr lang="en" sz="2000"/>
              <a:t> to gather information</a:t>
            </a:r>
            <a:endParaRPr sz="2000"/>
          </a:p>
          <a:p>
            <a:pPr indent="-355600" lvl="0" marL="457200" rtl="0" algn="l">
              <a:spcBef>
                <a:spcPts val="0"/>
              </a:spcBef>
              <a:spcAft>
                <a:spcPts val="0"/>
              </a:spcAft>
              <a:buSzPts val="2000"/>
              <a:buAutoNum type="arabicPeriod"/>
            </a:pPr>
            <a:r>
              <a:rPr lang="en" sz="2000"/>
              <a:t>Attacker sends a </a:t>
            </a:r>
            <a:r>
              <a:rPr b="1" lang="en" sz="2000">
                <a:solidFill>
                  <a:schemeClr val="dk1"/>
                </a:solidFill>
                <a:highlight>
                  <a:srgbClr val="FFF2CC"/>
                </a:highlight>
              </a:rPr>
              <a:t>phishing</a:t>
            </a:r>
            <a:r>
              <a:rPr lang="en" sz="2000"/>
              <a:t> email to victim</a:t>
            </a:r>
            <a:endParaRPr sz="2000"/>
          </a:p>
          <a:p>
            <a:pPr indent="-355600" lvl="0" marL="457200" rtl="0" algn="l">
              <a:spcBef>
                <a:spcPts val="0"/>
              </a:spcBef>
              <a:spcAft>
                <a:spcPts val="0"/>
              </a:spcAft>
              <a:buSzPts val="2000"/>
              <a:buAutoNum type="arabicPeriod"/>
            </a:pPr>
            <a:r>
              <a:rPr lang="en" sz="2000"/>
              <a:t>Victim clicks the link which </a:t>
            </a:r>
            <a:r>
              <a:rPr b="1" lang="en" sz="2000">
                <a:solidFill>
                  <a:schemeClr val="dk1"/>
                </a:solidFill>
                <a:highlight>
                  <a:srgbClr val="FFF2CC"/>
                </a:highlight>
              </a:rPr>
              <a:t>executes malicious code</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lang="en" sz="2000"/>
              <a:t>The malicious code helps establish an </a:t>
            </a:r>
            <a:r>
              <a:rPr b="1" lang="en" sz="2000">
                <a:solidFill>
                  <a:schemeClr val="dk1"/>
                </a:solidFill>
                <a:highlight>
                  <a:srgbClr val="FFF2CC"/>
                </a:highlight>
              </a:rPr>
              <a:t>encrypted C2 channel</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lang="en" sz="2000"/>
              <a:t>Cover C2 channel tracks with </a:t>
            </a:r>
            <a:r>
              <a:rPr b="1" lang="en" sz="2000">
                <a:solidFill>
                  <a:schemeClr val="dk1"/>
                </a:solidFill>
                <a:highlight>
                  <a:srgbClr val="FFF2CC"/>
                </a:highlight>
              </a:rPr>
              <a:t>traffic signaling</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b="1" lang="en" sz="2000">
                <a:solidFill>
                  <a:schemeClr val="dk1"/>
                </a:solidFill>
                <a:highlight>
                  <a:srgbClr val="FFF2CC"/>
                </a:highlight>
              </a:rPr>
              <a:t>Manipulate DNS with AiTM </a:t>
            </a:r>
            <a:r>
              <a:rPr lang="en" sz="2000"/>
              <a:t>to get user credentials &amp; session cookies</a:t>
            </a:r>
            <a:endParaRPr sz="2000"/>
          </a:p>
          <a:p>
            <a:pPr indent="-355600" lvl="0" marL="457200" rtl="0" algn="l">
              <a:spcBef>
                <a:spcPts val="0"/>
              </a:spcBef>
              <a:spcAft>
                <a:spcPts val="0"/>
              </a:spcAft>
              <a:buSzPts val="2000"/>
              <a:buAutoNum type="arabicPeriod"/>
            </a:pPr>
            <a:r>
              <a:rPr lang="en" sz="2000"/>
              <a:t>Use valid (stolen) accounts to </a:t>
            </a:r>
            <a:r>
              <a:rPr b="1" lang="en" sz="2000">
                <a:solidFill>
                  <a:schemeClr val="dk1"/>
                </a:solidFill>
                <a:highlight>
                  <a:srgbClr val="FFF2CC"/>
                </a:highlight>
              </a:rPr>
              <a:t>log in remotely via SSH</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lang="en" sz="2000"/>
              <a:t>Collects data from a </a:t>
            </a:r>
            <a:r>
              <a:rPr b="1" lang="en" sz="2000">
                <a:solidFill>
                  <a:schemeClr val="dk1"/>
                </a:solidFill>
                <a:highlight>
                  <a:srgbClr val="FFF2CC"/>
                </a:highlight>
              </a:rPr>
              <a:t>network shared drive</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lang="en" sz="2000"/>
              <a:t>Steals that data through </a:t>
            </a:r>
            <a:r>
              <a:rPr b="1" lang="en" sz="2000">
                <a:solidFill>
                  <a:schemeClr val="dk1"/>
                </a:solidFill>
                <a:highlight>
                  <a:srgbClr val="FFF2CC"/>
                </a:highlight>
              </a:rPr>
              <a:t>exfiltration over C2 channel</a:t>
            </a:r>
            <a:endParaRPr b="1" sz="2000">
              <a:solidFill>
                <a:schemeClr val="dk1"/>
              </a:solidFill>
              <a:highlight>
                <a:srgbClr val="FFF2CC"/>
              </a:highlight>
            </a:endParaRPr>
          </a:p>
          <a:p>
            <a:pPr indent="-355600" lvl="0" marL="457200" rtl="0" algn="l">
              <a:spcBef>
                <a:spcPts val="0"/>
              </a:spcBef>
              <a:spcAft>
                <a:spcPts val="0"/>
              </a:spcAft>
              <a:buSzPts val="2000"/>
              <a:buAutoNum type="arabicPeriod"/>
            </a:pPr>
            <a:r>
              <a:rPr b="1" lang="en" sz="2000">
                <a:solidFill>
                  <a:schemeClr val="dk1"/>
                </a:solidFill>
                <a:highlight>
                  <a:srgbClr val="FFF2CC"/>
                </a:highlight>
              </a:rPr>
              <a:t>Denial of service </a:t>
            </a:r>
            <a:r>
              <a:rPr lang="en" sz="2000"/>
              <a:t>on critical network services as a grand exit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