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3" r:id="rId3"/>
    <p:sldId id="294" r:id="rId4"/>
    <p:sldId id="295" r:id="rId5"/>
    <p:sldId id="257" r:id="rId6"/>
    <p:sldId id="258" r:id="rId7"/>
    <p:sldId id="259" r:id="rId8"/>
    <p:sldId id="262" r:id="rId9"/>
    <p:sldId id="260" r:id="rId10"/>
    <p:sldId id="261" r:id="rId11"/>
    <p:sldId id="263" r:id="rId12"/>
    <p:sldId id="264" r:id="rId13"/>
    <p:sldId id="265" r:id="rId14"/>
    <p:sldId id="266" r:id="rId15"/>
    <p:sldId id="267" r:id="rId16"/>
    <p:sldId id="268" r:id="rId17"/>
    <p:sldId id="270" r:id="rId18"/>
    <p:sldId id="269" r:id="rId19"/>
    <p:sldId id="271" r:id="rId20"/>
    <p:sldId id="273" r:id="rId21"/>
    <p:sldId id="272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%EC%88%A0%EC%9D%84%20%EB%A7%8E%EC%9D%B4%20%EB%A7%88%EC%8B%9C%EB%8A%94%20%ED%95%99%EC%83%9D%EC%9D%98%20%EC%84%B1%EC%A0%81%EC%9D%B4%20%EB%8D%94%20%EB%82%98%EC%81%A0%EA%B9%8C.ipynb#X&#44050;&#44284;-Y&#44050;&#51012;-&#48152;&#45824;&#47196;-&#48148;&#44984;&#50612;&#48372;&#47732;-&#51032;&#46020;&#54664;&#45912;-&#51064;&#44284;&#44288;&#44228;&#44032;-&#45908;-&#47749;&#54869;&#54616;&#44172;-&#48372;&#51064;&#45796;.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notebooks/%EC%88%A0%EC%9D%84%20%EB%A7%8E%EC%9D%B4%20%EB%A7%88%EC%8B%9C%EB%8A%94%20%ED%95%99%EC%83%9D%EC%9D%98%20%EC%84%B1%EC%A0%81%EC%9D%B4%20%EB%8D%94%20%EB%82%98%EC%81%A0%EA%B9%8C.ipynb#&#51060;&#51228;-2&#44060;&#51032;-regression-&#47784;&#45944;&#51012;-&#49324;&#50857;&#54644;&#49436;-final-grade&#47484;-&#50696;&#52769;&#54616;&#45716;-&#49892;&#54744;&#51012;-&#54624;-&#44163;&#51060;&#45796;.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6000" dirty="0" smtClean="0"/>
              <a:t>술을 많이 마시는 학생의 성적이 더 나쁠까</a:t>
            </a:r>
            <a:r>
              <a:rPr lang="en-US" altLang="ko-KR" sz="6000" dirty="0" smtClean="0"/>
              <a:t>?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주중과 주말 음주량에 따른 기말 성적 예측</a:t>
            </a:r>
            <a:endParaRPr lang="ko-KR" altLang="en-US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2679906" y="4499397"/>
            <a:ext cx="6831673" cy="10862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산업경영시스템공학과 </a:t>
            </a:r>
            <a:endParaRPr lang="en-US" altLang="ko-KR" dirty="0"/>
          </a:p>
          <a:p>
            <a:r>
              <a:rPr lang="en-US" altLang="ko-KR" dirty="0" smtClean="0"/>
              <a:t>2017316012</a:t>
            </a:r>
          </a:p>
          <a:p>
            <a:r>
              <a:rPr lang="ko-KR" altLang="en-US" dirty="0" smtClean="0"/>
              <a:t>노임령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2670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idx="4294967295"/>
          </p:nvPr>
        </p:nvSpPr>
        <p:spPr>
          <a:xfrm>
            <a:off x="1371600" y="677007"/>
            <a:ext cx="9601200" cy="738188"/>
          </a:xfrm>
        </p:spPr>
        <p:txBody>
          <a:bodyPr>
            <a:noAutofit/>
          </a:bodyPr>
          <a:lstStyle/>
          <a:p>
            <a:r>
              <a:rPr lang="en-US" altLang="ko-KR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</a:rPr>
              <a:t>Weekly study time</a:t>
            </a:r>
            <a:endParaRPr lang="ko-KR" altLang="en-US" sz="6000" dirty="0">
              <a:latin typeface="+mj-ea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371600" y="2285999"/>
            <a:ext cx="9601200" cy="2382715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f, ax = </a:t>
            </a:r>
            <a:r>
              <a:rPr lang="en-US" altLang="ko-KR" dirty="0" err="1">
                <a:latin typeface="+mj-ea"/>
                <a:ea typeface="+mj-ea"/>
              </a:rPr>
              <a:t>plt.subplots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en-US" altLang="ko-KR" dirty="0" err="1">
                <a:latin typeface="+mj-ea"/>
                <a:ea typeface="+mj-ea"/>
              </a:rPr>
              <a:t>figsize</a:t>
            </a:r>
            <a:r>
              <a:rPr lang="en-US" altLang="ko-KR" dirty="0">
                <a:latin typeface="+mj-ea"/>
                <a:ea typeface="+mj-ea"/>
              </a:rPr>
              <a:t>=(4, 4))</a:t>
            </a:r>
          </a:p>
          <a:p>
            <a:pPr marL="0" indent="0">
              <a:buNone/>
            </a:pPr>
            <a:r>
              <a:rPr lang="en-US" altLang="ko-KR" dirty="0" err="1">
                <a:latin typeface="+mj-ea"/>
                <a:ea typeface="+mj-ea"/>
              </a:rPr>
              <a:t>plt.pie</a:t>
            </a:r>
            <a:r>
              <a:rPr lang="en-US" altLang="ko-KR" dirty="0">
                <a:latin typeface="+mj-ea"/>
                <a:ea typeface="+mj-ea"/>
              </a:rPr>
              <a:t>(data['</a:t>
            </a:r>
            <a:r>
              <a:rPr lang="en-US" altLang="ko-KR" dirty="0" err="1">
                <a:latin typeface="+mj-ea"/>
                <a:ea typeface="+mj-ea"/>
              </a:rPr>
              <a:t>studytime</a:t>
            </a:r>
            <a:r>
              <a:rPr lang="en-US" altLang="ko-KR" dirty="0">
                <a:latin typeface="+mj-ea"/>
                <a:ea typeface="+mj-ea"/>
              </a:rPr>
              <a:t>'].</a:t>
            </a:r>
            <a:r>
              <a:rPr lang="en-US" altLang="ko-KR" dirty="0" err="1">
                <a:latin typeface="+mj-ea"/>
                <a:ea typeface="+mj-ea"/>
              </a:rPr>
              <a:t>value_counts</a:t>
            </a:r>
            <a:r>
              <a:rPr lang="en-US" altLang="ko-KR" dirty="0">
                <a:latin typeface="+mj-ea"/>
                <a:ea typeface="+mj-ea"/>
              </a:rPr>
              <a:t>().</a:t>
            </a:r>
            <a:r>
              <a:rPr lang="en-US" altLang="ko-KR" dirty="0" err="1">
                <a:latin typeface="+mj-ea"/>
                <a:ea typeface="+mj-ea"/>
              </a:rPr>
              <a:t>tolist</a:t>
            </a:r>
            <a:r>
              <a:rPr lang="en-US" altLang="ko-KR" dirty="0">
                <a:latin typeface="+mj-ea"/>
                <a:ea typeface="+mj-ea"/>
              </a:rPr>
              <a:t>(), </a:t>
            </a: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        labels=['2 to 5 hours', 'less than \n 2hours', '5 to 10 hours', '</a:t>
            </a:r>
            <a:r>
              <a:rPr lang="en-US" altLang="ko-KR" dirty="0" err="1">
                <a:latin typeface="+mj-ea"/>
                <a:ea typeface="+mj-ea"/>
              </a:rPr>
              <a:t>morethan</a:t>
            </a:r>
            <a:r>
              <a:rPr lang="en-US" altLang="ko-KR" dirty="0">
                <a:latin typeface="+mj-ea"/>
                <a:ea typeface="+mj-ea"/>
              </a:rPr>
              <a:t> \n 10hours'], </a:t>
            </a: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        </a:t>
            </a:r>
            <a:r>
              <a:rPr lang="en-US" altLang="ko-KR" dirty="0" err="1">
                <a:latin typeface="+mj-ea"/>
                <a:ea typeface="+mj-ea"/>
              </a:rPr>
              <a:t>autopct</a:t>
            </a:r>
            <a:r>
              <a:rPr lang="en-US" altLang="ko-KR" dirty="0">
                <a:latin typeface="+mj-ea"/>
                <a:ea typeface="+mj-ea"/>
              </a:rPr>
              <a:t>='%1.1f%%', </a:t>
            </a:r>
            <a:r>
              <a:rPr lang="en-US" altLang="ko-KR" dirty="0" err="1">
                <a:latin typeface="+mj-ea"/>
                <a:ea typeface="+mj-ea"/>
              </a:rPr>
              <a:t>startangle</a:t>
            </a:r>
            <a:r>
              <a:rPr lang="en-US" altLang="ko-KR" dirty="0">
                <a:latin typeface="+mj-ea"/>
                <a:ea typeface="+mj-ea"/>
              </a:rPr>
              <a:t>=0)</a:t>
            </a: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axis = </a:t>
            </a:r>
            <a:r>
              <a:rPr lang="en-US" altLang="ko-KR" dirty="0" err="1">
                <a:latin typeface="+mj-ea"/>
                <a:ea typeface="+mj-ea"/>
              </a:rPr>
              <a:t>plt.axis</a:t>
            </a:r>
            <a:r>
              <a:rPr lang="en-US" altLang="ko-KR" dirty="0">
                <a:latin typeface="+mj-ea"/>
                <a:ea typeface="+mj-ea"/>
              </a:rPr>
              <a:t>('equal')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21236" t="38566" r="58438" b="34522"/>
          <a:stretch/>
        </p:blipFill>
        <p:spPr>
          <a:xfrm>
            <a:off x="7341576" y="3666392"/>
            <a:ext cx="4285448" cy="319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501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371600" y="685800"/>
            <a:ext cx="9601200" cy="73855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</a:rPr>
              <a:t>Romantic relationship</a:t>
            </a:r>
            <a:endParaRPr lang="ko-KR" altLang="en-US" sz="6000" dirty="0">
              <a:latin typeface="+mj-ea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371600" y="2285999"/>
            <a:ext cx="9601200" cy="1758463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>
                <a:latin typeface="+mj-ea"/>
                <a:ea typeface="+mj-ea"/>
              </a:rPr>
              <a:t>f, ax = plt.subplots(figsize=(4, 4))</a:t>
            </a:r>
          </a:p>
          <a:p>
            <a:pPr marL="0" indent="0">
              <a:buNone/>
            </a:pPr>
            <a:r>
              <a:rPr lang="en-US" altLang="ko-KR">
                <a:latin typeface="+mj-ea"/>
                <a:ea typeface="+mj-ea"/>
              </a:rPr>
              <a:t>plt.pie(data['romantic'].value_counts().tolist(), </a:t>
            </a:r>
          </a:p>
          <a:p>
            <a:pPr marL="0" indent="0">
              <a:buNone/>
            </a:pPr>
            <a:r>
              <a:rPr lang="en-US" altLang="ko-KR">
                <a:latin typeface="+mj-ea"/>
                <a:ea typeface="+mj-ea"/>
              </a:rPr>
              <a:t>        labels=['No', 'Yes'], autopct='%1.1f%%', startangle=90)</a:t>
            </a:r>
          </a:p>
          <a:p>
            <a:pPr marL="0" indent="0">
              <a:buNone/>
            </a:pPr>
            <a:r>
              <a:rPr lang="en-US" altLang="ko-KR">
                <a:latin typeface="+mj-ea"/>
                <a:ea typeface="+mj-ea"/>
              </a:rPr>
              <a:t>axis = plt.axis('equal')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2402" t="37758" r="61265" b="37182"/>
          <a:stretch/>
        </p:blipFill>
        <p:spPr>
          <a:xfrm>
            <a:off x="7728439" y="3648807"/>
            <a:ext cx="3351602" cy="289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277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371600" y="685800"/>
            <a:ext cx="9601200" cy="73855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</a:rPr>
              <a:t>Age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371600" y="2285999"/>
            <a:ext cx="9601200" cy="2382715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fig, ax = </a:t>
            </a:r>
            <a:r>
              <a:rPr lang="en-US" altLang="ko-KR" dirty="0" err="1">
                <a:latin typeface="+mj-ea"/>
                <a:ea typeface="+mj-ea"/>
              </a:rPr>
              <a:t>plt.subplots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en-US" altLang="ko-KR" dirty="0" err="1">
                <a:latin typeface="+mj-ea"/>
                <a:ea typeface="+mj-ea"/>
              </a:rPr>
              <a:t>figsize</a:t>
            </a:r>
            <a:r>
              <a:rPr lang="en-US" altLang="ko-KR" dirty="0">
                <a:latin typeface="+mj-ea"/>
                <a:ea typeface="+mj-ea"/>
              </a:rPr>
              <a:t>=(5, 4))</a:t>
            </a:r>
          </a:p>
          <a:p>
            <a:pPr marL="0" indent="0">
              <a:buNone/>
            </a:pPr>
            <a:r>
              <a:rPr lang="en-US" altLang="ko-KR" dirty="0" err="1">
                <a:latin typeface="+mj-ea"/>
                <a:ea typeface="+mj-ea"/>
              </a:rPr>
              <a:t>sns.distplot</a:t>
            </a:r>
            <a:r>
              <a:rPr lang="en-US" altLang="ko-KR" dirty="0">
                <a:latin typeface="+mj-ea"/>
                <a:ea typeface="+mj-ea"/>
              </a:rPr>
              <a:t>(data['age'],  </a:t>
            </a: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             </a:t>
            </a:r>
            <a:r>
              <a:rPr lang="en-US" altLang="ko-KR" dirty="0" err="1">
                <a:latin typeface="+mj-ea"/>
                <a:ea typeface="+mj-ea"/>
              </a:rPr>
              <a:t>hist_kws</a:t>
            </a:r>
            <a:r>
              <a:rPr lang="en-US" altLang="ko-KR" dirty="0">
                <a:latin typeface="+mj-ea"/>
                <a:ea typeface="+mj-ea"/>
              </a:rPr>
              <a:t>={"alpha": 1, "color": "blue"}, </a:t>
            </a: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             </a:t>
            </a:r>
            <a:r>
              <a:rPr lang="en-US" altLang="ko-KR" dirty="0" err="1">
                <a:latin typeface="+mj-ea"/>
                <a:ea typeface="+mj-ea"/>
              </a:rPr>
              <a:t>kde</a:t>
            </a:r>
            <a:r>
              <a:rPr lang="en-US" altLang="ko-KR" dirty="0">
                <a:latin typeface="+mj-ea"/>
                <a:ea typeface="+mj-ea"/>
              </a:rPr>
              <a:t>=False, bins=8)</a:t>
            </a: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ax = </a:t>
            </a:r>
            <a:r>
              <a:rPr lang="en-US" altLang="ko-KR" dirty="0" err="1">
                <a:latin typeface="+mj-ea"/>
                <a:ea typeface="+mj-ea"/>
              </a:rPr>
              <a:t>ax.set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en-US" altLang="ko-KR" dirty="0" err="1">
                <a:latin typeface="+mj-ea"/>
                <a:ea typeface="+mj-ea"/>
              </a:rPr>
              <a:t>ylabel</a:t>
            </a:r>
            <a:r>
              <a:rPr lang="en-US" altLang="ko-KR" dirty="0">
                <a:latin typeface="+mj-ea"/>
                <a:ea typeface="+mj-ea"/>
              </a:rPr>
              <a:t>="Count", </a:t>
            </a:r>
            <a:r>
              <a:rPr lang="en-US" altLang="ko-KR" dirty="0" err="1">
                <a:latin typeface="+mj-ea"/>
                <a:ea typeface="+mj-ea"/>
              </a:rPr>
              <a:t>xlabel</a:t>
            </a:r>
            <a:r>
              <a:rPr lang="en-US" altLang="ko-KR" dirty="0">
                <a:latin typeface="+mj-ea"/>
                <a:ea typeface="+mj-ea"/>
              </a:rPr>
              <a:t>="Age")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2152" t="36372" r="55702" b="33782"/>
          <a:stretch/>
        </p:blipFill>
        <p:spPr>
          <a:xfrm>
            <a:off x="7341576" y="3622431"/>
            <a:ext cx="4036232" cy="305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65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65051" y="410906"/>
            <a:ext cx="10103343" cy="507831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6000" dirty="0">
                <a:latin typeface="+mj-ea"/>
              </a:rPr>
              <a:t>Alcohol Consumption </a:t>
            </a:r>
            <a:endParaRPr lang="en-US" altLang="ko-KR" sz="6000" dirty="0" smtClean="0">
              <a:latin typeface="+mj-ea"/>
            </a:endParaRPr>
          </a:p>
          <a:p>
            <a:r>
              <a:rPr lang="en-US" altLang="ko-KR" sz="6000" dirty="0" smtClean="0">
                <a:latin typeface="+mj-ea"/>
              </a:rPr>
              <a:t>&amp; </a:t>
            </a:r>
            <a:r>
              <a:rPr lang="en-US" altLang="ko-KR" sz="6000" dirty="0">
                <a:latin typeface="+mj-ea"/>
              </a:rPr>
              <a:t>other features</a:t>
            </a:r>
            <a:endParaRPr lang="en-US" altLang="ko-KR" sz="6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ea"/>
            </a:endParaRPr>
          </a:p>
          <a:p>
            <a:pPr algn="ctr"/>
            <a:endParaRPr lang="en-US" altLang="ko-KR" sz="60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ea"/>
              <a:ea typeface="+mj-ea"/>
            </a:endParaRPr>
          </a:p>
          <a:p>
            <a:pPr fontAlgn="base"/>
            <a:r>
              <a:rPr lang="en-US" altLang="ko-KR" sz="4800" dirty="0" smtClean="0"/>
              <a:t>-</a:t>
            </a:r>
            <a:r>
              <a:rPr lang="en-US" altLang="ko-KR" sz="4800" dirty="0"/>
              <a:t>Weekend Alcohol Consumption</a:t>
            </a:r>
          </a:p>
          <a:p>
            <a:pPr fontAlgn="base"/>
            <a:r>
              <a:rPr lang="en-US" altLang="ko-KR" sz="4800" dirty="0"/>
              <a:t>-Alcohol Consumption and Health</a:t>
            </a:r>
          </a:p>
          <a:p>
            <a:pPr fontAlgn="base"/>
            <a:r>
              <a:rPr lang="en-US" altLang="ko-KR" sz="4800" dirty="0"/>
              <a:t>-Alcohol Consumption and Final </a:t>
            </a:r>
            <a:r>
              <a:rPr lang="en-US" altLang="ko-KR" sz="4800" dirty="0" smtClean="0"/>
              <a:t>Grade</a:t>
            </a:r>
            <a:endParaRPr lang="en-US" altLang="ko-KR" sz="4800" dirty="0"/>
          </a:p>
        </p:txBody>
      </p:sp>
    </p:spTree>
    <p:extLst>
      <p:ext uri="{BB962C8B-B14F-4D97-AF65-F5344CB8AC3E}">
        <p14:creationId xmlns:p14="http://schemas.microsoft.com/office/powerpoint/2010/main" val="2246089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/>
        </p:nvSpPr>
        <p:spPr>
          <a:xfrm>
            <a:off x="1283677" y="3323491"/>
            <a:ext cx="9601200" cy="2382715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>
                <a:latin typeface="+mj-ea"/>
                <a:ea typeface="+mj-ea"/>
              </a:rPr>
              <a:t>알콜 소비량과 건강에 대한 지수의 속성은 아래와 같다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#Workday alcohol consumption: number from 1 (very low) to 5 (very high)</a:t>
            </a: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#Weekend alcohol consumption: number from 1 (very low) to 5 (very high)</a:t>
            </a: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#Health - current health status: number from 1 (very bad) to 5 (very good)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371600" y="685800"/>
            <a:ext cx="9601200" cy="73855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000" dirty="0">
                <a:latin typeface="+mj-ea"/>
              </a:rPr>
              <a:t>Alcohol Consumption </a:t>
            </a:r>
          </a:p>
          <a:p>
            <a:r>
              <a:rPr lang="en-US" altLang="ko-KR" sz="6000" dirty="0">
                <a:latin typeface="+mj-ea"/>
              </a:rPr>
              <a:t>&amp; other features</a:t>
            </a:r>
            <a:endParaRPr lang="en-US" altLang="ko-KR" sz="6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8851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371600" y="685800"/>
            <a:ext cx="9601200" cy="73855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</a:rPr>
              <a:t>Weekend Alcohol Consumption</a:t>
            </a:r>
            <a:endParaRPr lang="ko-KR" altLang="en-US" sz="6000" dirty="0">
              <a:latin typeface="+mj-ea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371600" y="2787161"/>
            <a:ext cx="9601200" cy="1037494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>
                <a:latin typeface="+mj-ea"/>
                <a:ea typeface="+mj-ea"/>
              </a:rPr>
              <a:t>fig, ax = plt.subplots(figsize=(5, 5))sns.distplot(data['Walc'],               hist_kws={"alpha": 1, "color": "blue"},              kde=False, bins=4)ax = ax.set(ylabel="Students", xlabel="Weekend Alcohol Consumption")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2672" t="44384" r="56268" b="20546"/>
          <a:stretch/>
        </p:blipFill>
        <p:spPr>
          <a:xfrm>
            <a:off x="8449407" y="3701562"/>
            <a:ext cx="3369863" cy="315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038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371600" y="685800"/>
            <a:ext cx="9601200" cy="73855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000" dirty="0"/>
              <a:t>Alcohol Consumption </a:t>
            </a:r>
            <a:endParaRPr lang="en-US" altLang="ko-KR" sz="6000" dirty="0" smtClean="0"/>
          </a:p>
          <a:p>
            <a:r>
              <a:rPr lang="en-US" altLang="ko-KR" sz="6000" dirty="0" smtClean="0"/>
              <a:t>&amp;Health</a:t>
            </a:r>
            <a:endParaRPr lang="ko-KR" altLang="en-US" sz="6000" dirty="0">
              <a:latin typeface="+mj-ea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371600" y="2822330"/>
            <a:ext cx="9601200" cy="1969478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plot1 = </a:t>
            </a:r>
            <a:r>
              <a:rPr lang="en-US" altLang="ko-KR" dirty="0" err="1">
                <a:latin typeface="+mj-ea"/>
                <a:ea typeface="+mj-ea"/>
              </a:rPr>
              <a:t>sns.factorplot</a:t>
            </a:r>
            <a:r>
              <a:rPr lang="en-US" altLang="ko-KR" dirty="0">
                <a:latin typeface="+mj-ea"/>
                <a:ea typeface="+mj-ea"/>
              </a:rPr>
              <a:t>(x="</a:t>
            </a:r>
            <a:r>
              <a:rPr lang="en-US" altLang="ko-KR" dirty="0" err="1">
                <a:latin typeface="+mj-ea"/>
                <a:ea typeface="+mj-ea"/>
              </a:rPr>
              <a:t>Walc</a:t>
            </a:r>
            <a:r>
              <a:rPr lang="en-US" altLang="ko-KR" dirty="0">
                <a:latin typeface="+mj-ea"/>
                <a:ea typeface="+mj-ea"/>
              </a:rPr>
              <a:t>", y="health", hue="sex", data=data)</a:t>
            </a: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plot1.set(</a:t>
            </a:r>
            <a:r>
              <a:rPr lang="en-US" altLang="ko-KR" dirty="0" err="1">
                <a:latin typeface="+mj-ea"/>
                <a:ea typeface="+mj-ea"/>
              </a:rPr>
              <a:t>ylabel</a:t>
            </a:r>
            <a:r>
              <a:rPr lang="en-US" altLang="ko-KR" dirty="0">
                <a:latin typeface="+mj-ea"/>
                <a:ea typeface="+mj-ea"/>
              </a:rPr>
              <a:t>="Health", </a:t>
            </a:r>
            <a:r>
              <a:rPr lang="en-US" altLang="ko-KR" dirty="0" err="1">
                <a:latin typeface="+mj-ea"/>
                <a:ea typeface="+mj-ea"/>
              </a:rPr>
              <a:t>xlabel</a:t>
            </a:r>
            <a:r>
              <a:rPr lang="en-US" altLang="ko-KR" dirty="0">
                <a:latin typeface="+mj-ea"/>
                <a:ea typeface="+mj-ea"/>
              </a:rPr>
              <a:t>="Weekend Alcohol Consumption")</a:t>
            </a:r>
          </a:p>
          <a:p>
            <a:pPr marL="0" indent="0">
              <a:buNone/>
            </a:pP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plot2 = </a:t>
            </a:r>
            <a:r>
              <a:rPr lang="en-US" altLang="ko-KR" dirty="0" err="1">
                <a:latin typeface="+mj-ea"/>
                <a:ea typeface="+mj-ea"/>
              </a:rPr>
              <a:t>sns.factorplot</a:t>
            </a:r>
            <a:r>
              <a:rPr lang="en-US" altLang="ko-KR" dirty="0">
                <a:latin typeface="+mj-ea"/>
                <a:ea typeface="+mj-ea"/>
              </a:rPr>
              <a:t>(x="</a:t>
            </a:r>
            <a:r>
              <a:rPr lang="en-US" altLang="ko-KR" dirty="0" err="1">
                <a:latin typeface="+mj-ea"/>
                <a:ea typeface="+mj-ea"/>
              </a:rPr>
              <a:t>Dalc</a:t>
            </a:r>
            <a:r>
              <a:rPr lang="en-US" altLang="ko-KR" dirty="0">
                <a:latin typeface="+mj-ea"/>
                <a:ea typeface="+mj-ea"/>
              </a:rPr>
              <a:t>", y="health", hue="sex", data=data)</a:t>
            </a: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plot2.set(</a:t>
            </a:r>
            <a:r>
              <a:rPr lang="en-US" altLang="ko-KR" dirty="0" err="1">
                <a:latin typeface="+mj-ea"/>
                <a:ea typeface="+mj-ea"/>
              </a:rPr>
              <a:t>ylabel</a:t>
            </a:r>
            <a:r>
              <a:rPr lang="en-US" altLang="ko-KR" dirty="0">
                <a:latin typeface="+mj-ea"/>
                <a:ea typeface="+mj-ea"/>
              </a:rPr>
              <a:t>="Health", </a:t>
            </a:r>
            <a:r>
              <a:rPr lang="en-US" altLang="ko-KR" dirty="0" err="1">
                <a:latin typeface="+mj-ea"/>
                <a:ea typeface="+mj-ea"/>
              </a:rPr>
              <a:t>xlabel</a:t>
            </a:r>
            <a:r>
              <a:rPr lang="en-US" altLang="ko-KR" dirty="0">
                <a:latin typeface="+mj-ea"/>
                <a:ea typeface="+mj-ea"/>
              </a:rPr>
              <a:t>="Workday Alcohol Consumption")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67586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2863" t="57335" r="51340" b="5008"/>
          <a:stretch/>
        </p:blipFill>
        <p:spPr>
          <a:xfrm>
            <a:off x="1556238" y="641839"/>
            <a:ext cx="4554416" cy="373969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2863" t="19543" r="51340" b="41858"/>
          <a:stretch/>
        </p:blipFill>
        <p:spPr>
          <a:xfrm>
            <a:off x="7121770" y="641839"/>
            <a:ext cx="4443333" cy="373969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368669" y="5086281"/>
            <a:ext cx="9340362" cy="923330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*</a:t>
            </a:r>
            <a:r>
              <a:rPr lang="ko-KR" altLang="en-US" b="1" dirty="0" smtClean="0"/>
              <a:t>알콜소비량이 </a:t>
            </a:r>
            <a:r>
              <a:rPr lang="ko-KR" altLang="en-US" b="1" dirty="0"/>
              <a:t>많으면 건강이 나쁠 것 같다는 일반적인 상식과 다르게 건강할수록 알콜소비량이 </a:t>
            </a:r>
            <a:r>
              <a:rPr lang="ko-KR" altLang="en-US" b="1" dirty="0" smtClean="0"/>
              <a:t>많았다</a:t>
            </a:r>
            <a:r>
              <a:rPr lang="en-US" altLang="ko-KR" b="1" dirty="0" smtClean="0"/>
              <a:t>.</a:t>
            </a:r>
          </a:p>
          <a:p>
            <a:r>
              <a:rPr lang="en-US" altLang="ko-KR" b="1" dirty="0"/>
              <a:t>-</a:t>
            </a:r>
            <a:r>
              <a:rPr lang="ko-KR" altLang="en-US" dirty="0" smtClean="0"/>
              <a:t>이런 </a:t>
            </a:r>
            <a:r>
              <a:rPr lang="ko-KR" altLang="en-US" dirty="0"/>
              <a:t>경향은 </a:t>
            </a:r>
            <a:r>
              <a:rPr lang="en-US" altLang="ko-KR" dirty="0"/>
              <a:t>5</a:t>
            </a:r>
            <a:r>
              <a:rPr lang="ko-KR" altLang="en-US" dirty="0"/>
              <a:t>단계의 여성에게 두드러졌다</a:t>
            </a:r>
            <a:endParaRPr lang="ko-KR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76904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371600" y="685800"/>
            <a:ext cx="9601200" cy="73855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000" dirty="0"/>
              <a:t>Alcohol Consumption </a:t>
            </a:r>
            <a:endParaRPr lang="en-US" altLang="ko-KR" sz="6000" dirty="0" smtClean="0"/>
          </a:p>
          <a:p>
            <a:r>
              <a:rPr lang="en-US" altLang="ko-KR" sz="6000" dirty="0"/>
              <a:t>&amp;</a:t>
            </a:r>
            <a:r>
              <a:rPr lang="en-US" altLang="ko-KR" sz="6000" dirty="0" smtClean="0"/>
              <a:t> </a:t>
            </a:r>
            <a:r>
              <a:rPr lang="en-US" altLang="ko-KR" sz="6000" dirty="0"/>
              <a:t>Final Grade</a:t>
            </a:r>
            <a:endParaRPr lang="ko-KR" altLang="en-US" sz="6000" dirty="0">
              <a:latin typeface="+mj-ea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371600" y="2558561"/>
            <a:ext cx="9601200" cy="879231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 smtClean="0"/>
              <a:t>*</a:t>
            </a:r>
            <a:r>
              <a:rPr lang="ko-KR" altLang="en-US" b="1" dirty="0" smtClean="0"/>
              <a:t>성적에 </a:t>
            </a:r>
            <a:r>
              <a:rPr lang="ko-KR" altLang="en-US" b="1" dirty="0"/>
              <a:t>대한 </a:t>
            </a:r>
            <a:r>
              <a:rPr lang="ko-KR" altLang="en-US" b="1" dirty="0" err="1"/>
              <a:t>지수속성은</a:t>
            </a:r>
            <a:r>
              <a:rPr lang="ko-KR" altLang="en-US" b="1" dirty="0"/>
              <a:t> 아래와 같다</a:t>
            </a:r>
            <a:r>
              <a:rPr lang="en-US" altLang="ko-KR" b="1" dirty="0" smtClean="0"/>
              <a:t>.</a:t>
            </a:r>
            <a:endParaRPr lang="ko-KR" altLang="en-US" b="1" dirty="0"/>
          </a:p>
          <a:p>
            <a:pPr marL="0" indent="0">
              <a:buNone/>
            </a:pPr>
            <a:r>
              <a:rPr lang="en-US" altLang="ko-KR" dirty="0" smtClean="0"/>
              <a:t>-Final </a:t>
            </a:r>
            <a:r>
              <a:rPr lang="en-US" altLang="ko-KR" dirty="0"/>
              <a:t>grade: number from 0 to 20</a:t>
            </a:r>
            <a:endParaRPr lang="en-US" altLang="ko-KR" dirty="0">
              <a:effectLst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371600" y="3824653"/>
            <a:ext cx="9601200" cy="2391509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/>
              <a:t>plot1 = </a:t>
            </a:r>
            <a:r>
              <a:rPr lang="en-US" altLang="ko-KR" b="1" dirty="0" err="1"/>
              <a:t>sns.factorplot</a:t>
            </a:r>
            <a:r>
              <a:rPr lang="en-US" altLang="ko-KR" b="1" dirty="0"/>
              <a:t>(x="G3", y="</a:t>
            </a:r>
            <a:r>
              <a:rPr lang="en-US" altLang="ko-KR" b="1" dirty="0" err="1"/>
              <a:t>Walc</a:t>
            </a:r>
            <a:r>
              <a:rPr lang="en-US" altLang="ko-KR" b="1" dirty="0"/>
              <a:t>", data=data)</a:t>
            </a:r>
          </a:p>
          <a:p>
            <a:pPr marL="0" indent="0">
              <a:buNone/>
            </a:pPr>
            <a:r>
              <a:rPr lang="en-US" altLang="ko-KR" b="1" dirty="0"/>
              <a:t>plot1.set(</a:t>
            </a:r>
            <a:r>
              <a:rPr lang="en-US" altLang="ko-KR" b="1" dirty="0" err="1"/>
              <a:t>ylabel</a:t>
            </a:r>
            <a:r>
              <a:rPr lang="en-US" altLang="ko-KR" b="1" dirty="0"/>
              <a:t>="Weekend Alcohol Consumption", </a:t>
            </a:r>
            <a:r>
              <a:rPr lang="en-US" altLang="ko-KR" b="1" dirty="0" err="1"/>
              <a:t>xlabel</a:t>
            </a:r>
            <a:r>
              <a:rPr lang="en-US" altLang="ko-KR" b="1" dirty="0"/>
              <a:t>="Final Grade")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plot2 = </a:t>
            </a:r>
            <a:r>
              <a:rPr lang="en-US" altLang="ko-KR" b="1" dirty="0" err="1"/>
              <a:t>sns.factorplot</a:t>
            </a:r>
            <a:r>
              <a:rPr lang="en-US" altLang="ko-KR" b="1" dirty="0"/>
              <a:t>(x="G3", y="</a:t>
            </a:r>
            <a:r>
              <a:rPr lang="en-US" altLang="ko-KR" b="1" dirty="0" err="1"/>
              <a:t>Dalc</a:t>
            </a:r>
            <a:r>
              <a:rPr lang="en-US" altLang="ko-KR" b="1" dirty="0"/>
              <a:t>", data=data)</a:t>
            </a:r>
          </a:p>
          <a:p>
            <a:pPr marL="0" indent="0">
              <a:buNone/>
            </a:pPr>
            <a:r>
              <a:rPr lang="en-US" altLang="ko-KR" b="1" dirty="0"/>
              <a:t>plot2.set(</a:t>
            </a:r>
            <a:r>
              <a:rPr lang="en-US" altLang="ko-KR" b="1" dirty="0" err="1"/>
              <a:t>ylabel</a:t>
            </a:r>
            <a:r>
              <a:rPr lang="en-US" altLang="ko-KR" b="1" dirty="0"/>
              <a:t>="Workday Alcohol Consumption", </a:t>
            </a:r>
            <a:r>
              <a:rPr lang="en-US" altLang="ko-KR" b="1" dirty="0" err="1"/>
              <a:t>xlabel</a:t>
            </a:r>
            <a:r>
              <a:rPr lang="en-US" altLang="ko-KR" b="1" dirty="0"/>
              <a:t>="Final Grade")</a:t>
            </a:r>
            <a:endParaRPr lang="en-US" altLang="ko-K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08356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4053" t="19206" r="53857" b="45213"/>
          <a:stretch/>
        </p:blipFill>
        <p:spPr>
          <a:xfrm>
            <a:off x="1608991" y="1028697"/>
            <a:ext cx="4017497" cy="364001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4053" t="55841" r="53857" b="7656"/>
          <a:stretch/>
        </p:blipFill>
        <p:spPr>
          <a:xfrm>
            <a:off x="6514512" y="1028697"/>
            <a:ext cx="3915970" cy="364001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368669" y="5086281"/>
            <a:ext cx="9340362" cy="646331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/>
              <a:t>Workday </a:t>
            </a:r>
            <a:r>
              <a:rPr lang="en-US" altLang="ko-KR" b="1" dirty="0" err="1"/>
              <a:t>Alchol</a:t>
            </a:r>
            <a:r>
              <a:rPr lang="en-US" altLang="ko-KR" b="1" dirty="0"/>
              <a:t> Consumption</a:t>
            </a:r>
            <a:r>
              <a:rPr lang="ko-KR" altLang="en-US" b="1" dirty="0"/>
              <a:t>과 </a:t>
            </a:r>
            <a:r>
              <a:rPr lang="en-US" altLang="ko-KR" b="1" dirty="0"/>
              <a:t>Weekend </a:t>
            </a:r>
            <a:r>
              <a:rPr lang="en-US" altLang="ko-KR" b="1" dirty="0" err="1"/>
              <a:t>Alchol</a:t>
            </a:r>
            <a:r>
              <a:rPr lang="en-US" altLang="ko-KR" b="1" dirty="0"/>
              <a:t> Consumption</a:t>
            </a:r>
            <a:r>
              <a:rPr lang="ko-KR" altLang="en-US" b="1" dirty="0"/>
              <a:t>은 모두 성적이 높을수록 알콜을 적게 </a:t>
            </a:r>
            <a:r>
              <a:rPr lang="ko-KR" altLang="en-US" b="1" dirty="0" smtClean="0"/>
              <a:t>섭취한다</a:t>
            </a:r>
            <a:r>
              <a:rPr lang="en-US" altLang="ko-KR" b="1" dirty="0" smtClean="0"/>
              <a:t>.</a:t>
            </a:r>
            <a:endParaRPr lang="ko-KR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05219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8554"/>
          </a:xfrm>
        </p:spPr>
        <p:txBody>
          <a:bodyPr/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732085"/>
            <a:ext cx="9601200" cy="4615961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dirty="0"/>
              <a:t>1. </a:t>
            </a:r>
            <a:r>
              <a:rPr lang="ko-KR" altLang="en-US" dirty="0"/>
              <a:t>프로젝트 주제 선정 동기</a:t>
            </a:r>
          </a:p>
          <a:p>
            <a:pPr marL="0" indent="0" fontAlgn="base">
              <a:buNone/>
            </a:pPr>
            <a:r>
              <a:rPr lang="en-US" altLang="ko-KR" dirty="0"/>
              <a:t>2. csv </a:t>
            </a:r>
            <a:r>
              <a:rPr lang="ko-KR" altLang="en-US" dirty="0"/>
              <a:t>자료화면 캡쳐</a:t>
            </a:r>
          </a:p>
          <a:p>
            <a:pPr marL="0" indent="0" fontAlgn="base">
              <a:buNone/>
            </a:pPr>
            <a:r>
              <a:rPr lang="en-US" altLang="ko-KR" dirty="0"/>
              <a:t>3. </a:t>
            </a:r>
            <a:r>
              <a:rPr lang="ko-KR" altLang="en-US" dirty="0"/>
              <a:t>모듈 </a:t>
            </a:r>
            <a:r>
              <a:rPr lang="ko-KR" altLang="en-US" dirty="0" err="1"/>
              <a:t>임포트</a:t>
            </a:r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4. csv</a:t>
            </a:r>
            <a:r>
              <a:rPr lang="ko-KR" altLang="en-US" dirty="0"/>
              <a:t>자료 </a:t>
            </a:r>
            <a:r>
              <a:rPr lang="ko-KR" altLang="en-US" dirty="0" err="1"/>
              <a:t>읽어오기</a:t>
            </a:r>
            <a:r>
              <a:rPr lang="en-US" altLang="ko-KR" dirty="0"/>
              <a:t>(</a:t>
            </a:r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en-US" altLang="ko-KR" dirty="0" err="1"/>
              <a:t>kaggle</a:t>
            </a:r>
            <a:r>
              <a:rPr lang="ko-KR" altLang="en-US" dirty="0"/>
              <a:t>의 </a:t>
            </a:r>
            <a:r>
              <a:rPr lang="en-US" altLang="ko-KR" dirty="0"/>
              <a:t>student-alcohol-consumption</a:t>
            </a:r>
            <a:r>
              <a:rPr lang="ko-KR" altLang="en-US" dirty="0"/>
              <a:t>중 </a:t>
            </a:r>
            <a:r>
              <a:rPr lang="en-US" altLang="ko-KR" dirty="0"/>
              <a:t>student-por.csv</a:t>
            </a:r>
            <a:r>
              <a:rPr lang="ko-KR" altLang="en-US" dirty="0"/>
              <a:t>만 사용 </a:t>
            </a:r>
            <a:r>
              <a:rPr lang="en-US" altLang="ko-KR" dirty="0"/>
              <a:t>)</a:t>
            </a:r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5. </a:t>
            </a:r>
            <a:r>
              <a:rPr lang="ko-KR" altLang="en-US" dirty="0"/>
              <a:t>데이터 구성</a:t>
            </a:r>
          </a:p>
          <a:p>
            <a:pPr marL="0" indent="0" fontAlgn="base">
              <a:buNone/>
            </a:pPr>
            <a:r>
              <a:rPr lang="en-US" altLang="ko-KR" dirty="0"/>
              <a:t>-</a:t>
            </a:r>
            <a:r>
              <a:rPr lang="ko-KR" altLang="en-US" dirty="0"/>
              <a:t>조사 대상 학생들의 특성 시각화</a:t>
            </a:r>
            <a:r>
              <a:rPr lang="en-US" altLang="ko-KR" dirty="0"/>
              <a:t>(Visualization)</a:t>
            </a:r>
            <a:r>
              <a:rPr lang="ko-KR" altLang="en-US" dirty="0"/>
              <a:t>의 하위항목으로는 </a:t>
            </a:r>
            <a:r>
              <a:rPr lang="en-US" altLang="ko-KR" dirty="0"/>
              <a:t>Sex, Weekly study time, Romantic Relationship, Age, Alcohol Consumption and other features</a:t>
            </a:r>
            <a:r>
              <a:rPr lang="ko-KR" altLang="en-US" dirty="0"/>
              <a:t>가 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-Alcohol Consumption and other features</a:t>
            </a:r>
            <a:r>
              <a:rPr lang="ko-KR" altLang="en-US" dirty="0"/>
              <a:t>의 하위 항목으로는</a:t>
            </a:r>
          </a:p>
          <a:p>
            <a:pPr marL="0" indent="0" fontAlgn="base">
              <a:buNone/>
            </a:pPr>
            <a:r>
              <a:rPr lang="en-US" altLang="ko-KR" dirty="0"/>
              <a:t>Weekend Alcohol Consumption, Alcohol Consumption and Health, Alcohol Consumption and Final Grade</a:t>
            </a:r>
            <a:r>
              <a:rPr lang="ko-KR" altLang="en-US" dirty="0"/>
              <a:t>가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7025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371600" y="685800"/>
            <a:ext cx="9601200" cy="73855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000" dirty="0"/>
              <a:t>Alcohol Consumption </a:t>
            </a:r>
            <a:endParaRPr lang="en-US" altLang="ko-KR" sz="6000" dirty="0" smtClean="0"/>
          </a:p>
          <a:p>
            <a:r>
              <a:rPr lang="en-US" altLang="ko-KR" sz="6000" dirty="0"/>
              <a:t>&amp;</a:t>
            </a:r>
            <a:r>
              <a:rPr lang="en-US" altLang="ko-KR" sz="6000" dirty="0" smtClean="0"/>
              <a:t> </a:t>
            </a:r>
            <a:r>
              <a:rPr lang="en-US" altLang="ko-KR" sz="6000" dirty="0"/>
              <a:t>Final Grade</a:t>
            </a:r>
            <a:endParaRPr lang="ko-KR" altLang="en-US" sz="6000" dirty="0">
              <a:latin typeface="+mj-ea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371600" y="3358661"/>
            <a:ext cx="9601200" cy="2391509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/>
              <a:t>plot1 = </a:t>
            </a:r>
            <a:r>
              <a:rPr lang="en-US" altLang="ko-KR" b="1" dirty="0" err="1"/>
              <a:t>sns.factorplot</a:t>
            </a:r>
            <a:r>
              <a:rPr lang="en-US" altLang="ko-KR" b="1" dirty="0"/>
              <a:t>(x="</a:t>
            </a:r>
            <a:r>
              <a:rPr lang="en-US" altLang="ko-KR" b="1" dirty="0" err="1"/>
              <a:t>Walc</a:t>
            </a:r>
            <a:r>
              <a:rPr lang="en-US" altLang="ko-KR" b="1" dirty="0"/>
              <a:t>", y="G3", data=data)</a:t>
            </a:r>
          </a:p>
          <a:p>
            <a:pPr marL="0" indent="0">
              <a:buNone/>
            </a:pPr>
            <a:r>
              <a:rPr lang="en-US" altLang="ko-KR" b="1" dirty="0"/>
              <a:t>plot1.set(</a:t>
            </a:r>
            <a:r>
              <a:rPr lang="en-US" altLang="ko-KR" b="1" dirty="0" err="1"/>
              <a:t>ylabel</a:t>
            </a:r>
            <a:r>
              <a:rPr lang="en-US" altLang="ko-KR" b="1" dirty="0"/>
              <a:t>="Final Grade", </a:t>
            </a:r>
            <a:r>
              <a:rPr lang="en-US" altLang="ko-KR" b="1" dirty="0" err="1"/>
              <a:t>xlabel</a:t>
            </a:r>
            <a:r>
              <a:rPr lang="en-US" altLang="ko-KR" b="1" dirty="0"/>
              <a:t>="Weekend Alcohol Consumption") 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plot2 = </a:t>
            </a:r>
            <a:r>
              <a:rPr lang="en-US" altLang="ko-KR" b="1" dirty="0" err="1"/>
              <a:t>sns.factorplot</a:t>
            </a:r>
            <a:r>
              <a:rPr lang="en-US" altLang="ko-KR" b="1" dirty="0"/>
              <a:t>(x="</a:t>
            </a:r>
            <a:r>
              <a:rPr lang="en-US" altLang="ko-KR" b="1" dirty="0" err="1"/>
              <a:t>Dalc</a:t>
            </a:r>
            <a:r>
              <a:rPr lang="en-US" altLang="ko-KR" b="1" dirty="0"/>
              <a:t>", y="G3", data=data)</a:t>
            </a:r>
          </a:p>
          <a:p>
            <a:pPr marL="0" indent="0">
              <a:buNone/>
            </a:pPr>
            <a:r>
              <a:rPr lang="en-US" altLang="ko-KR" b="1" dirty="0"/>
              <a:t>plot2.set(</a:t>
            </a:r>
            <a:r>
              <a:rPr lang="en-US" altLang="ko-KR" b="1" dirty="0" err="1"/>
              <a:t>ylabel</a:t>
            </a:r>
            <a:r>
              <a:rPr lang="en-US" altLang="ko-KR" b="1" dirty="0"/>
              <a:t>="Final Grade", </a:t>
            </a:r>
            <a:r>
              <a:rPr lang="en-US" altLang="ko-KR" b="1" dirty="0" err="1"/>
              <a:t>xlabel</a:t>
            </a:r>
            <a:r>
              <a:rPr lang="en-US" altLang="ko-KR" b="1" dirty="0"/>
              <a:t>="Workday Alcohol Consumption")</a:t>
            </a:r>
            <a:endParaRPr lang="en-US" altLang="ko-K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42293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3593" t="20207" r="53674" b="42594"/>
          <a:stretch/>
        </p:blipFill>
        <p:spPr>
          <a:xfrm>
            <a:off x="1503484" y="879231"/>
            <a:ext cx="4623236" cy="42554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3593" t="57713" r="53674" b="6160"/>
          <a:stretch/>
        </p:blipFill>
        <p:spPr>
          <a:xfrm>
            <a:off x="6646983" y="879231"/>
            <a:ext cx="4760370" cy="425547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503484" y="5631404"/>
            <a:ext cx="9340362" cy="646331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*X</a:t>
            </a:r>
            <a:r>
              <a:rPr lang="ko-KR" altLang="en-US" b="1" dirty="0"/>
              <a:t>값과 </a:t>
            </a:r>
            <a:r>
              <a:rPr lang="en-US" altLang="ko-KR" b="1" dirty="0"/>
              <a:t>Y</a:t>
            </a:r>
            <a:r>
              <a:rPr lang="ko-KR" altLang="en-US" b="1" dirty="0"/>
              <a:t>값을 반대로 </a:t>
            </a:r>
            <a:r>
              <a:rPr lang="ko-KR" altLang="en-US" b="1" dirty="0" err="1"/>
              <a:t>바꾸어보면</a:t>
            </a:r>
            <a:r>
              <a:rPr lang="ko-KR" altLang="en-US" b="1" dirty="0"/>
              <a:t> 의도했던 인과관계가 더 명확하게 보인다</a:t>
            </a:r>
            <a:r>
              <a:rPr lang="en-US" altLang="ko-KR" b="1" dirty="0"/>
              <a:t>.</a:t>
            </a:r>
            <a:r>
              <a:rPr lang="en-US" altLang="ko-KR" b="1" dirty="0">
                <a:hlinkClick r:id="rId3"/>
              </a:rPr>
              <a:t>¶</a:t>
            </a:r>
            <a:endParaRPr lang="ko-KR" altLang="en-US" b="1" dirty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알콜 </a:t>
            </a:r>
            <a:r>
              <a:rPr lang="ko-KR" altLang="en-US" dirty="0"/>
              <a:t>소비량이 클수록 특히 </a:t>
            </a:r>
            <a:r>
              <a:rPr lang="en-US" altLang="ko-KR" dirty="0"/>
              <a:t>Weekend </a:t>
            </a:r>
            <a:r>
              <a:rPr lang="en-US" altLang="ko-KR" dirty="0" err="1"/>
              <a:t>Alchol</a:t>
            </a:r>
            <a:r>
              <a:rPr lang="en-US" altLang="ko-KR" dirty="0"/>
              <a:t> Consumption</a:t>
            </a:r>
            <a:r>
              <a:rPr lang="ko-KR" altLang="en-US" dirty="0"/>
              <a:t>이 많을수록 성적은 </a:t>
            </a:r>
            <a:r>
              <a:rPr lang="ko-KR" altLang="en-US" dirty="0" smtClean="0"/>
              <a:t>떨어진다</a:t>
            </a:r>
            <a:r>
              <a:rPr lang="en-US" altLang="ko-KR" dirty="0" smtClean="0"/>
              <a:t>.</a:t>
            </a:r>
            <a:endParaRPr lang="ko-KR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8462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371600" y="685800"/>
            <a:ext cx="9601200" cy="73855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</a:rPr>
              <a:t>Final Grade Prediction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371600" y="2822331"/>
            <a:ext cx="9601200" cy="2927839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b="1" dirty="0"/>
              <a:t>이제 </a:t>
            </a:r>
            <a:r>
              <a:rPr lang="en-US" altLang="ko-KR" b="1" dirty="0"/>
              <a:t>2</a:t>
            </a:r>
            <a:r>
              <a:rPr lang="ko-KR" altLang="en-US" b="1" dirty="0"/>
              <a:t>개의 </a:t>
            </a:r>
            <a:r>
              <a:rPr lang="en-US" altLang="ko-KR" b="1" dirty="0"/>
              <a:t>regression </a:t>
            </a:r>
            <a:r>
              <a:rPr lang="ko-KR" altLang="en-US" b="1" dirty="0"/>
              <a:t>모델을 사용해서 </a:t>
            </a:r>
            <a:r>
              <a:rPr lang="en-US" altLang="ko-KR" b="1" dirty="0"/>
              <a:t>final grade</a:t>
            </a:r>
            <a:r>
              <a:rPr lang="ko-KR" altLang="en-US" b="1" dirty="0"/>
              <a:t>를 예측하는 실험을 할 것이다</a:t>
            </a:r>
            <a:r>
              <a:rPr lang="en-US" altLang="ko-KR" b="1" dirty="0"/>
              <a:t>.</a:t>
            </a:r>
            <a:r>
              <a:rPr lang="en-US" altLang="ko-KR" b="1" dirty="0">
                <a:hlinkClick r:id="rId2"/>
              </a:rPr>
              <a:t>¶</a:t>
            </a:r>
            <a:endParaRPr lang="ko-KR" altLang="en-US" b="1" dirty="0"/>
          </a:p>
          <a:p>
            <a:pPr marL="0" indent="0">
              <a:buNone/>
            </a:pPr>
            <a:r>
              <a:rPr lang="ko-KR" altLang="en-US" dirty="0"/>
              <a:t>알고리즘은 </a:t>
            </a:r>
            <a:r>
              <a:rPr lang="en-US" altLang="ko-KR" dirty="0"/>
              <a:t>decision tree regression, linear regression </a:t>
            </a:r>
            <a:r>
              <a:rPr lang="ko-KR" altLang="en-US" dirty="0"/>
              <a:t>두 가지를 사용할 것이며 </a:t>
            </a:r>
            <a:r>
              <a:rPr lang="en-US" altLang="ko-KR" dirty="0"/>
              <a:t>G1,G2,G3</a:t>
            </a:r>
            <a:r>
              <a:rPr lang="ko-KR" altLang="en-US" dirty="0"/>
              <a:t>는 예측에 사용할 변수들이다</a:t>
            </a:r>
            <a:r>
              <a:rPr lang="en-US" altLang="ko-KR" dirty="0"/>
              <a:t>. </a:t>
            </a:r>
            <a:r>
              <a:rPr lang="ko-KR" altLang="en-US" dirty="0" err="1"/>
              <a:t>지수속성에</a:t>
            </a:r>
            <a:r>
              <a:rPr lang="ko-KR" altLang="en-US" dirty="0"/>
              <a:t> 대한 설명은 다음과 같다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#G1 - first period grade (numeric: from 0 to 20)</a:t>
            </a:r>
          </a:p>
          <a:p>
            <a:pPr marL="0" indent="0">
              <a:buNone/>
            </a:pPr>
            <a:r>
              <a:rPr lang="en-US" altLang="ko-KR" dirty="0"/>
              <a:t>#G2 - second period grade (numeric: from 0 to 20)</a:t>
            </a:r>
          </a:p>
          <a:p>
            <a:pPr marL="0" indent="0">
              <a:buNone/>
            </a:pPr>
            <a:r>
              <a:rPr lang="en-US" altLang="ko-KR" dirty="0"/>
              <a:t>#G3 - final grade (numeric: from 0 to 20, output target)</a:t>
            </a:r>
            <a:endParaRPr lang="en-US" altLang="ko-K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06679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371600" y="685800"/>
            <a:ext cx="9601200" cy="73855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000" b="1" dirty="0"/>
              <a:t>With G1 and G2 features</a:t>
            </a:r>
            <a:endParaRPr lang="en-US" altLang="ko-KR" sz="6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ea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371600" y="1828800"/>
            <a:ext cx="9601200" cy="1793631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/>
              <a:t>from </a:t>
            </a:r>
            <a:r>
              <a:rPr lang="en-US" altLang="ko-KR" b="1" dirty="0" err="1"/>
              <a:t>sklearn.ensemble</a:t>
            </a:r>
            <a:r>
              <a:rPr lang="en-US" altLang="ko-KR" b="1" dirty="0"/>
              <a:t> import </a:t>
            </a:r>
            <a:r>
              <a:rPr lang="en-US" altLang="ko-KR" b="1" dirty="0" err="1"/>
              <a:t>RandomForestClassifier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from </a:t>
            </a:r>
            <a:r>
              <a:rPr lang="en-US" altLang="ko-KR" b="1" dirty="0" err="1"/>
              <a:t>sklearn.tree</a:t>
            </a:r>
            <a:r>
              <a:rPr lang="en-US" altLang="ko-KR" b="1" dirty="0"/>
              <a:t> import </a:t>
            </a:r>
            <a:r>
              <a:rPr lang="en-US" altLang="ko-KR" b="1" dirty="0" err="1"/>
              <a:t>DecisionTreeRegressor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from </a:t>
            </a:r>
            <a:r>
              <a:rPr lang="en-US" altLang="ko-KR" b="1" dirty="0" err="1"/>
              <a:t>sklearn.linear_model</a:t>
            </a:r>
            <a:r>
              <a:rPr lang="en-US" altLang="ko-KR" b="1" dirty="0"/>
              <a:t> import </a:t>
            </a:r>
            <a:r>
              <a:rPr lang="en-US" altLang="ko-KR" b="1" dirty="0" err="1"/>
              <a:t>LinearRegression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from </a:t>
            </a:r>
            <a:r>
              <a:rPr lang="en-US" altLang="ko-KR" b="1" dirty="0" err="1"/>
              <a:t>sklearn.model_selection</a:t>
            </a:r>
            <a:r>
              <a:rPr lang="en-US" altLang="ko-KR" b="1" dirty="0"/>
              <a:t> import </a:t>
            </a:r>
            <a:r>
              <a:rPr lang="en-US" altLang="ko-KR" b="1" dirty="0" err="1"/>
              <a:t>train_test_split</a:t>
            </a:r>
            <a:endParaRPr lang="en-US" altLang="ko-KR" dirty="0">
              <a:effectLst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371600" y="3947746"/>
            <a:ext cx="9601200" cy="870439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/>
              <a:t>y = data['G3']</a:t>
            </a:r>
          </a:p>
          <a:p>
            <a:pPr marL="0" indent="0">
              <a:buNone/>
            </a:pPr>
            <a:r>
              <a:rPr lang="en-US" altLang="ko-KR" b="1" dirty="0"/>
              <a:t>X = </a:t>
            </a:r>
            <a:r>
              <a:rPr lang="en-US" altLang="ko-KR" b="1" dirty="0" err="1"/>
              <a:t>data.drop</a:t>
            </a:r>
            <a:r>
              <a:rPr lang="en-US" altLang="ko-KR" b="1" dirty="0"/>
              <a:t>(['G3'], axis=1)</a:t>
            </a:r>
            <a:endParaRPr lang="en-US" altLang="ko-KR" dirty="0">
              <a:effectLst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371600" y="5213838"/>
            <a:ext cx="9601200" cy="870439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/>
              <a:t>X = </a:t>
            </a:r>
            <a:r>
              <a:rPr lang="en-US" altLang="ko-KR" b="1" dirty="0" err="1"/>
              <a:t>pd.get_dummies</a:t>
            </a:r>
            <a:r>
              <a:rPr lang="en-US" altLang="ko-KR" b="1" dirty="0"/>
              <a:t>(X)</a:t>
            </a:r>
          </a:p>
          <a:p>
            <a:pPr marL="0" indent="0">
              <a:buNone/>
            </a:pPr>
            <a:r>
              <a:rPr lang="en-US" altLang="ko-KR" b="1" dirty="0"/>
              <a:t>print(X)</a:t>
            </a:r>
            <a:endParaRPr lang="en-US" altLang="ko-K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98572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8229" t="17626" r="43470" b="46650"/>
          <a:stretch/>
        </p:blipFill>
        <p:spPr>
          <a:xfrm>
            <a:off x="1011115" y="2400300"/>
            <a:ext cx="5114139" cy="3631222"/>
          </a:xfrm>
          <a:prstGeom prst="rect">
            <a:avLst/>
          </a:prstGeom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1371600" y="685800"/>
            <a:ext cx="9601200" cy="73855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000" b="1" dirty="0"/>
              <a:t>With G1 and G2 features</a:t>
            </a:r>
            <a:endParaRPr lang="en-US" altLang="ko-KR" sz="6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8229" t="54032" r="43470" b="6777"/>
          <a:stretch/>
        </p:blipFill>
        <p:spPr>
          <a:xfrm>
            <a:off x="6490673" y="2400300"/>
            <a:ext cx="4661613" cy="363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4555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1371600" y="685800"/>
            <a:ext cx="9601200" cy="73855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000" b="1" dirty="0"/>
              <a:t>With G1 and G2 features</a:t>
            </a:r>
            <a:endParaRPr lang="en-US" altLang="ko-KR" sz="6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ea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371600" y="1828801"/>
            <a:ext cx="9601200" cy="457200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 err="1"/>
              <a:t>X_train</a:t>
            </a:r>
            <a:r>
              <a:rPr lang="en-US" altLang="ko-KR" b="1" dirty="0"/>
              <a:t>, </a:t>
            </a:r>
            <a:r>
              <a:rPr lang="en-US" altLang="ko-KR" b="1" dirty="0" err="1"/>
              <a:t>X_test</a:t>
            </a:r>
            <a:r>
              <a:rPr lang="en-US" altLang="ko-KR" b="1" dirty="0"/>
              <a:t>, </a:t>
            </a:r>
            <a:r>
              <a:rPr lang="en-US" altLang="ko-KR" b="1" dirty="0" err="1"/>
              <a:t>y_train</a:t>
            </a:r>
            <a:r>
              <a:rPr lang="en-US" altLang="ko-KR" b="1" dirty="0"/>
              <a:t>, </a:t>
            </a:r>
            <a:r>
              <a:rPr lang="en-US" altLang="ko-KR" b="1" dirty="0" err="1"/>
              <a:t>y_test</a:t>
            </a:r>
            <a:r>
              <a:rPr lang="en-US" altLang="ko-KR" b="1" dirty="0"/>
              <a:t> = </a:t>
            </a:r>
            <a:r>
              <a:rPr lang="en-US" altLang="ko-KR" b="1" dirty="0" err="1"/>
              <a:t>train_test_split</a:t>
            </a:r>
            <a:r>
              <a:rPr lang="en-US" altLang="ko-KR" b="1" dirty="0"/>
              <a:t>(X, y, </a:t>
            </a:r>
            <a:r>
              <a:rPr lang="en-US" altLang="ko-KR" b="1" dirty="0" err="1"/>
              <a:t>test_size</a:t>
            </a:r>
            <a:r>
              <a:rPr lang="en-US" altLang="ko-KR" b="1" dirty="0"/>
              <a:t>=0.33, </a:t>
            </a:r>
            <a:r>
              <a:rPr lang="en-US" altLang="ko-KR" b="1" dirty="0" err="1"/>
              <a:t>random_state</a:t>
            </a:r>
            <a:r>
              <a:rPr lang="en-US" altLang="ko-KR" b="1" dirty="0"/>
              <a:t>=42)</a:t>
            </a:r>
            <a:endParaRPr lang="en-US" altLang="ko-KR" dirty="0">
              <a:effectLst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371600" y="2576146"/>
            <a:ext cx="9601200" cy="404445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 err="1"/>
              <a:t>X_train.head</a:t>
            </a:r>
            <a:r>
              <a:rPr lang="en-US" altLang="ko-KR" b="1" dirty="0"/>
              <a:t>()</a:t>
            </a:r>
            <a:endParaRPr lang="en-US" altLang="ko-KR" dirty="0">
              <a:effectLst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371600" y="4941278"/>
            <a:ext cx="9601200" cy="465992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 err="1"/>
              <a:t>y_train.head</a:t>
            </a:r>
            <a:r>
              <a:rPr lang="en-US" altLang="ko-KR" b="1" dirty="0"/>
              <a:t>()</a:t>
            </a:r>
            <a:endParaRPr lang="en-US" altLang="ko-KR" dirty="0">
              <a:effectLst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25329" t="41223" r="24584" b="41224"/>
          <a:stretch/>
        </p:blipFill>
        <p:spPr>
          <a:xfrm>
            <a:off x="1371600" y="3165231"/>
            <a:ext cx="7464669" cy="150893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25670" t="28732" r="62190" b="61999"/>
          <a:stretch/>
        </p:blipFill>
        <p:spPr>
          <a:xfrm>
            <a:off x="1371600" y="5536567"/>
            <a:ext cx="2557437" cy="109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8202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1371600" y="685800"/>
            <a:ext cx="9601200" cy="73855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</a:rPr>
              <a:t>Modeling</a:t>
            </a:r>
            <a:endParaRPr lang="en-US" altLang="ko-KR" sz="6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ea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371600" y="2329962"/>
            <a:ext cx="9601200" cy="2989384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err="1"/>
              <a:t>DecisionTreeRegressor</a:t>
            </a:r>
            <a:r>
              <a:rPr lang="ko-KR" altLang="en-US" dirty="0"/>
              <a:t>와 </a:t>
            </a:r>
            <a:r>
              <a:rPr lang="en-US" altLang="ko-KR" dirty="0" err="1"/>
              <a:t>LinearRegression</a:t>
            </a:r>
            <a:r>
              <a:rPr lang="en-US" altLang="ko-KR" dirty="0"/>
              <a:t> </a:t>
            </a:r>
            <a:r>
              <a:rPr lang="ko-KR" altLang="en-US" dirty="0"/>
              <a:t>모델을 활용한 모델링 </a:t>
            </a:r>
            <a:r>
              <a:rPr lang="ko-KR" altLang="en-US" dirty="0" smtClean="0"/>
              <a:t>작업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DecisionTreeRegressor</a:t>
            </a:r>
            <a:r>
              <a:rPr lang="ko-KR" altLang="en-US" dirty="0"/>
              <a:t>를 사용한 이유 </a:t>
            </a:r>
            <a:r>
              <a:rPr lang="en-US" altLang="ko-KR" dirty="0"/>
              <a:t>: </a:t>
            </a:r>
            <a:r>
              <a:rPr lang="ko-KR" altLang="en-US" dirty="0" err="1"/>
              <a:t>전처리의</a:t>
            </a:r>
            <a:r>
              <a:rPr lang="ko-KR" altLang="en-US" dirty="0"/>
              <a:t> 필요가 없기 때문이다</a:t>
            </a:r>
            <a:r>
              <a:rPr lang="en-US" altLang="ko-KR" dirty="0"/>
              <a:t>. </a:t>
            </a:r>
            <a:r>
              <a:rPr lang="ko-KR" altLang="en-US" dirty="0"/>
              <a:t>반면 </a:t>
            </a:r>
            <a:r>
              <a:rPr lang="ko-KR" altLang="en-US" dirty="0" err="1"/>
              <a:t>과대적합</a:t>
            </a:r>
            <a:r>
              <a:rPr lang="ko-KR" altLang="en-US" dirty="0"/>
              <a:t> 문제가 심하여 일반화하기 힘들다는 단점이 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 err="1"/>
              <a:t>과대적합</a:t>
            </a:r>
            <a:r>
              <a:rPr lang="ko-KR" altLang="en-US" dirty="0"/>
              <a:t> 문제를 해결하기 위해 모델을 단순화하는 방법이 있는데</a:t>
            </a:r>
            <a:r>
              <a:rPr lang="en-US" altLang="ko-KR" dirty="0"/>
              <a:t>, G3</a:t>
            </a:r>
            <a:r>
              <a:rPr lang="ko-KR" altLang="en-US" dirty="0"/>
              <a:t>의 점수를 </a:t>
            </a:r>
            <a:r>
              <a:rPr lang="en-US" altLang="ko-KR" dirty="0"/>
              <a:t>A(15to20),B(10to14),C(5to9),F(0to4)</a:t>
            </a:r>
            <a:r>
              <a:rPr lang="ko-KR" altLang="en-US" dirty="0"/>
              <a:t>으로 단순화하여 이후 진행해볼 계획이다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>
              <a:effectLst/>
            </a:endParaRPr>
          </a:p>
          <a:p>
            <a:pPr marL="0" indent="0">
              <a:buNone/>
            </a:pPr>
            <a:endParaRPr lang="en-US" altLang="ko-K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046851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371600" y="685800"/>
            <a:ext cx="9601200" cy="73855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000" dirty="0" err="1"/>
              <a:t>DecisionTreeRegressor</a:t>
            </a:r>
            <a:endParaRPr lang="en-US" altLang="ko-KR" sz="6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ea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371600" y="1943100"/>
            <a:ext cx="9601200" cy="2611315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tree = </a:t>
            </a:r>
            <a:r>
              <a:rPr lang="en-US" altLang="ko-KR" dirty="0" err="1"/>
              <a:t>DecisionTreeRegressor</a:t>
            </a:r>
            <a:r>
              <a:rPr lang="en-US" altLang="ko-KR" dirty="0"/>
              <a:t>(</a:t>
            </a:r>
            <a:r>
              <a:rPr lang="en-US" altLang="ko-KR" dirty="0" err="1"/>
              <a:t>random_state</a:t>
            </a:r>
            <a:r>
              <a:rPr lang="en-US" altLang="ko-KR" dirty="0"/>
              <a:t>=0)</a:t>
            </a:r>
          </a:p>
          <a:p>
            <a:pPr marL="0" indent="0">
              <a:buNone/>
            </a:pPr>
            <a:r>
              <a:rPr lang="en-US" altLang="ko-KR" dirty="0" err="1"/>
              <a:t>tree.fit</a:t>
            </a:r>
            <a:r>
              <a:rPr lang="en-US" altLang="ko-KR" dirty="0"/>
              <a:t>(</a:t>
            </a:r>
            <a:r>
              <a:rPr lang="en-US" altLang="ko-KR" dirty="0" err="1"/>
              <a:t>X_train</a:t>
            </a:r>
            <a:r>
              <a:rPr lang="en-US" altLang="ko-KR" dirty="0"/>
              <a:t>, </a:t>
            </a:r>
            <a:r>
              <a:rPr lang="en-US" altLang="ko-KR" dirty="0" err="1"/>
              <a:t>y_train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print("</a:t>
            </a:r>
            <a:r>
              <a:rPr lang="en-US" altLang="ko-KR" dirty="0" err="1"/>
              <a:t>DecisionTreeRegressor</a:t>
            </a:r>
            <a:r>
              <a:rPr lang="en-US" altLang="ko-KR" dirty="0"/>
              <a:t> </a:t>
            </a:r>
            <a:r>
              <a:rPr lang="ko-KR" altLang="en-US" dirty="0"/>
              <a:t>훈련 세트 정확도</a:t>
            </a:r>
            <a:r>
              <a:rPr lang="en-US" altLang="ko-KR" dirty="0" smtClean="0"/>
              <a:t>: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{:.3f}".format(</a:t>
            </a:r>
            <a:r>
              <a:rPr lang="en-US" altLang="ko-KR" dirty="0" err="1"/>
              <a:t>tree.score</a:t>
            </a:r>
            <a:r>
              <a:rPr lang="en-US" altLang="ko-KR" dirty="0"/>
              <a:t>(</a:t>
            </a:r>
            <a:r>
              <a:rPr lang="en-US" altLang="ko-KR" dirty="0" err="1"/>
              <a:t>X_train</a:t>
            </a:r>
            <a:r>
              <a:rPr lang="en-US" altLang="ko-KR" dirty="0"/>
              <a:t>, </a:t>
            </a:r>
            <a:r>
              <a:rPr lang="en-US" altLang="ko-KR" dirty="0" err="1"/>
              <a:t>y_train</a:t>
            </a:r>
            <a:r>
              <a:rPr lang="en-US" altLang="ko-KR" dirty="0"/>
              <a:t>)))</a:t>
            </a:r>
          </a:p>
          <a:p>
            <a:pPr marL="0" indent="0">
              <a:buNone/>
            </a:pPr>
            <a:r>
              <a:rPr lang="en-US" altLang="ko-KR" dirty="0"/>
              <a:t>print("</a:t>
            </a:r>
            <a:r>
              <a:rPr lang="en-US" altLang="ko-KR" dirty="0" err="1"/>
              <a:t>DecisionTreeRegressor</a:t>
            </a:r>
            <a:r>
              <a:rPr lang="en-US" altLang="ko-KR" dirty="0"/>
              <a:t> </a:t>
            </a:r>
            <a:r>
              <a:rPr lang="ko-KR" altLang="en-US" dirty="0"/>
              <a:t>테스트 세트 정확도</a:t>
            </a:r>
            <a:r>
              <a:rPr lang="en-US" altLang="ko-KR" dirty="0"/>
              <a:t>: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{:.</a:t>
            </a:r>
            <a:r>
              <a:rPr lang="en-US" altLang="ko-KR" dirty="0"/>
              <a:t>3f}".format(</a:t>
            </a:r>
            <a:r>
              <a:rPr lang="en-US" altLang="ko-KR" dirty="0" err="1"/>
              <a:t>tree.score</a:t>
            </a:r>
            <a:r>
              <a:rPr lang="en-US" altLang="ko-KR" dirty="0"/>
              <a:t>(</a:t>
            </a:r>
            <a:r>
              <a:rPr lang="en-US" altLang="ko-KR" dirty="0" err="1"/>
              <a:t>X_test</a:t>
            </a:r>
            <a:r>
              <a:rPr lang="en-US" altLang="ko-KR" dirty="0"/>
              <a:t>, </a:t>
            </a:r>
            <a:r>
              <a:rPr lang="en-US" altLang="ko-KR" dirty="0" err="1"/>
              <a:t>y_test</a:t>
            </a:r>
            <a:r>
              <a:rPr lang="en-US" altLang="ko-KR" dirty="0"/>
              <a:t>)))</a:t>
            </a:r>
            <a:endParaRPr lang="en-US" altLang="ko-KR" dirty="0">
              <a:effectLst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9020" t="44914" r="54286" b="51774"/>
          <a:stretch/>
        </p:blipFill>
        <p:spPr>
          <a:xfrm>
            <a:off x="1371600" y="5161083"/>
            <a:ext cx="5829646" cy="65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240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371600" y="685800"/>
            <a:ext cx="9601200" cy="73855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000" dirty="0" err="1"/>
              <a:t>RandomForestClassifier</a:t>
            </a:r>
            <a:endParaRPr lang="en-US" altLang="ko-KR" sz="6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ea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371600" y="1943100"/>
            <a:ext cx="9601200" cy="2611315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forest = </a:t>
            </a:r>
            <a:r>
              <a:rPr lang="en-US" altLang="ko-KR" dirty="0" err="1"/>
              <a:t>RandomForestClassifier</a:t>
            </a:r>
            <a:r>
              <a:rPr lang="en-US" altLang="ko-KR" dirty="0"/>
              <a:t>(</a:t>
            </a:r>
            <a:r>
              <a:rPr lang="en-US" altLang="ko-KR" dirty="0" err="1"/>
              <a:t>n_estimators</a:t>
            </a:r>
            <a:r>
              <a:rPr lang="en-US" altLang="ko-KR" dirty="0"/>
              <a:t>=500, </a:t>
            </a:r>
            <a:r>
              <a:rPr lang="en-US" altLang="ko-KR" dirty="0" err="1"/>
              <a:t>random_state</a:t>
            </a:r>
            <a:r>
              <a:rPr lang="en-US" altLang="ko-KR" dirty="0"/>
              <a:t>=0)</a:t>
            </a:r>
          </a:p>
          <a:p>
            <a:pPr marL="0" indent="0">
              <a:buNone/>
            </a:pPr>
            <a:r>
              <a:rPr lang="en-US" altLang="ko-KR" dirty="0" err="1"/>
              <a:t>forest.fit</a:t>
            </a:r>
            <a:r>
              <a:rPr lang="en-US" altLang="ko-KR" dirty="0"/>
              <a:t>(</a:t>
            </a:r>
            <a:r>
              <a:rPr lang="en-US" altLang="ko-KR" dirty="0" err="1"/>
              <a:t>X_train,y_train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print("</a:t>
            </a:r>
            <a:r>
              <a:rPr lang="ko-KR" altLang="en-US" dirty="0"/>
              <a:t>훈련 세트 정확도 </a:t>
            </a:r>
            <a:r>
              <a:rPr lang="en-US" altLang="ko-KR" dirty="0"/>
              <a:t>: {:.3f}".format(</a:t>
            </a:r>
            <a:r>
              <a:rPr lang="en-US" altLang="ko-KR" dirty="0" err="1"/>
              <a:t>forest.score</a:t>
            </a:r>
            <a:r>
              <a:rPr lang="en-US" altLang="ko-KR" dirty="0"/>
              <a:t>(</a:t>
            </a:r>
            <a:r>
              <a:rPr lang="en-US" altLang="ko-KR" dirty="0" err="1"/>
              <a:t>X_train,y_train</a:t>
            </a:r>
            <a:r>
              <a:rPr lang="en-US" altLang="ko-KR" dirty="0"/>
              <a:t>)))</a:t>
            </a:r>
          </a:p>
          <a:p>
            <a:pPr marL="0" indent="0">
              <a:buNone/>
            </a:pPr>
            <a:r>
              <a:rPr lang="en-US" altLang="ko-KR" dirty="0"/>
              <a:t>print("</a:t>
            </a:r>
            <a:r>
              <a:rPr lang="ko-KR" altLang="en-US" dirty="0"/>
              <a:t>테스트 세트 정확도 </a:t>
            </a:r>
            <a:r>
              <a:rPr lang="en-US" altLang="ko-KR" dirty="0"/>
              <a:t>: {:.3f}".format(</a:t>
            </a:r>
            <a:r>
              <a:rPr lang="en-US" altLang="ko-KR" dirty="0" err="1"/>
              <a:t>forest.score</a:t>
            </a:r>
            <a:r>
              <a:rPr lang="en-US" altLang="ko-KR" dirty="0"/>
              <a:t>(</a:t>
            </a:r>
            <a:r>
              <a:rPr lang="en-US" altLang="ko-KR" dirty="0" err="1"/>
              <a:t>X_test,y_test</a:t>
            </a:r>
            <a:r>
              <a:rPr lang="en-US" altLang="ko-KR" dirty="0"/>
              <a:t>)))</a:t>
            </a:r>
            <a:endParaRPr lang="en-US" altLang="ko-KR" dirty="0">
              <a:effectLst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l="29004" t="39492" r="61121" b="56997"/>
          <a:stretch/>
        </p:blipFill>
        <p:spPr>
          <a:xfrm>
            <a:off x="1371599" y="4844560"/>
            <a:ext cx="3472965" cy="694593"/>
          </a:xfrm>
          <a:prstGeom prst="rect">
            <a:avLst/>
          </a:prstGeom>
        </p:spPr>
      </p:pic>
      <p:sp>
        <p:nvSpPr>
          <p:cNvPr id="11" name="내용 개체 틀 2"/>
          <p:cNvSpPr txBox="1">
            <a:spLocks/>
          </p:cNvSpPr>
          <p:nvPr/>
        </p:nvSpPr>
        <p:spPr>
          <a:xfrm>
            <a:off x="1371600" y="5704101"/>
            <a:ext cx="9601200" cy="907717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랜덤 </a:t>
            </a:r>
            <a:r>
              <a:rPr lang="ko-KR" altLang="en-US" dirty="0" err="1"/>
              <a:t>포레스트를</a:t>
            </a:r>
            <a:r>
              <a:rPr lang="ko-KR" altLang="en-US" dirty="0"/>
              <a:t> 사용하면 테스트 정확도가 </a:t>
            </a:r>
            <a:r>
              <a:rPr lang="ko-KR" altLang="en-US" dirty="0" err="1"/>
              <a:t>높아질것이라고</a:t>
            </a:r>
            <a:r>
              <a:rPr lang="ko-KR" altLang="en-US" dirty="0"/>
              <a:t> 공부한 바 있어서 </a:t>
            </a:r>
            <a:r>
              <a:rPr lang="ko-KR" altLang="en-US" dirty="0" err="1"/>
              <a:t>랜덤포레스트를</a:t>
            </a:r>
            <a:r>
              <a:rPr lang="ko-KR" altLang="en-US" dirty="0"/>
              <a:t> 사용하였지만 테스트 정확도가 더 떨어졌다</a:t>
            </a:r>
            <a:r>
              <a:rPr lang="en-US" altLang="ko-KR" dirty="0"/>
              <a:t>. </a:t>
            </a:r>
            <a:r>
              <a:rPr lang="ko-KR" altLang="en-US" dirty="0"/>
              <a:t>아무래도 희소한 </a:t>
            </a:r>
            <a:r>
              <a:rPr lang="ko-KR" altLang="en-US" dirty="0" err="1"/>
              <a:t>데이터라서</a:t>
            </a:r>
            <a:r>
              <a:rPr lang="ko-KR" altLang="en-US" dirty="0"/>
              <a:t> 잘 작동하지 </a:t>
            </a:r>
            <a:r>
              <a:rPr lang="ko-KR" altLang="en-US" dirty="0" err="1"/>
              <a:t>않은것</a:t>
            </a:r>
            <a:r>
              <a:rPr lang="ko-KR" altLang="en-US" dirty="0"/>
              <a:t> 같다고 판단이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80711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371600" y="685800"/>
            <a:ext cx="9601200" cy="73855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000" dirty="0" err="1"/>
              <a:t>LinearRegression</a:t>
            </a:r>
            <a:endParaRPr lang="en-US" altLang="ko-KR" sz="6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ea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371600" y="1943101"/>
            <a:ext cx="9601200" cy="1828800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LR = </a:t>
            </a:r>
            <a:r>
              <a:rPr lang="en-US" altLang="ko-KR" dirty="0" err="1"/>
              <a:t>LinearRegression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 err="1"/>
              <a:t>LR.fit</a:t>
            </a:r>
            <a:r>
              <a:rPr lang="en-US" altLang="ko-KR" dirty="0"/>
              <a:t>(</a:t>
            </a:r>
            <a:r>
              <a:rPr lang="en-US" altLang="ko-KR" dirty="0" err="1"/>
              <a:t>X_train</a:t>
            </a:r>
            <a:r>
              <a:rPr lang="en-US" altLang="ko-KR" dirty="0"/>
              <a:t>, </a:t>
            </a:r>
            <a:r>
              <a:rPr lang="en-US" altLang="ko-KR" dirty="0" err="1"/>
              <a:t>y_train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print("</a:t>
            </a:r>
            <a:r>
              <a:rPr lang="en-US" altLang="ko-KR" dirty="0" err="1"/>
              <a:t>LinearRegression</a:t>
            </a:r>
            <a:r>
              <a:rPr lang="en-US" altLang="ko-KR" dirty="0"/>
              <a:t> </a:t>
            </a:r>
            <a:r>
              <a:rPr lang="ko-KR" altLang="en-US" dirty="0"/>
              <a:t>훈련 세트 정확도</a:t>
            </a:r>
            <a:r>
              <a:rPr lang="en-US" altLang="ko-KR" dirty="0"/>
              <a:t>: {:.3f}".format(</a:t>
            </a:r>
            <a:r>
              <a:rPr lang="en-US" altLang="ko-KR" dirty="0" err="1"/>
              <a:t>LR.score</a:t>
            </a:r>
            <a:r>
              <a:rPr lang="en-US" altLang="ko-KR" dirty="0"/>
              <a:t>(</a:t>
            </a:r>
            <a:r>
              <a:rPr lang="en-US" altLang="ko-KR" dirty="0" err="1"/>
              <a:t>X_train</a:t>
            </a:r>
            <a:r>
              <a:rPr lang="en-US" altLang="ko-KR" dirty="0"/>
              <a:t>, </a:t>
            </a:r>
            <a:r>
              <a:rPr lang="en-US" altLang="ko-KR" dirty="0" err="1"/>
              <a:t>y_train</a:t>
            </a:r>
            <a:r>
              <a:rPr lang="en-US" altLang="ko-KR" dirty="0"/>
              <a:t>)))</a:t>
            </a:r>
          </a:p>
          <a:p>
            <a:pPr marL="0" indent="0">
              <a:buNone/>
            </a:pPr>
            <a:r>
              <a:rPr lang="en-US" altLang="ko-KR" dirty="0"/>
              <a:t>print("</a:t>
            </a:r>
            <a:r>
              <a:rPr lang="en-US" altLang="ko-KR" dirty="0" err="1"/>
              <a:t>LinearRegression</a:t>
            </a:r>
            <a:r>
              <a:rPr lang="en-US" altLang="ko-KR" dirty="0"/>
              <a:t> </a:t>
            </a:r>
            <a:r>
              <a:rPr lang="ko-KR" altLang="en-US" dirty="0"/>
              <a:t>테스트 세트 정확도</a:t>
            </a:r>
            <a:r>
              <a:rPr lang="en-US" altLang="ko-KR" dirty="0"/>
              <a:t>: {:.3f}".format(</a:t>
            </a:r>
            <a:r>
              <a:rPr lang="en-US" altLang="ko-KR" dirty="0" err="1"/>
              <a:t>LR.score</a:t>
            </a:r>
            <a:r>
              <a:rPr lang="en-US" altLang="ko-KR" dirty="0"/>
              <a:t>(</a:t>
            </a:r>
            <a:r>
              <a:rPr lang="en-US" altLang="ko-KR" dirty="0" err="1"/>
              <a:t>X_test</a:t>
            </a:r>
            <a:r>
              <a:rPr lang="en-US" altLang="ko-KR" dirty="0"/>
              <a:t>, </a:t>
            </a:r>
            <a:r>
              <a:rPr lang="en-US" altLang="ko-KR" dirty="0" err="1"/>
              <a:t>y_test</a:t>
            </a:r>
            <a:r>
              <a:rPr lang="en-US" altLang="ko-KR" dirty="0"/>
              <a:t>)))</a:t>
            </a:r>
            <a:endParaRPr lang="en-US" altLang="ko-KR" dirty="0">
              <a:effectLst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8837" t="37433" r="56314" b="59502"/>
          <a:stretch/>
        </p:blipFill>
        <p:spPr>
          <a:xfrm>
            <a:off x="1371600" y="4413739"/>
            <a:ext cx="4469188" cy="51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565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8554"/>
          </a:xfrm>
        </p:spPr>
        <p:txBody>
          <a:bodyPr/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목차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1371600" y="1899138"/>
            <a:ext cx="9601200" cy="4205654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altLang="ko-KR" dirty="0" smtClean="0"/>
              <a:t>6</a:t>
            </a:r>
            <a:r>
              <a:rPr lang="en-US" altLang="ko-KR" dirty="0"/>
              <a:t>. 2</a:t>
            </a:r>
            <a:r>
              <a:rPr lang="ko-KR" altLang="en-US" dirty="0"/>
              <a:t>개의 </a:t>
            </a:r>
            <a:r>
              <a:rPr lang="en-US" altLang="ko-KR" dirty="0"/>
              <a:t>regression </a:t>
            </a:r>
            <a:r>
              <a:rPr lang="ko-KR" altLang="en-US" dirty="0"/>
              <a:t>모델을 사용한 </a:t>
            </a:r>
            <a:r>
              <a:rPr lang="en-US" altLang="ko-KR" dirty="0"/>
              <a:t>Final Grade Prediction </a:t>
            </a:r>
            <a:r>
              <a:rPr lang="ko-KR" altLang="en-US" dirty="0"/>
              <a:t>실시</a:t>
            </a:r>
            <a:r>
              <a:rPr lang="en-US" altLang="ko-KR" dirty="0"/>
              <a:t>(With G1 and G2 features)</a:t>
            </a:r>
          </a:p>
          <a:p>
            <a:pPr marL="0" indent="0" fontAlgn="base">
              <a:buNone/>
            </a:pPr>
            <a:r>
              <a:rPr lang="en-US" altLang="ko-KR" dirty="0"/>
              <a:t>-</a:t>
            </a:r>
            <a:r>
              <a:rPr lang="en-US" altLang="ko-KR" dirty="0" err="1"/>
              <a:t>DecisionTreeRegressor</a:t>
            </a:r>
            <a:r>
              <a:rPr lang="ko-KR" altLang="en-US" dirty="0"/>
              <a:t>와 </a:t>
            </a:r>
            <a:r>
              <a:rPr lang="en-US" altLang="ko-KR" dirty="0" err="1"/>
              <a:t>LinearRegression</a:t>
            </a:r>
            <a:r>
              <a:rPr lang="en-US" altLang="ko-KR" dirty="0"/>
              <a:t> </a:t>
            </a:r>
            <a:r>
              <a:rPr lang="ko-KR" altLang="en-US" dirty="0"/>
              <a:t>모델을 활용한 모델링 작업</a:t>
            </a:r>
          </a:p>
          <a:p>
            <a:pPr marL="0" indent="0" fontAlgn="base">
              <a:buNone/>
            </a:pPr>
            <a:r>
              <a:rPr lang="en-US" altLang="ko-KR" dirty="0"/>
              <a:t>-</a:t>
            </a:r>
            <a:r>
              <a:rPr lang="en-US" altLang="ko-KR" dirty="0" err="1"/>
              <a:t>RandomForestClassifier</a:t>
            </a:r>
            <a:endParaRPr lang="en-US" altLang="ko-KR" dirty="0"/>
          </a:p>
          <a:p>
            <a:pPr marL="0" indent="0" fontAlgn="base">
              <a:buNone/>
            </a:pPr>
            <a:r>
              <a:rPr lang="en-US" altLang="ko-KR" dirty="0"/>
              <a:t>-</a:t>
            </a:r>
            <a:r>
              <a:rPr lang="en-US" altLang="ko-KR" dirty="0" err="1"/>
              <a:t>LinearRegression</a:t>
            </a:r>
            <a:endParaRPr lang="en-US" altLang="ko-KR" dirty="0"/>
          </a:p>
          <a:p>
            <a:pPr marL="0" indent="0" fontAlgn="base">
              <a:buNone/>
            </a:pPr>
            <a:r>
              <a:rPr lang="en-US" altLang="ko-KR" dirty="0"/>
              <a:t>-Feature </a:t>
            </a:r>
            <a:r>
              <a:rPr lang="en-US" altLang="ko-KR" dirty="0" err="1" smtClean="0"/>
              <a:t>Importances</a:t>
            </a:r>
            <a:endParaRPr lang="en-US" altLang="ko-KR" dirty="0" smtClean="0"/>
          </a:p>
          <a:p>
            <a:pPr marL="0" indent="0" fontAlgn="base">
              <a:buNone/>
            </a:pPr>
            <a:endParaRPr lang="en-US" altLang="ko-KR" dirty="0"/>
          </a:p>
          <a:p>
            <a:pPr marL="0" indent="0" fontAlgn="base">
              <a:buNone/>
            </a:pPr>
            <a:r>
              <a:rPr lang="en-US" altLang="ko-KR" dirty="0"/>
              <a:t>7. 2</a:t>
            </a:r>
            <a:r>
              <a:rPr lang="ko-KR" altLang="en-US" dirty="0"/>
              <a:t>개의 </a:t>
            </a:r>
            <a:r>
              <a:rPr lang="en-US" altLang="ko-KR" dirty="0"/>
              <a:t>regression </a:t>
            </a:r>
            <a:r>
              <a:rPr lang="ko-KR" altLang="en-US" dirty="0"/>
              <a:t>모델을 사용한 </a:t>
            </a:r>
            <a:r>
              <a:rPr lang="en-US" altLang="ko-KR" dirty="0"/>
              <a:t>Final Grade Prediction </a:t>
            </a:r>
            <a:r>
              <a:rPr lang="ko-KR" altLang="en-US" dirty="0"/>
              <a:t>실시</a:t>
            </a:r>
            <a:r>
              <a:rPr lang="en-US" altLang="ko-KR" dirty="0"/>
              <a:t>(Without G1 and G2 features, predict G1 &amp; G2 &amp; G3)</a:t>
            </a:r>
          </a:p>
          <a:p>
            <a:pPr marL="0" indent="0" fontAlgn="base">
              <a:buNone/>
            </a:pPr>
            <a:r>
              <a:rPr lang="en-US" altLang="ko-KR" dirty="0"/>
              <a:t>- G1 &amp; G2 prediction(</a:t>
            </a:r>
            <a:r>
              <a:rPr lang="en-US" altLang="ko-KR" dirty="0" err="1"/>
              <a:t>LinearRegression</a:t>
            </a:r>
            <a:r>
              <a:rPr lang="ko-KR" altLang="en-US" dirty="0"/>
              <a:t>으로 </a:t>
            </a:r>
            <a:r>
              <a:rPr lang="en-US" altLang="ko-KR" dirty="0"/>
              <a:t>G1, G2 </a:t>
            </a:r>
            <a:r>
              <a:rPr lang="ko-KR" altLang="en-US" dirty="0"/>
              <a:t>예측</a:t>
            </a:r>
            <a:r>
              <a:rPr lang="en-US" altLang="ko-KR" dirty="0"/>
              <a:t>)</a:t>
            </a:r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-</a:t>
            </a:r>
            <a:r>
              <a:rPr lang="en-US" altLang="ko-KR" dirty="0" err="1"/>
              <a:t>DecisionTreeRegressor</a:t>
            </a:r>
            <a:r>
              <a:rPr lang="ko-KR" altLang="en-US" dirty="0"/>
              <a:t>과 </a:t>
            </a:r>
            <a:r>
              <a:rPr lang="en-US" altLang="ko-KR" dirty="0" err="1"/>
              <a:t>LinearRegression</a:t>
            </a:r>
            <a:r>
              <a:rPr lang="ko-KR" altLang="en-US" dirty="0"/>
              <a:t>을 사용한 </a:t>
            </a:r>
            <a:r>
              <a:rPr lang="en-US" altLang="ko-KR" dirty="0"/>
              <a:t>G3</a:t>
            </a:r>
            <a:r>
              <a:rPr lang="ko-KR" altLang="en-US" dirty="0"/>
              <a:t>의 예측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7714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371600" y="685800"/>
            <a:ext cx="9601200" cy="73855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000" dirty="0"/>
              <a:t>Forecast Tree</a:t>
            </a:r>
            <a:r>
              <a:rPr lang="ko-KR" altLang="en-US" sz="5000" dirty="0"/>
              <a:t>와 </a:t>
            </a:r>
            <a:r>
              <a:rPr lang="en-US" altLang="ko-KR" sz="5000" dirty="0"/>
              <a:t>Linear Regression</a:t>
            </a:r>
            <a:r>
              <a:rPr lang="ko-KR" altLang="en-US" sz="5000" dirty="0"/>
              <a:t>의 예측 </a:t>
            </a:r>
            <a:r>
              <a:rPr lang="ko-KR" altLang="en-US" sz="5000" dirty="0" smtClean="0"/>
              <a:t>정확도 그래프</a:t>
            </a:r>
            <a:endParaRPr lang="en-US" altLang="ko-KR" sz="5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ea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371600" y="2453054"/>
            <a:ext cx="9601200" cy="1380392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# </a:t>
            </a:r>
            <a:r>
              <a:rPr lang="ko-KR" altLang="en-US" dirty="0"/>
              <a:t>예측은 전체 </a:t>
            </a:r>
            <a:r>
              <a:rPr lang="en-US" altLang="ko-KR" dirty="0"/>
              <a:t>G3</a:t>
            </a:r>
            <a:r>
              <a:rPr lang="ko-KR" altLang="en-US" dirty="0"/>
              <a:t>를 제외한 모든 변수에 대해서 수행한다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err="1"/>
              <a:t>pred_tree</a:t>
            </a:r>
            <a:r>
              <a:rPr lang="en-US" altLang="ko-KR" dirty="0"/>
              <a:t> = </a:t>
            </a:r>
            <a:r>
              <a:rPr lang="en-US" altLang="ko-KR" dirty="0" err="1"/>
              <a:t>tree.predict</a:t>
            </a:r>
            <a:r>
              <a:rPr lang="en-US" altLang="ko-KR" dirty="0"/>
              <a:t>(X)</a:t>
            </a:r>
          </a:p>
          <a:p>
            <a:pPr marL="0" indent="0">
              <a:buNone/>
            </a:pPr>
            <a:r>
              <a:rPr lang="en-US" altLang="ko-KR" dirty="0" err="1"/>
              <a:t>pred_lr</a:t>
            </a:r>
            <a:r>
              <a:rPr lang="en-US" altLang="ko-KR" dirty="0"/>
              <a:t> = </a:t>
            </a:r>
            <a:r>
              <a:rPr lang="en-US" altLang="ko-KR" dirty="0" err="1"/>
              <a:t>LR.predict</a:t>
            </a:r>
            <a:r>
              <a:rPr lang="en-US" altLang="ko-KR" dirty="0"/>
              <a:t>(X)</a:t>
            </a:r>
            <a:endParaRPr lang="en-US" altLang="ko-KR" dirty="0">
              <a:effectLst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371600" y="4171950"/>
            <a:ext cx="9601200" cy="2466242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err="1"/>
              <a:t>plt.semilogy</a:t>
            </a:r>
            <a:r>
              <a:rPr lang="en-US" altLang="ko-KR" dirty="0"/>
              <a:t>(X_train.G1, </a:t>
            </a:r>
            <a:r>
              <a:rPr lang="en-US" altLang="ko-KR" dirty="0" err="1"/>
              <a:t>y_train</a:t>
            </a:r>
            <a:r>
              <a:rPr lang="en-US" altLang="ko-KR" dirty="0"/>
              <a:t>, label="Train Data")</a:t>
            </a:r>
          </a:p>
          <a:p>
            <a:pPr marL="0" indent="0">
              <a:buNone/>
            </a:pPr>
            <a:r>
              <a:rPr lang="en-US" altLang="ko-KR" dirty="0" err="1"/>
              <a:t>plt.semilogy</a:t>
            </a:r>
            <a:r>
              <a:rPr lang="en-US" altLang="ko-KR" dirty="0"/>
              <a:t>(X_test.G1, </a:t>
            </a:r>
            <a:r>
              <a:rPr lang="en-US" altLang="ko-KR" dirty="0" err="1"/>
              <a:t>y_test</a:t>
            </a:r>
            <a:r>
              <a:rPr lang="en-US" altLang="ko-KR" dirty="0"/>
              <a:t>, label="Test Data")</a:t>
            </a:r>
          </a:p>
          <a:p>
            <a:pPr marL="0" indent="0">
              <a:buNone/>
            </a:pPr>
            <a:r>
              <a:rPr lang="en-US" altLang="ko-KR" dirty="0" err="1"/>
              <a:t>plt.semilogy</a:t>
            </a:r>
            <a:r>
              <a:rPr lang="en-US" altLang="ko-KR" dirty="0"/>
              <a:t>(X.G1, </a:t>
            </a:r>
            <a:r>
              <a:rPr lang="en-US" altLang="ko-KR" dirty="0" err="1"/>
              <a:t>pred_tree</a:t>
            </a:r>
            <a:r>
              <a:rPr lang="en-US" altLang="ko-KR" dirty="0"/>
              <a:t>, label="Forecast Tree")</a:t>
            </a:r>
          </a:p>
          <a:p>
            <a:pPr marL="0" indent="0">
              <a:buNone/>
            </a:pPr>
            <a:r>
              <a:rPr lang="en-US" altLang="ko-KR" dirty="0" err="1"/>
              <a:t>plt.semilogy</a:t>
            </a:r>
            <a:r>
              <a:rPr lang="en-US" altLang="ko-KR" dirty="0"/>
              <a:t>(X.G1, </a:t>
            </a:r>
            <a:r>
              <a:rPr lang="en-US" altLang="ko-KR" dirty="0" err="1"/>
              <a:t>pred_lr</a:t>
            </a:r>
            <a:r>
              <a:rPr lang="en-US" altLang="ko-KR" dirty="0"/>
              <a:t>, label="Forecast Linear Regression")</a:t>
            </a:r>
          </a:p>
          <a:p>
            <a:pPr marL="0" indent="0">
              <a:buNone/>
            </a:pPr>
            <a:r>
              <a:rPr lang="en-US" altLang="ko-KR" dirty="0" err="1"/>
              <a:t>plt.legend</a:t>
            </a:r>
            <a:r>
              <a:rPr lang="en-US" altLang="ko-KR" dirty="0"/>
              <a:t>()</a:t>
            </a:r>
            <a:endParaRPr lang="en-US" altLang="ko-K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132422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9362" t="39561" r="52230" b="39391"/>
          <a:stretch/>
        </p:blipFill>
        <p:spPr>
          <a:xfrm>
            <a:off x="3288322" y="1046284"/>
            <a:ext cx="6015072" cy="3868616"/>
          </a:xfrm>
          <a:prstGeom prst="rect">
            <a:avLst/>
          </a:prstGeom>
        </p:spPr>
      </p:pic>
      <p:sp>
        <p:nvSpPr>
          <p:cNvPr id="3" name="내용 개체 틀 2"/>
          <p:cNvSpPr txBox="1">
            <a:spLocks/>
          </p:cNvSpPr>
          <p:nvPr/>
        </p:nvSpPr>
        <p:spPr>
          <a:xfrm>
            <a:off x="1424354" y="5424853"/>
            <a:ext cx="9601200" cy="940777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선형관계가 나오기를 기대했으나 너무 많은 변수를 이용하여 예측했기 때문인지 이런 형태의 그래프가 나왔다</a:t>
            </a:r>
            <a:r>
              <a:rPr lang="en-US" altLang="ko-KR" dirty="0"/>
              <a:t>. </a:t>
            </a:r>
            <a:r>
              <a:rPr lang="ko-KR" altLang="en-US" dirty="0"/>
              <a:t>그나마 </a:t>
            </a:r>
            <a:r>
              <a:rPr lang="en-US" altLang="ko-KR" dirty="0"/>
              <a:t>Forecast Linear Regression</a:t>
            </a:r>
            <a:r>
              <a:rPr lang="ko-KR" altLang="en-US" dirty="0"/>
              <a:t>보다 </a:t>
            </a:r>
            <a:r>
              <a:rPr lang="en-US" altLang="ko-KR" dirty="0"/>
              <a:t>Forecast Tree</a:t>
            </a:r>
            <a:r>
              <a:rPr lang="ko-KR" altLang="en-US" dirty="0"/>
              <a:t>가 </a:t>
            </a:r>
            <a:r>
              <a:rPr lang="en-US" altLang="ko-KR" dirty="0"/>
              <a:t>Train data</a:t>
            </a:r>
            <a:r>
              <a:rPr lang="ko-KR" altLang="en-US" dirty="0"/>
              <a:t>에 더 가깝게 예측했음을 알 수 있다</a:t>
            </a:r>
            <a:r>
              <a:rPr lang="en-US" altLang="ko-KR" dirty="0"/>
              <a:t>.</a:t>
            </a:r>
            <a:endParaRPr lang="en-US" altLang="ko-K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990238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371600" y="685800"/>
            <a:ext cx="9601200" cy="73855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000" b="1" dirty="0"/>
              <a:t>Feature </a:t>
            </a:r>
            <a:r>
              <a:rPr lang="en-US" altLang="ko-KR" sz="6000" b="1" dirty="0" err="1"/>
              <a:t>Importances</a:t>
            </a:r>
            <a:endParaRPr lang="en-US" altLang="ko-KR" sz="6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ea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371600" y="1943101"/>
            <a:ext cx="9601200" cy="2154114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err="1"/>
              <a:t>importances</a:t>
            </a:r>
            <a:r>
              <a:rPr lang="en-US" altLang="ko-KR" dirty="0"/>
              <a:t> = </a:t>
            </a:r>
            <a:r>
              <a:rPr lang="en-US" altLang="ko-KR" dirty="0" err="1"/>
              <a:t>tree.feature_importances</a:t>
            </a:r>
            <a:r>
              <a:rPr lang="en-US" altLang="ko-KR" dirty="0"/>
              <a:t>_</a:t>
            </a:r>
          </a:p>
          <a:p>
            <a:pPr marL="0" indent="0">
              <a:buNone/>
            </a:pPr>
            <a:r>
              <a:rPr lang="en-US" altLang="ko-KR" dirty="0"/>
              <a:t>indices = </a:t>
            </a:r>
            <a:r>
              <a:rPr lang="en-US" altLang="ko-KR" dirty="0" err="1"/>
              <a:t>np.argsort</a:t>
            </a:r>
            <a:r>
              <a:rPr lang="en-US" altLang="ko-KR" dirty="0"/>
              <a:t>(</a:t>
            </a:r>
            <a:r>
              <a:rPr lang="en-US" altLang="ko-KR" dirty="0" err="1"/>
              <a:t>importances</a:t>
            </a:r>
            <a:r>
              <a:rPr lang="en-US" altLang="ko-KR" dirty="0"/>
              <a:t>)[::-1]</a:t>
            </a:r>
          </a:p>
          <a:p>
            <a:pPr marL="0" indent="0">
              <a:buNone/>
            </a:pPr>
            <a:r>
              <a:rPr lang="en-US" altLang="ko-KR" dirty="0"/>
              <a:t>for f in range(</a:t>
            </a:r>
            <a:r>
              <a:rPr lang="en-US" altLang="ko-KR" dirty="0" err="1"/>
              <a:t>X.shape</a:t>
            </a:r>
            <a:r>
              <a:rPr lang="en-US" altLang="ko-KR" dirty="0"/>
              <a:t>[1]):</a:t>
            </a:r>
          </a:p>
          <a:p>
            <a:pPr marL="0" indent="0">
              <a:buNone/>
            </a:pPr>
            <a:r>
              <a:rPr lang="en-US" altLang="ko-KR" dirty="0"/>
              <a:t>    print("%d. Feature %s (%f)" % (f + 1, </a:t>
            </a:r>
            <a:r>
              <a:rPr lang="en-US" altLang="ko-KR" dirty="0" err="1"/>
              <a:t>X.columns.values</a:t>
            </a:r>
            <a:r>
              <a:rPr lang="en-US" altLang="ko-KR" dirty="0"/>
              <a:t>[indices[f]], </a:t>
            </a:r>
            <a:r>
              <a:rPr lang="en-US" altLang="ko-KR" dirty="0" err="1"/>
              <a:t>importances</a:t>
            </a:r>
            <a:r>
              <a:rPr lang="en-US" altLang="ko-KR" dirty="0"/>
              <a:t>[indices[f]]))</a:t>
            </a:r>
            <a:endParaRPr lang="en-US" altLang="ko-KR" dirty="0">
              <a:effectLst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30088" t="17355" r="55495" b="5227"/>
          <a:stretch/>
        </p:blipFill>
        <p:spPr>
          <a:xfrm>
            <a:off x="8845060" y="334107"/>
            <a:ext cx="2127740" cy="642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0972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371600" y="685800"/>
            <a:ext cx="9601200" cy="73855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000" b="1" dirty="0"/>
              <a:t>Plot the feature </a:t>
            </a:r>
            <a:r>
              <a:rPr lang="en-US" altLang="ko-KR" sz="6000" b="1" dirty="0" err="1"/>
              <a:t>importances</a:t>
            </a:r>
            <a:r>
              <a:rPr lang="en-US" altLang="ko-KR" sz="6000" b="1" dirty="0"/>
              <a:t> of the forest</a:t>
            </a:r>
            <a:endParaRPr lang="en-US" altLang="ko-KR" sz="6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ea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371600" y="2734408"/>
            <a:ext cx="9601200" cy="2831123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err="1"/>
              <a:t>plt.figure</a:t>
            </a:r>
            <a:r>
              <a:rPr lang="en-US" altLang="ko-KR" dirty="0"/>
              <a:t>(</a:t>
            </a:r>
            <a:r>
              <a:rPr lang="en-US" altLang="ko-KR" dirty="0" err="1"/>
              <a:t>figsize</a:t>
            </a:r>
            <a:r>
              <a:rPr lang="en-US" altLang="ko-KR" dirty="0"/>
              <a:t>=[20,4])</a:t>
            </a:r>
          </a:p>
          <a:p>
            <a:pPr marL="0" indent="0">
              <a:buNone/>
            </a:pPr>
            <a:r>
              <a:rPr lang="en-US" altLang="ko-KR" dirty="0" err="1"/>
              <a:t>plt.title</a:t>
            </a:r>
            <a:r>
              <a:rPr lang="en-US" altLang="ko-KR" dirty="0"/>
              <a:t>("Feature </a:t>
            </a:r>
            <a:r>
              <a:rPr lang="en-US" altLang="ko-KR" dirty="0" err="1"/>
              <a:t>importances</a:t>
            </a:r>
            <a:r>
              <a:rPr lang="en-US" altLang="ko-KR" dirty="0"/>
              <a:t>")</a:t>
            </a:r>
          </a:p>
          <a:p>
            <a:pPr marL="0" indent="0">
              <a:buNone/>
            </a:pPr>
            <a:r>
              <a:rPr lang="en-US" altLang="ko-KR" dirty="0" err="1"/>
              <a:t>plt.bar</a:t>
            </a:r>
            <a:r>
              <a:rPr lang="en-US" altLang="ko-KR" dirty="0"/>
              <a:t>(range(</a:t>
            </a:r>
            <a:r>
              <a:rPr lang="en-US" altLang="ko-KR" dirty="0" err="1"/>
              <a:t>X.shape</a:t>
            </a:r>
            <a:r>
              <a:rPr lang="en-US" altLang="ko-KR" dirty="0"/>
              <a:t>[1]), </a:t>
            </a:r>
            <a:r>
              <a:rPr lang="en-US" altLang="ko-KR" dirty="0" err="1"/>
              <a:t>importances</a:t>
            </a:r>
            <a:r>
              <a:rPr lang="en-US" altLang="ko-KR" dirty="0"/>
              <a:t>[indices],color="b", align="center")</a:t>
            </a:r>
          </a:p>
          <a:p>
            <a:pPr marL="0" indent="0">
              <a:buNone/>
            </a:pPr>
            <a:r>
              <a:rPr lang="en-US" altLang="ko-KR" dirty="0" err="1"/>
              <a:t>plt.xticks</a:t>
            </a:r>
            <a:r>
              <a:rPr lang="en-US" altLang="ko-KR" dirty="0"/>
              <a:t>(range(</a:t>
            </a:r>
            <a:r>
              <a:rPr lang="en-US" altLang="ko-KR" dirty="0" err="1"/>
              <a:t>X.shape</a:t>
            </a:r>
            <a:r>
              <a:rPr lang="en-US" altLang="ko-KR" dirty="0"/>
              <a:t>[1]), indices)</a:t>
            </a:r>
          </a:p>
          <a:p>
            <a:pPr marL="0" indent="0">
              <a:buNone/>
            </a:pPr>
            <a:r>
              <a:rPr lang="en-US" altLang="ko-KR" dirty="0" err="1"/>
              <a:t>plt.xlim</a:t>
            </a:r>
            <a:r>
              <a:rPr lang="en-US" altLang="ko-KR" dirty="0"/>
              <a:t>([-1, </a:t>
            </a:r>
            <a:r>
              <a:rPr lang="en-US" altLang="ko-KR" dirty="0" err="1"/>
              <a:t>X.shape</a:t>
            </a:r>
            <a:r>
              <a:rPr lang="en-US" altLang="ko-KR" dirty="0"/>
              <a:t>[1]])</a:t>
            </a:r>
          </a:p>
          <a:p>
            <a:pPr marL="0" indent="0">
              <a:buNone/>
            </a:pPr>
            <a:r>
              <a:rPr lang="en-US" altLang="ko-KR" dirty="0" err="1"/>
              <a:t>plt.show</a:t>
            </a:r>
            <a:r>
              <a:rPr lang="en-US" altLang="ko-KR" dirty="0"/>
              <a:t>()</a:t>
            </a:r>
            <a:endParaRPr lang="en-US" altLang="ko-K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104401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4662" t="52239" r="19149" b="24668"/>
          <a:stretch/>
        </p:blipFill>
        <p:spPr>
          <a:xfrm>
            <a:off x="1397976" y="1046285"/>
            <a:ext cx="10459074" cy="2417884"/>
          </a:xfrm>
          <a:prstGeom prst="rect">
            <a:avLst/>
          </a:prstGeo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1397976" y="4123592"/>
            <a:ext cx="9601200" cy="773723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G2, </a:t>
            </a:r>
            <a:r>
              <a:rPr lang="en-US" altLang="ko-KR" dirty="0" err="1"/>
              <a:t>Medu</a:t>
            </a:r>
            <a:r>
              <a:rPr lang="en-US" altLang="ko-KR" dirty="0"/>
              <a:t>(Mother's education), </a:t>
            </a:r>
            <a:r>
              <a:rPr lang="en-US" altLang="ko-KR" dirty="0" err="1"/>
              <a:t>schoolsup</a:t>
            </a:r>
            <a:r>
              <a:rPr lang="en-US" altLang="ko-KR" dirty="0"/>
              <a:t>(Extra educational support)_yes</a:t>
            </a:r>
            <a:r>
              <a:rPr lang="ko-KR" altLang="en-US" dirty="0"/>
              <a:t>순서로 중요한 변수라는 것을 알 수 있다</a:t>
            </a:r>
            <a:r>
              <a:rPr lang="en-US" altLang="ko-KR" dirty="0"/>
              <a:t>.</a:t>
            </a:r>
            <a:endParaRPr lang="en-US" altLang="ko-K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038901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371600" y="685800"/>
            <a:ext cx="9601200" cy="73855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000" b="1" dirty="0"/>
              <a:t>Without G1 and G2 features, predict G1 &amp; G2 &amp; G3</a:t>
            </a:r>
            <a:endParaRPr lang="en-US" altLang="ko-KR" sz="6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ea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371600" y="2936632"/>
            <a:ext cx="9601200" cy="439614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X2 = </a:t>
            </a:r>
            <a:r>
              <a:rPr lang="en-US" altLang="ko-KR" dirty="0" err="1"/>
              <a:t>data.drop</a:t>
            </a:r>
            <a:r>
              <a:rPr lang="en-US" altLang="ko-KR" dirty="0"/>
              <a:t>(['G3', 'G2', 'G1'], axis=1)</a:t>
            </a:r>
            <a:endParaRPr lang="en-US" altLang="ko-KR" dirty="0">
              <a:effectLst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371600" y="3648808"/>
            <a:ext cx="9601200" cy="1538654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X2 = </a:t>
            </a:r>
            <a:r>
              <a:rPr lang="en-US" altLang="ko-KR" dirty="0" err="1"/>
              <a:t>pd.get_dummies</a:t>
            </a:r>
            <a:r>
              <a:rPr lang="en-US" altLang="ko-KR" dirty="0"/>
              <a:t>(X2)</a:t>
            </a:r>
          </a:p>
          <a:p>
            <a:pPr marL="0" indent="0">
              <a:buNone/>
            </a:pPr>
            <a:r>
              <a:rPr lang="en-US" altLang="ko-KR" dirty="0"/>
              <a:t>y2 = data['G1']</a:t>
            </a:r>
          </a:p>
          <a:p>
            <a:pPr marL="0" indent="0">
              <a:buNone/>
            </a:pPr>
            <a:r>
              <a:rPr lang="en-US" altLang="ko-KR" dirty="0"/>
              <a:t>y3 = data['G2']</a:t>
            </a:r>
          </a:p>
          <a:p>
            <a:pPr marL="0" indent="0">
              <a:buNone/>
            </a:pPr>
            <a:r>
              <a:rPr lang="en-US" altLang="ko-KR" dirty="0"/>
              <a:t># y</a:t>
            </a:r>
            <a:r>
              <a:rPr lang="ko-KR" altLang="en-US" dirty="0"/>
              <a:t>는 이미 </a:t>
            </a:r>
            <a:r>
              <a:rPr lang="en-US" altLang="ko-KR" dirty="0"/>
              <a:t>G3</a:t>
            </a:r>
            <a:endParaRPr lang="en-US" altLang="ko-KR" dirty="0">
              <a:effectLst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371600" y="5442439"/>
            <a:ext cx="9601200" cy="1116623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X_train1, X_test1, y_train1, y_test1 = </a:t>
            </a:r>
            <a:r>
              <a:rPr lang="en-US" altLang="ko-KR" dirty="0" err="1"/>
              <a:t>train_test_split</a:t>
            </a:r>
            <a:r>
              <a:rPr lang="en-US" altLang="ko-KR" dirty="0"/>
              <a:t>(X2, y2, </a:t>
            </a:r>
            <a:r>
              <a:rPr lang="en-US" altLang="ko-KR" dirty="0" err="1"/>
              <a:t>test_size</a:t>
            </a:r>
            <a:r>
              <a:rPr lang="en-US" altLang="ko-KR" dirty="0"/>
              <a:t>=0.33, </a:t>
            </a:r>
            <a:r>
              <a:rPr lang="en-US" altLang="ko-KR" dirty="0" err="1"/>
              <a:t>random_state</a:t>
            </a:r>
            <a:r>
              <a:rPr lang="en-US" altLang="ko-KR" dirty="0"/>
              <a:t>=42) # G1</a:t>
            </a:r>
          </a:p>
          <a:p>
            <a:pPr marL="0" indent="0">
              <a:buNone/>
            </a:pPr>
            <a:r>
              <a:rPr lang="en-US" altLang="ko-KR" dirty="0"/>
              <a:t>X_train2, X_test2, y_train2, y_test2 = </a:t>
            </a:r>
            <a:r>
              <a:rPr lang="en-US" altLang="ko-KR" dirty="0" err="1"/>
              <a:t>train_test_split</a:t>
            </a:r>
            <a:r>
              <a:rPr lang="en-US" altLang="ko-KR" dirty="0"/>
              <a:t>(X2, y3, </a:t>
            </a:r>
            <a:r>
              <a:rPr lang="en-US" altLang="ko-KR" dirty="0" err="1"/>
              <a:t>test_size</a:t>
            </a:r>
            <a:r>
              <a:rPr lang="en-US" altLang="ko-KR" dirty="0"/>
              <a:t>=0.33, </a:t>
            </a:r>
            <a:r>
              <a:rPr lang="en-US" altLang="ko-KR" dirty="0" err="1"/>
              <a:t>random_state</a:t>
            </a:r>
            <a:r>
              <a:rPr lang="en-US" altLang="ko-KR" dirty="0"/>
              <a:t>=42) # G2</a:t>
            </a:r>
          </a:p>
          <a:p>
            <a:pPr marL="0" indent="0">
              <a:buNone/>
            </a:pPr>
            <a:r>
              <a:rPr lang="en-US" altLang="ko-KR" dirty="0"/>
              <a:t>X_train3, X_test3, y_train3, y_test3 = </a:t>
            </a:r>
            <a:r>
              <a:rPr lang="en-US" altLang="ko-KR" dirty="0" err="1"/>
              <a:t>train_test_split</a:t>
            </a:r>
            <a:r>
              <a:rPr lang="en-US" altLang="ko-KR" dirty="0"/>
              <a:t>(X2, y, </a:t>
            </a:r>
            <a:r>
              <a:rPr lang="en-US" altLang="ko-KR" dirty="0" err="1"/>
              <a:t>test_size</a:t>
            </a:r>
            <a:r>
              <a:rPr lang="en-US" altLang="ko-KR" dirty="0"/>
              <a:t>=0.33, </a:t>
            </a:r>
            <a:r>
              <a:rPr lang="en-US" altLang="ko-KR" dirty="0" err="1"/>
              <a:t>random_state</a:t>
            </a:r>
            <a:r>
              <a:rPr lang="en-US" altLang="ko-KR" dirty="0"/>
              <a:t>=42) # G3</a:t>
            </a:r>
            <a:endParaRPr lang="en-US" altLang="ko-K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61490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1371600" y="1419959"/>
            <a:ext cx="9601200" cy="73855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000" b="1" dirty="0"/>
              <a:t>G1 </a:t>
            </a:r>
            <a:r>
              <a:rPr lang="en-US" altLang="ko-KR" sz="6000" b="1" dirty="0" smtClean="0"/>
              <a:t>prediction</a:t>
            </a:r>
          </a:p>
          <a:p>
            <a:endParaRPr lang="en-US" altLang="ko-KR" sz="6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ea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371600" y="773724"/>
            <a:ext cx="9601200" cy="439614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err="1"/>
              <a:t>LinearRegression</a:t>
            </a:r>
            <a:r>
              <a:rPr lang="ko-KR" altLang="en-US" dirty="0"/>
              <a:t>으로 </a:t>
            </a:r>
            <a:r>
              <a:rPr lang="en-US" altLang="ko-KR" dirty="0"/>
              <a:t>G1, G2</a:t>
            </a:r>
            <a:r>
              <a:rPr lang="ko-KR" altLang="en-US" dirty="0"/>
              <a:t>도 예측해보았다</a:t>
            </a:r>
            <a:r>
              <a:rPr lang="en-US" altLang="ko-KR" dirty="0"/>
              <a:t>.</a:t>
            </a:r>
            <a:endParaRPr lang="en-US" altLang="ko-KR" dirty="0">
              <a:effectLst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371600" y="2751993"/>
            <a:ext cx="9601200" cy="2294791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rg1 = </a:t>
            </a:r>
            <a:r>
              <a:rPr lang="en-US" altLang="ko-KR" dirty="0" err="1"/>
              <a:t>LinearRegression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rg1.fit(X_train1, y_train1)</a:t>
            </a:r>
          </a:p>
          <a:p>
            <a:pPr marL="0" indent="0">
              <a:buNone/>
            </a:pPr>
            <a:r>
              <a:rPr lang="en-US" altLang="ko-KR" dirty="0"/>
              <a:t>print("</a:t>
            </a:r>
            <a:r>
              <a:rPr lang="en-US" altLang="ko-KR" dirty="0" err="1"/>
              <a:t>LinearRegression</a:t>
            </a:r>
            <a:r>
              <a:rPr lang="en-US" altLang="ko-KR" dirty="0"/>
              <a:t> &amp; G1 </a:t>
            </a:r>
            <a:r>
              <a:rPr lang="ko-KR" altLang="en-US" dirty="0"/>
              <a:t>훈련 세트 정확도</a:t>
            </a:r>
            <a:r>
              <a:rPr lang="en-US" altLang="ko-KR" dirty="0"/>
              <a:t>: {:.3f}".format(rg1.score(X_train1, y_train1)))</a:t>
            </a:r>
          </a:p>
          <a:p>
            <a:pPr marL="0" indent="0">
              <a:buNone/>
            </a:pPr>
            <a:r>
              <a:rPr lang="en-US" altLang="ko-KR" dirty="0"/>
              <a:t>print("</a:t>
            </a:r>
            <a:r>
              <a:rPr lang="en-US" altLang="ko-KR" dirty="0" err="1"/>
              <a:t>LinearRegression</a:t>
            </a:r>
            <a:r>
              <a:rPr lang="en-US" altLang="ko-KR" dirty="0"/>
              <a:t> &amp; G1 </a:t>
            </a:r>
            <a:r>
              <a:rPr lang="ko-KR" altLang="en-US" dirty="0"/>
              <a:t>테스트 세트 정확도</a:t>
            </a:r>
            <a:r>
              <a:rPr lang="en-US" altLang="ko-KR" dirty="0"/>
              <a:t>: {:.3f}".format(rg1.score(X_test1, y_test1)))</a:t>
            </a:r>
            <a:endParaRPr lang="en-US" altLang="ko-KR" dirty="0">
              <a:effectLst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24354" t="49419" r="55592" b="46378"/>
          <a:stretch/>
        </p:blipFill>
        <p:spPr>
          <a:xfrm>
            <a:off x="1371600" y="5495191"/>
            <a:ext cx="4424505" cy="52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410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371600" y="685800"/>
            <a:ext cx="9601200" cy="73855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000" b="1" dirty="0" smtClean="0"/>
              <a:t>G2 prediction</a:t>
            </a:r>
          </a:p>
          <a:p>
            <a:endParaRPr lang="en-US" altLang="ko-KR" sz="6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ea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371600" y="1934308"/>
            <a:ext cx="9601200" cy="2409091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rg2 = </a:t>
            </a:r>
            <a:r>
              <a:rPr lang="en-US" altLang="ko-KR" dirty="0" err="1"/>
              <a:t>LinearRegression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rg2.fit(X_train2, y_train2)</a:t>
            </a:r>
          </a:p>
          <a:p>
            <a:pPr marL="0" indent="0">
              <a:buNone/>
            </a:pPr>
            <a:r>
              <a:rPr lang="en-US" altLang="ko-KR" dirty="0"/>
              <a:t>print("</a:t>
            </a:r>
            <a:r>
              <a:rPr lang="en-US" altLang="ko-KR" dirty="0" err="1"/>
              <a:t>LinearRegression</a:t>
            </a:r>
            <a:r>
              <a:rPr lang="en-US" altLang="ko-KR" dirty="0"/>
              <a:t> &amp; G2 </a:t>
            </a:r>
            <a:r>
              <a:rPr lang="ko-KR" altLang="en-US" dirty="0"/>
              <a:t>훈련 세트 정확도</a:t>
            </a:r>
            <a:r>
              <a:rPr lang="en-US" altLang="ko-KR" dirty="0"/>
              <a:t>: {:.3f}".format(rg2.score(X_train2, y_train2)))</a:t>
            </a:r>
          </a:p>
          <a:p>
            <a:pPr marL="0" indent="0">
              <a:buNone/>
            </a:pPr>
            <a:r>
              <a:rPr lang="en-US" altLang="ko-KR" dirty="0"/>
              <a:t>print("</a:t>
            </a:r>
            <a:r>
              <a:rPr lang="en-US" altLang="ko-KR" dirty="0" err="1"/>
              <a:t>LinearRegression</a:t>
            </a:r>
            <a:r>
              <a:rPr lang="en-US" altLang="ko-KR" dirty="0"/>
              <a:t> &amp; G2 </a:t>
            </a:r>
            <a:r>
              <a:rPr lang="ko-KR" altLang="en-US" dirty="0"/>
              <a:t>테스트 세트 정확도</a:t>
            </a:r>
            <a:r>
              <a:rPr lang="en-US" altLang="ko-KR" dirty="0"/>
              <a:t>: {:.3f}".format(rg2.score(X_test2, y_test2)))</a:t>
            </a:r>
            <a:endParaRPr lang="en-US" altLang="ko-KR" dirty="0">
              <a:effectLst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4342" t="51845" r="55289" b="42981"/>
          <a:stretch/>
        </p:blipFill>
        <p:spPr>
          <a:xfrm>
            <a:off x="1371600" y="4647164"/>
            <a:ext cx="4243072" cy="60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0755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371600" y="1419959"/>
            <a:ext cx="9601200" cy="73855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000" dirty="0" err="1"/>
              <a:t>DecisionTreeRegressor</a:t>
            </a:r>
            <a:endParaRPr lang="en-US" altLang="ko-KR" sz="6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ea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371600" y="773724"/>
            <a:ext cx="9601200" cy="439614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err="1"/>
              <a:t>DecisionTreeRegressor</a:t>
            </a:r>
            <a:r>
              <a:rPr lang="ko-KR" altLang="en-US" dirty="0"/>
              <a:t>과 </a:t>
            </a:r>
            <a:r>
              <a:rPr lang="en-US" altLang="ko-KR" dirty="0" err="1"/>
              <a:t>LinearRegression</a:t>
            </a:r>
            <a:r>
              <a:rPr lang="ko-KR" altLang="en-US" dirty="0"/>
              <a:t>을 사용한 </a:t>
            </a:r>
            <a:r>
              <a:rPr lang="en-US" altLang="ko-KR" dirty="0"/>
              <a:t>G3</a:t>
            </a:r>
            <a:r>
              <a:rPr lang="ko-KR" altLang="en-US" dirty="0"/>
              <a:t>의 예측</a:t>
            </a:r>
            <a:endParaRPr lang="en-US" altLang="ko-KR" dirty="0">
              <a:effectLst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371600" y="2751993"/>
            <a:ext cx="9601200" cy="2576145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tree3 = </a:t>
            </a:r>
            <a:r>
              <a:rPr lang="en-US" altLang="ko-KR" dirty="0" err="1"/>
              <a:t>DecisionTreeRegressor</a:t>
            </a:r>
            <a:r>
              <a:rPr lang="en-US" altLang="ko-KR" dirty="0"/>
              <a:t>(</a:t>
            </a:r>
            <a:r>
              <a:rPr lang="en-US" altLang="ko-KR" dirty="0" err="1"/>
              <a:t>random_state</a:t>
            </a:r>
            <a:r>
              <a:rPr lang="en-US" altLang="ko-KR" dirty="0"/>
              <a:t>=0)</a:t>
            </a:r>
          </a:p>
          <a:p>
            <a:pPr marL="0" indent="0">
              <a:buNone/>
            </a:pPr>
            <a:r>
              <a:rPr lang="en-US" altLang="ko-KR" dirty="0"/>
              <a:t>tree3.fit(X_train3, y_train3)</a:t>
            </a:r>
          </a:p>
          <a:p>
            <a:pPr marL="0" indent="0">
              <a:buNone/>
            </a:pPr>
            <a:r>
              <a:rPr lang="en-US" altLang="ko-KR" dirty="0"/>
              <a:t>print("</a:t>
            </a:r>
            <a:r>
              <a:rPr lang="en-US" altLang="ko-KR" dirty="0" err="1"/>
              <a:t>DecisionTreeRegressor</a:t>
            </a:r>
            <a:r>
              <a:rPr lang="en-US" altLang="ko-KR" dirty="0"/>
              <a:t> &amp; G3 </a:t>
            </a:r>
            <a:r>
              <a:rPr lang="ko-KR" altLang="en-US" dirty="0"/>
              <a:t>훈련 세트 정확도</a:t>
            </a:r>
            <a:r>
              <a:rPr lang="en-US" altLang="ko-KR" dirty="0"/>
              <a:t>: {:.3f}".format(tree3.score(X_train3, y_train3)))</a:t>
            </a:r>
          </a:p>
          <a:p>
            <a:pPr marL="0" indent="0">
              <a:buNone/>
            </a:pPr>
            <a:r>
              <a:rPr lang="en-US" altLang="ko-KR" dirty="0"/>
              <a:t>print("</a:t>
            </a:r>
            <a:r>
              <a:rPr lang="en-US" altLang="ko-KR" dirty="0" err="1"/>
              <a:t>DecisionTreeRegressor</a:t>
            </a:r>
            <a:r>
              <a:rPr lang="en-US" altLang="ko-KR" dirty="0"/>
              <a:t> &amp; G3 </a:t>
            </a:r>
            <a:r>
              <a:rPr lang="ko-KR" altLang="en-US" dirty="0"/>
              <a:t>테스트 세트 정확도</a:t>
            </a:r>
            <a:r>
              <a:rPr lang="en-US" altLang="ko-KR" dirty="0"/>
              <a:t>: {:.3f}".format(tree3.score(X_test3, y_test3)))</a:t>
            </a:r>
            <a:endParaRPr lang="en-US" altLang="ko-KR" dirty="0">
              <a:effectLst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24322" t="48580" r="53461" b="47244"/>
          <a:stretch/>
        </p:blipFill>
        <p:spPr>
          <a:xfrm>
            <a:off x="1371600" y="5548294"/>
            <a:ext cx="4903607" cy="51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6821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371600" y="685800"/>
            <a:ext cx="9601200" cy="73855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000" dirty="0" err="1"/>
              <a:t>LinearRegression</a:t>
            </a:r>
            <a:endParaRPr lang="en-US" altLang="ko-KR" sz="6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ea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371600" y="1934308"/>
            <a:ext cx="9601200" cy="2409091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LR3 = </a:t>
            </a:r>
            <a:r>
              <a:rPr lang="en-US" altLang="ko-KR" dirty="0" err="1"/>
              <a:t>LinearRegression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fitted_LR3=LR3.fit(X_train3, y_train3)</a:t>
            </a:r>
          </a:p>
          <a:p>
            <a:pPr marL="0" indent="0">
              <a:buNone/>
            </a:pPr>
            <a:r>
              <a:rPr lang="en-US" altLang="ko-KR" dirty="0"/>
              <a:t>print("</a:t>
            </a:r>
            <a:r>
              <a:rPr lang="en-US" altLang="ko-KR" dirty="0" err="1"/>
              <a:t>LinearRegression</a:t>
            </a:r>
            <a:r>
              <a:rPr lang="en-US" altLang="ko-KR" dirty="0"/>
              <a:t> &amp; G3 </a:t>
            </a:r>
            <a:r>
              <a:rPr lang="ko-KR" altLang="en-US" dirty="0"/>
              <a:t>훈련 세트 정확도</a:t>
            </a:r>
            <a:r>
              <a:rPr lang="en-US" altLang="ko-KR" dirty="0"/>
              <a:t>: {:.3f}".format(LR3.score(X_train3, y_train3)))</a:t>
            </a:r>
          </a:p>
          <a:p>
            <a:pPr marL="0" indent="0">
              <a:buNone/>
            </a:pPr>
            <a:r>
              <a:rPr lang="en-US" altLang="ko-KR" dirty="0"/>
              <a:t>print("</a:t>
            </a:r>
            <a:r>
              <a:rPr lang="en-US" altLang="ko-KR" dirty="0" err="1"/>
              <a:t>LinearRegression</a:t>
            </a:r>
            <a:r>
              <a:rPr lang="en-US" altLang="ko-KR" dirty="0"/>
              <a:t> &amp; G3 </a:t>
            </a:r>
            <a:r>
              <a:rPr lang="ko-KR" altLang="en-US" dirty="0"/>
              <a:t>테스트 세트 정확도</a:t>
            </a:r>
            <a:r>
              <a:rPr lang="en-US" altLang="ko-KR" dirty="0"/>
              <a:t>: {:.3f}".format(LR3.score(X_test3, y_test3)))</a:t>
            </a:r>
            <a:endParaRPr lang="en-US" altLang="ko-KR" dirty="0">
              <a:effectLst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24440" t="67442" r="55662" b="27786"/>
          <a:stretch/>
        </p:blipFill>
        <p:spPr>
          <a:xfrm>
            <a:off x="1371599" y="4765431"/>
            <a:ext cx="4302287" cy="58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48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Csv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자료화면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dirty="0"/>
          </a:p>
        </p:txBody>
      </p:sp>
      <p:pic>
        <p:nvPicPr>
          <p:cNvPr id="3073" name="_x210536104" descr="EMB0000349c6a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340" y="1521069"/>
            <a:ext cx="8970380" cy="5046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552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371600" y="685800"/>
            <a:ext cx="9601200" cy="73855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000" dirty="0" smtClean="0"/>
              <a:t>Conclusion</a:t>
            </a:r>
            <a:endParaRPr lang="en-US" altLang="ko-KR" sz="6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ea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371600" y="1934309"/>
            <a:ext cx="9601200" cy="1600200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과대적합문제가 </a:t>
            </a:r>
            <a:r>
              <a:rPr lang="en-US" altLang="ko-KR" dirty="0" err="1"/>
              <a:t>DecisionTreeRegressor</a:t>
            </a:r>
            <a:r>
              <a:rPr lang="ko-KR" altLang="en-US" dirty="0"/>
              <a:t>보다 적어서 그런지 테스트 정확도가 </a:t>
            </a:r>
            <a:r>
              <a:rPr lang="en-US" altLang="ko-KR" dirty="0" err="1"/>
              <a:t>LinearRegression</a:t>
            </a:r>
            <a:r>
              <a:rPr lang="ko-KR" altLang="en-US" dirty="0"/>
              <a:t>모델이 더 높은 것을 볼 수 있다</a:t>
            </a:r>
            <a:r>
              <a:rPr lang="en-US" altLang="ko-KR" dirty="0"/>
              <a:t>. </a:t>
            </a:r>
            <a:r>
              <a:rPr lang="ko-KR" altLang="en-US" dirty="0"/>
              <a:t>훈련 세트의 정확도가 많이 떨어진 것 역시 알 수 있다</a:t>
            </a:r>
            <a:r>
              <a:rPr lang="en-US" altLang="ko-KR" dirty="0"/>
              <a:t>. </a:t>
            </a:r>
            <a:r>
              <a:rPr lang="ko-KR" altLang="en-US" dirty="0"/>
              <a:t>맨 처음 </a:t>
            </a:r>
            <a:r>
              <a:rPr lang="en-US" altLang="ko-KR" dirty="0"/>
              <a:t>G1, G2</a:t>
            </a:r>
            <a:r>
              <a:rPr lang="ko-KR" altLang="en-US" dirty="0"/>
              <a:t>를 포함한 정보를 가지고 예측한 것보다 더 예측 정확도가 떨어진 것은 </a:t>
            </a:r>
            <a:r>
              <a:rPr lang="en-US" altLang="ko-KR" dirty="0"/>
              <a:t>G2</a:t>
            </a:r>
            <a:r>
              <a:rPr lang="ko-KR" altLang="en-US" dirty="0"/>
              <a:t>라는 가장 영향력 있는 변수가 제외된 채로 예측을 하였기 때문이라고 생각된다</a:t>
            </a:r>
            <a:r>
              <a:rPr lang="en-US" altLang="ko-KR" dirty="0"/>
              <a:t>.</a:t>
            </a:r>
            <a:endParaRPr lang="en-US" altLang="ko-K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19920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모듈 </a:t>
            </a:r>
            <a:r>
              <a:rPr lang="ko-KR" alt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임포트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 w="57150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import pandas as </a:t>
            </a:r>
            <a:r>
              <a:rPr lang="en-US" altLang="ko-KR" dirty="0" err="1"/>
              <a:t>pd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numpy</a:t>
            </a:r>
            <a:r>
              <a:rPr lang="en-US" altLang="ko-KR" dirty="0"/>
              <a:t> as np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matplotlib.pyplot</a:t>
            </a:r>
            <a:r>
              <a:rPr lang="en-US" altLang="ko-KR" dirty="0"/>
              <a:t> as </a:t>
            </a:r>
            <a:r>
              <a:rPr lang="en-US" altLang="ko-KR" dirty="0" err="1"/>
              <a:t>plt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seaborn</a:t>
            </a:r>
            <a:r>
              <a:rPr lang="en-US" altLang="ko-KR" dirty="0"/>
              <a:t> as </a:t>
            </a:r>
            <a:r>
              <a:rPr lang="en-US" altLang="ko-KR" dirty="0" err="1"/>
              <a:t>sns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%</a:t>
            </a:r>
            <a:r>
              <a:rPr lang="en-US" altLang="ko-KR" dirty="0" err="1"/>
              <a:t>matplotlib</a:t>
            </a:r>
            <a:r>
              <a:rPr lang="en-US" altLang="ko-KR" dirty="0"/>
              <a:t> inline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9228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csv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자료 </a:t>
            </a:r>
            <a:r>
              <a:rPr lang="ko-KR" alt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읽어오기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1582615"/>
          </a:xfrm>
          <a:ln w="57150">
            <a:solidFill>
              <a:schemeClr val="tx1"/>
            </a:solidFill>
          </a:ln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data = </a:t>
            </a:r>
            <a:endParaRPr lang="en-US" altLang="ko-KR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dirty="0" err="1" smtClean="0">
                <a:latin typeface="+mj-ea"/>
                <a:ea typeface="+mj-ea"/>
              </a:rPr>
              <a:t>pd.read_csv</a:t>
            </a:r>
            <a:r>
              <a:rPr lang="en-US" altLang="ko-KR" dirty="0">
                <a:latin typeface="+mj-ea"/>
                <a:ea typeface="+mj-ea"/>
              </a:rPr>
              <a:t>('C:/Users/</a:t>
            </a:r>
            <a:r>
              <a:rPr lang="ko-KR" altLang="en-US" dirty="0">
                <a:latin typeface="+mj-ea"/>
                <a:ea typeface="+mj-ea"/>
              </a:rPr>
              <a:t>노임령</a:t>
            </a:r>
            <a:r>
              <a:rPr lang="en-US" altLang="ko-KR" dirty="0">
                <a:latin typeface="+mj-ea"/>
                <a:ea typeface="+mj-ea"/>
              </a:rPr>
              <a:t>/Desktop/</a:t>
            </a:r>
            <a:r>
              <a:rPr lang="en-US" altLang="ko-KR" dirty="0" err="1">
                <a:latin typeface="+mj-ea"/>
                <a:ea typeface="+mj-ea"/>
              </a:rPr>
              <a:t>dataCrawling_Final_Project</a:t>
            </a:r>
            <a:r>
              <a:rPr lang="en-US" altLang="ko-KR" dirty="0">
                <a:latin typeface="+mj-ea"/>
                <a:ea typeface="+mj-ea"/>
              </a:rPr>
              <a:t>/student-por.csv</a:t>
            </a:r>
            <a:r>
              <a:rPr lang="en-US" altLang="ko-KR" dirty="0" smtClean="0">
                <a:latin typeface="+mj-ea"/>
                <a:ea typeface="+mj-ea"/>
              </a:rPr>
              <a:t>')</a:t>
            </a:r>
          </a:p>
          <a:p>
            <a:pPr marL="0" indent="0">
              <a:buNone/>
            </a:pP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dirty="0" err="1">
                <a:latin typeface="+mj-ea"/>
                <a:ea typeface="+mj-ea"/>
              </a:rPr>
              <a:t>data.head</a:t>
            </a:r>
            <a:r>
              <a:rPr lang="en-US" altLang="ko-KR" dirty="0">
                <a:latin typeface="+mj-ea"/>
                <a:ea typeface="+mj-ea"/>
              </a:rPr>
              <a:t>()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7542" t="33197" r="16671" b="43567"/>
          <a:stretch/>
        </p:blipFill>
        <p:spPr>
          <a:xfrm>
            <a:off x="1371600" y="4264269"/>
            <a:ext cx="9647510" cy="191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733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데이터의 구조 파악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371600" y="2286000"/>
            <a:ext cx="9601200" cy="422031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print(</a:t>
            </a:r>
            <a:r>
              <a:rPr lang="en-US" altLang="ko-KR" dirty="0" err="1">
                <a:latin typeface="+mj-ea"/>
                <a:ea typeface="+mj-ea"/>
              </a:rPr>
              <a:t>np.shape</a:t>
            </a:r>
            <a:r>
              <a:rPr lang="en-US" altLang="ko-KR" dirty="0">
                <a:latin typeface="+mj-ea"/>
                <a:ea typeface="+mj-ea"/>
              </a:rPr>
              <a:t>(data))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371600" y="4185140"/>
            <a:ext cx="9601200" cy="422031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data.info()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22591" t="61565" r="72716" b="36044"/>
          <a:stretch/>
        </p:blipFill>
        <p:spPr>
          <a:xfrm>
            <a:off x="1512277" y="2927839"/>
            <a:ext cx="1230925" cy="35169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21722" t="66025" r="51401" b="30187"/>
          <a:stretch/>
        </p:blipFill>
        <p:spPr>
          <a:xfrm>
            <a:off x="1512278" y="3393832"/>
            <a:ext cx="4991298" cy="39565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20681" t="21931" r="58267" b="6118"/>
          <a:stretch/>
        </p:blipFill>
        <p:spPr>
          <a:xfrm>
            <a:off x="8001000" y="317390"/>
            <a:ext cx="3200400" cy="615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806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07152" y="874766"/>
            <a:ext cx="11384848" cy="632480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</a:rPr>
              <a:t>Visualization</a:t>
            </a:r>
          </a:p>
          <a:p>
            <a:pPr algn="ctr"/>
            <a:endParaRPr lang="en-US" altLang="ko-KR" sz="60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ea"/>
              <a:ea typeface="+mj-ea"/>
            </a:endParaRPr>
          </a:p>
          <a:p>
            <a:r>
              <a:rPr lang="en-US" altLang="ko-KR" sz="45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</a:rPr>
              <a:t>-Sex </a:t>
            </a:r>
          </a:p>
          <a:p>
            <a:r>
              <a:rPr lang="en-US" altLang="ko-KR" sz="45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</a:rPr>
              <a:t>-Weekly study time</a:t>
            </a:r>
          </a:p>
          <a:p>
            <a:r>
              <a:rPr lang="en-US" altLang="ko-KR" sz="45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</a:rPr>
              <a:t>-Romantic relationship</a:t>
            </a:r>
          </a:p>
          <a:p>
            <a:r>
              <a:rPr lang="en-US" altLang="ko-KR" sz="45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</a:rPr>
              <a:t>-Age</a:t>
            </a:r>
          </a:p>
          <a:p>
            <a:r>
              <a:rPr lang="en-US" altLang="ko-KR" sz="45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</a:rPr>
              <a:t>-</a:t>
            </a:r>
            <a:r>
              <a:rPr lang="en-US" altLang="ko-KR" sz="4500" dirty="0">
                <a:latin typeface="+mj-ea"/>
                <a:ea typeface="+mj-ea"/>
              </a:rPr>
              <a:t>Alcohol Consumption and other features</a:t>
            </a:r>
          </a:p>
          <a:p>
            <a:pPr algn="ctr"/>
            <a:endParaRPr lang="en-US" altLang="ko-KR" sz="6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49413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8554"/>
          </a:xfrm>
        </p:spPr>
        <p:txBody>
          <a:bodyPr>
            <a:noAutofit/>
          </a:bodyPr>
          <a:lstStyle/>
          <a:p>
            <a:r>
              <a:rPr lang="en-US" altLang="ko-KR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</a:rPr>
              <a:t>Sex</a:t>
            </a:r>
            <a:endParaRPr lang="ko-KR" altLang="en-US" sz="6000" dirty="0">
              <a:latin typeface="+mj-ea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371600" y="2286000"/>
            <a:ext cx="9601200" cy="2110154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fig, ax = </a:t>
            </a:r>
            <a:r>
              <a:rPr lang="en-US" altLang="ko-KR" dirty="0" err="1">
                <a:latin typeface="+mj-ea"/>
                <a:ea typeface="+mj-ea"/>
              </a:rPr>
              <a:t>plt.subplots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en-US" altLang="ko-KR" dirty="0" err="1">
                <a:latin typeface="+mj-ea"/>
                <a:ea typeface="+mj-ea"/>
              </a:rPr>
              <a:t>figsize</a:t>
            </a:r>
            <a:r>
              <a:rPr lang="en-US" altLang="ko-KR" dirty="0">
                <a:latin typeface="+mj-ea"/>
                <a:ea typeface="+mj-ea"/>
              </a:rPr>
              <a:t>=(4, 4))</a:t>
            </a:r>
          </a:p>
          <a:p>
            <a:pPr marL="0" indent="0">
              <a:buNone/>
            </a:pPr>
            <a:r>
              <a:rPr lang="en-US" altLang="ko-KR" dirty="0" err="1">
                <a:latin typeface="+mj-ea"/>
                <a:ea typeface="+mj-ea"/>
              </a:rPr>
              <a:t>plt.pie</a:t>
            </a:r>
            <a:r>
              <a:rPr lang="en-US" altLang="ko-KR" dirty="0">
                <a:latin typeface="+mj-ea"/>
                <a:ea typeface="+mj-ea"/>
              </a:rPr>
              <a:t>(data['sex'].</a:t>
            </a:r>
            <a:r>
              <a:rPr lang="en-US" altLang="ko-KR" dirty="0" err="1">
                <a:latin typeface="+mj-ea"/>
                <a:ea typeface="+mj-ea"/>
              </a:rPr>
              <a:t>value_counts</a:t>
            </a:r>
            <a:r>
              <a:rPr lang="en-US" altLang="ko-KR" dirty="0">
                <a:latin typeface="+mj-ea"/>
                <a:ea typeface="+mj-ea"/>
              </a:rPr>
              <a:t>().</a:t>
            </a:r>
            <a:r>
              <a:rPr lang="en-US" altLang="ko-KR" dirty="0" err="1">
                <a:latin typeface="+mj-ea"/>
                <a:ea typeface="+mj-ea"/>
              </a:rPr>
              <a:t>tolist</a:t>
            </a:r>
            <a:r>
              <a:rPr lang="en-US" altLang="ko-KR" dirty="0">
                <a:latin typeface="+mj-ea"/>
                <a:ea typeface="+mj-ea"/>
              </a:rPr>
              <a:t>(), </a:t>
            </a: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        labels=['Female', 'Male'], colors=['red', 'blue'], </a:t>
            </a: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        </a:t>
            </a:r>
            <a:r>
              <a:rPr lang="en-US" altLang="ko-KR" dirty="0" err="1">
                <a:latin typeface="+mj-ea"/>
                <a:ea typeface="+mj-ea"/>
              </a:rPr>
              <a:t>autopct</a:t>
            </a:r>
            <a:r>
              <a:rPr lang="en-US" altLang="ko-KR" dirty="0">
                <a:latin typeface="+mj-ea"/>
                <a:ea typeface="+mj-ea"/>
              </a:rPr>
              <a:t>='%1.1f%%', </a:t>
            </a:r>
            <a:r>
              <a:rPr lang="en-US" altLang="ko-KR" dirty="0" err="1">
                <a:latin typeface="+mj-ea"/>
                <a:ea typeface="+mj-ea"/>
              </a:rPr>
              <a:t>startangle</a:t>
            </a:r>
            <a:r>
              <a:rPr lang="en-US" altLang="ko-KR" dirty="0">
                <a:latin typeface="+mj-ea"/>
                <a:ea typeface="+mj-ea"/>
              </a:rPr>
              <a:t>=90)</a:t>
            </a: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axis = </a:t>
            </a:r>
            <a:r>
              <a:rPr lang="en-US" altLang="ko-KR" dirty="0" err="1">
                <a:latin typeface="+mj-ea"/>
                <a:ea typeface="+mj-ea"/>
              </a:rPr>
              <a:t>plt.axis</a:t>
            </a:r>
            <a:r>
              <a:rPr lang="en-US" altLang="ko-KR" dirty="0">
                <a:latin typeface="+mj-ea"/>
                <a:ea typeface="+mj-ea"/>
              </a:rPr>
              <a:t>('equal')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1752" t="39566" r="58716" b="35243"/>
          <a:stretch/>
        </p:blipFill>
        <p:spPr>
          <a:xfrm>
            <a:off x="7455876" y="3771900"/>
            <a:ext cx="3672094" cy="266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84659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100</TotalTime>
  <Words>1680</Words>
  <Application>Microsoft Office PowerPoint</Application>
  <PresentationFormat>와이드스크린</PresentationFormat>
  <Paragraphs>217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4" baseType="lpstr">
      <vt:lpstr>돋움</vt:lpstr>
      <vt:lpstr>Arial</vt:lpstr>
      <vt:lpstr>Franklin Gothic Book</vt:lpstr>
      <vt:lpstr>Crop</vt:lpstr>
      <vt:lpstr>술을 많이 마시는 학생의 성적이 더 나쁠까?</vt:lpstr>
      <vt:lpstr>목차</vt:lpstr>
      <vt:lpstr>목차</vt:lpstr>
      <vt:lpstr>Csv 자료화면 </vt:lpstr>
      <vt:lpstr>모듈 임포트</vt:lpstr>
      <vt:lpstr>csv자료 읽어오기</vt:lpstr>
      <vt:lpstr>데이터의 구조 파악</vt:lpstr>
      <vt:lpstr>PowerPoint 프레젠테이션</vt:lpstr>
      <vt:lpstr>Sex</vt:lpstr>
      <vt:lpstr>Weekly study time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노임령</dc:creator>
  <cp:lastModifiedBy>노임령</cp:lastModifiedBy>
  <cp:revision>14</cp:revision>
  <dcterms:created xsi:type="dcterms:W3CDTF">2019-12-15T11:42:42Z</dcterms:created>
  <dcterms:modified xsi:type="dcterms:W3CDTF">2019-12-15T13:23:15Z</dcterms:modified>
</cp:coreProperties>
</file>