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5" r:id="rId3"/>
    <p:sldId id="277" r:id="rId4"/>
    <p:sldId id="276" r:id="rId5"/>
    <p:sldId id="278" r:id="rId6"/>
    <p:sldId id="279" r:id="rId7"/>
    <p:sldId id="280" r:id="rId8"/>
    <p:sldId id="281" r:id="rId9"/>
    <p:sldId id="28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138DAA5-F1C1-4220-80ED-98D6074C3A4F}">
          <p14:sldIdLst>
            <p14:sldId id="274"/>
            <p14:sldId id="275"/>
            <p14:sldId id="277"/>
            <p14:sldId id="276"/>
            <p14:sldId id="278"/>
            <p14:sldId id="279"/>
            <p14:sldId id="280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D3E3"/>
    <a:srgbClr val="FFFFFF"/>
    <a:srgbClr val="3669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089" autoAdjust="0"/>
    <p:restoredTop sz="94660"/>
  </p:normalViewPr>
  <p:slideViewPr>
    <p:cSldViewPr snapToGrid="0">
      <p:cViewPr varScale="1">
        <p:scale>
          <a:sx n="73" d="100"/>
          <a:sy n="73" d="100"/>
        </p:scale>
        <p:origin x="90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F63EEE-ED07-40AE-8036-1416E7041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DACF08-43C6-4DDA-B21C-9E7660CC90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9DC42C-3BC6-4B10-9EA4-C02B3FD62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D2E2-91C9-41E2-BDB8-E175E5926983}" type="datetimeFigureOut">
              <a:rPr lang="ko-KR" altLang="en-US" smtClean="0"/>
              <a:t>2024-12-30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5DA240-EAE4-4794-9F0D-11FC4EB3D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A5C38C-DC05-482B-B60B-E232E3450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1F4C7F-76FE-43D4-AA99-34063EAB8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748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4FC1A9-D5FA-4C54-8A94-C1B5C26F0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B64C93-CDAF-4A4C-9888-74E7E66BE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4F833F-FECB-4D50-80BD-05DDB9826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D2E2-91C9-41E2-BDB8-E175E5926983}" type="datetimeFigureOut">
              <a:rPr lang="ko-KR" altLang="en-US" smtClean="0"/>
              <a:t>2024-12-30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84E41-4F8B-4DD8-9389-959623E2C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06EB8A-F473-494F-BA88-4FDF1A536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1F4C7F-76FE-43D4-AA99-34063EAB8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275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5EE8611-1DDA-4FBF-9A46-191B784127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2072B4-6831-4BDE-B662-D967E611F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A7F865-840F-4ED2-BFB4-E9D4F427A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D2E2-91C9-41E2-BDB8-E175E5926983}" type="datetimeFigureOut">
              <a:rPr lang="ko-KR" altLang="en-US" smtClean="0"/>
              <a:t>2024-12-30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683C3E-77CA-4696-8AC2-64554BC52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B8471A-D3EE-43F0-A9A8-2ECD664DE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1F4C7F-76FE-43D4-AA99-34063EAB8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987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669C83-8BD8-4D54-AF91-B0E54D1B5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8AAD85-EA56-43BA-A484-A08DCB499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729DFB-7BE7-4C1A-82DE-FD7E7811C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D2E2-91C9-41E2-BDB8-E175E5926983}" type="datetimeFigureOut">
              <a:rPr lang="ko-KR" altLang="en-US" smtClean="0"/>
              <a:t>2024-12-30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976158-6BDA-49EA-BDFD-2258E8A3C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8B9F69-F100-47CF-A31F-984A825FF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1F4C7F-76FE-43D4-AA99-34063EAB8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853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0C4C8F-FFED-402C-92C0-E53118779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CF94A6-13B8-4A74-AB28-8D6A262F3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B1C5FF-C0F4-44AB-9CDA-C747D8571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D2E2-91C9-41E2-BDB8-E175E5926983}" type="datetimeFigureOut">
              <a:rPr lang="ko-KR" altLang="en-US" smtClean="0"/>
              <a:t>2024-12-30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2A8CC7-D846-4F74-866F-30D9E924E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DC0E8C-640E-4388-BF08-FCA278941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1F4C7F-76FE-43D4-AA99-34063EAB8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413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D920A-F323-4647-89DB-5C9F3DC92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7E1D07-3216-4792-9B82-4C1A4430AF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6BD1E6-31CD-4A19-96CB-4FF56AEDD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3D6C85-365F-40E7-B0D0-5A3F0385A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D2E2-91C9-41E2-BDB8-E175E5926983}" type="datetimeFigureOut">
              <a:rPr lang="ko-KR" altLang="en-US" smtClean="0"/>
              <a:t>2024-12-30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D87B56-CC96-4C64-B92E-3CDC2580B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961984-A1A0-441D-A4D3-BF51F84E3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1F4C7F-76FE-43D4-AA99-34063EAB8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293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50940C-F5C8-494F-B4BE-50208252B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D615BD-095A-4268-9AA7-B247A2E51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697E56-0EDB-4BDC-A807-3F09DB521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597B91-E93A-4338-9170-553303F4E6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F6C0B1-24AA-4124-8C45-973EE87FF7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BC1AC9A-83B3-41CB-8F3C-B3579EE64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D2E2-91C9-41E2-BDB8-E175E5926983}" type="datetimeFigureOut">
              <a:rPr lang="ko-KR" altLang="en-US" smtClean="0"/>
              <a:t>2024-12-30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81CA69F-E255-443C-B251-91E1AE35F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FD988E-F770-484A-AFB6-D409D3DF9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1F4C7F-76FE-43D4-AA99-34063EAB8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021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126C3-2ECB-4FC3-87EB-DB25A44E9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0097055-37E3-43DC-B7C1-3F4B64FAA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D2E2-91C9-41E2-BDB8-E175E5926983}" type="datetimeFigureOut">
              <a:rPr lang="ko-KR" altLang="en-US" smtClean="0"/>
              <a:t>2024-12-30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C8BD58-2F96-4786-B599-2992AFAB1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1063B4-1FF5-4276-A066-0494B00FF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1F4C7F-76FE-43D4-AA99-34063EAB8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357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01788C1-C30A-4635-B75E-1FAE895AB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D2E2-91C9-41E2-BDB8-E175E5926983}" type="datetimeFigureOut">
              <a:rPr lang="ko-KR" altLang="en-US" smtClean="0"/>
              <a:t>2024-12-30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E4174F-A8C3-4C73-8B09-A350AD47D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33365D-508A-4A93-B1C8-B575492E6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1F4C7F-76FE-43D4-AA99-34063EAB8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635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8D789A-98BC-4522-A35F-F6528E912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BFEC47-7E8D-4419-87F8-FB8D7427B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8CBDA2-CE83-4C40-A37F-E10F07990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AEDC6E-F648-4985-AACF-5A23FA1CD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D2E2-91C9-41E2-BDB8-E175E5926983}" type="datetimeFigureOut">
              <a:rPr lang="ko-KR" altLang="en-US" smtClean="0"/>
              <a:t>2024-12-30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EA999D-57C3-4AD0-8A64-55AC9B2BA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814D86-3DCC-460B-A359-A8C4CA6BD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1F4C7F-76FE-43D4-AA99-34063EAB8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621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F6A7FB-C237-4D1F-ABB2-AD849AEBC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D2CD53A-B67A-4B7F-8E56-A6CAF504C2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E22012-96F2-4C4A-A333-F7C4E6625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5FBA6F-5DDA-46F1-BFD8-A22C3C8C6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D2E2-91C9-41E2-BDB8-E175E5926983}" type="datetimeFigureOut">
              <a:rPr lang="ko-KR" altLang="en-US" smtClean="0"/>
              <a:t>2024-12-30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A722A4-BF91-4140-AC6F-33AB3D41F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D979F6-7DE2-4AE1-905C-D455A3FD9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1F4C7F-76FE-43D4-AA99-34063EAB8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544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DE35E45-A05E-4B82-ACF0-610D4A866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C51D0B-09AB-40CB-B829-1FC71E123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BAD460-3F06-4CB7-A94D-613C4749CC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0D2E2-91C9-41E2-BDB8-E175E5926983}" type="datetimeFigureOut">
              <a:rPr lang="ko-KR" altLang="en-US" smtClean="0"/>
              <a:t>2024-12-30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32D7C2-EDA2-4F80-9CFF-413E27771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9C03C6E-FE97-4BBA-A0A1-79FF32FE90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50000"/>
          <a:stretch/>
        </p:blipFill>
        <p:spPr>
          <a:xfrm>
            <a:off x="11303998" y="0"/>
            <a:ext cx="888002" cy="101357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63E9B8F-ADBC-45FC-BC39-AF8DF63C137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020" y="6356350"/>
            <a:ext cx="375560" cy="42866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C1DBB1D-2622-42A0-8459-F05ECF2391D6}"/>
              </a:ext>
            </a:extLst>
          </p:cNvPr>
          <p:cNvSpPr txBox="1"/>
          <p:nvPr userDrawn="1"/>
        </p:nvSpPr>
        <p:spPr>
          <a:xfrm>
            <a:off x="8971053" y="6386018"/>
            <a:ext cx="3335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0">
                <a:solidFill>
                  <a:srgbClr val="3669B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Integrated Media System Lab</a:t>
            </a:r>
            <a:endParaRPr lang="ko-KR" altLang="en-US" sz="1800" b="0">
              <a:solidFill>
                <a:srgbClr val="3669B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1912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AC1662AE-5809-C49B-1618-8FD149265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643" y="1488530"/>
            <a:ext cx="9742714" cy="3971744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PSG-based deep learning architecture</a:t>
            </a: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ko-KR" alt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김상규</a:t>
            </a:r>
          </a:p>
        </p:txBody>
      </p:sp>
    </p:spTree>
    <p:extLst>
      <p:ext uri="{BB962C8B-B14F-4D97-AF65-F5344CB8AC3E}">
        <p14:creationId xmlns:p14="http://schemas.microsoft.com/office/powerpoint/2010/main" val="3021366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115199-5F03-EA2E-5876-7D6DD11F8E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5DD83C-9230-2F4F-4E54-8366DFD76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" y="91440"/>
            <a:ext cx="11220994" cy="914405"/>
          </a:xfrm>
        </p:spPr>
        <p:txBody>
          <a:bodyPr/>
          <a:lstStyle/>
          <a:p>
            <a:r>
              <a:rPr lang="en-US" altLang="ko-KR" dirty="0"/>
              <a:t>CV (Cross Validation)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5F6E66-5C38-0D8E-BCFB-B8CFBC03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" y="1515291"/>
            <a:ext cx="11991703" cy="48463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교차검증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학습을 진행 시 모델이 잘 학습하였는지</a:t>
            </a:r>
            <a:r>
              <a:rPr lang="en-US" altLang="ko-KR" dirty="0"/>
              <a:t>, </a:t>
            </a:r>
            <a:r>
              <a:rPr lang="ko-KR" altLang="en-US" dirty="0"/>
              <a:t>과적합을 유발하는 아키텍처인지 확인하기 위한 방법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일반화를 시키기 위한 방법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일반화란 학습 데이터를 제외하고 다른 데이터에서도 유효한 성능을 </a:t>
            </a:r>
            <a:r>
              <a:rPr lang="ko-KR" altLang="en-US" dirty="0" err="1"/>
              <a:t>내는것을</a:t>
            </a:r>
            <a:r>
              <a:rPr lang="ko-KR" altLang="en-US" dirty="0"/>
              <a:t> 의미함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A6CE4C4-20E6-89A2-ED91-05ABACDE6679}"/>
              </a:ext>
            </a:extLst>
          </p:cNvPr>
          <p:cNvSpPr/>
          <p:nvPr/>
        </p:nvSpPr>
        <p:spPr>
          <a:xfrm>
            <a:off x="0" y="1136471"/>
            <a:ext cx="12192000" cy="248194"/>
          </a:xfrm>
          <a:prstGeom prst="rect">
            <a:avLst/>
          </a:prstGeom>
          <a:solidFill>
            <a:srgbClr val="88D3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163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7DB668-1345-AFF4-9BC1-BD2A883EA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4D0ED-9A71-C148-3C88-0254D00DA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" y="91440"/>
            <a:ext cx="11220994" cy="914405"/>
          </a:xfrm>
        </p:spPr>
        <p:txBody>
          <a:bodyPr/>
          <a:lstStyle/>
          <a:p>
            <a:r>
              <a:rPr lang="en-US" altLang="ko-KR" dirty="0"/>
              <a:t>CV (Cross Validation)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3CDF08-6AC3-DFDE-6E59-C160651CB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" y="1515291"/>
            <a:ext cx="11991703" cy="48463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K-Fold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LOOCV (Leave-one-out cross-validation)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LOSO (Leave-one subject out)</a:t>
            </a:r>
          </a:p>
          <a:p>
            <a:pPr marL="0" indent="0">
              <a:lnSpc>
                <a:spcPct val="150000"/>
              </a:lnSpc>
              <a:buNone/>
            </a:pP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074BD38-8756-AF1E-7E80-969566B0D61B}"/>
              </a:ext>
            </a:extLst>
          </p:cNvPr>
          <p:cNvSpPr/>
          <p:nvPr/>
        </p:nvSpPr>
        <p:spPr>
          <a:xfrm>
            <a:off x="0" y="1136471"/>
            <a:ext cx="12192000" cy="248194"/>
          </a:xfrm>
          <a:prstGeom prst="rect">
            <a:avLst/>
          </a:prstGeom>
          <a:solidFill>
            <a:srgbClr val="88D3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863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6DFFB1-A6C1-0741-C2B6-DFD0E9F41A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FBDCE7-0E0B-94AF-7FF6-B573241BB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" y="91440"/>
            <a:ext cx="11220994" cy="914405"/>
          </a:xfrm>
        </p:spPr>
        <p:txBody>
          <a:bodyPr/>
          <a:lstStyle/>
          <a:p>
            <a:r>
              <a:rPr lang="en-US" altLang="ko-KR" dirty="0"/>
              <a:t>Cost function, Loss function</a:t>
            </a:r>
            <a:endParaRPr lang="ko-KR" altLang="en-US" dirty="0"/>
          </a:p>
        </p:txBody>
      </p:sp>
      <p:graphicFrame>
        <p:nvGraphicFramePr>
          <p:cNvPr id="10" name="내용 개체 틀 9">
            <a:extLst>
              <a:ext uri="{FF2B5EF4-FFF2-40B4-BE49-F238E27FC236}">
                <a16:creationId xmlns:a16="http://schemas.microsoft.com/office/drawing/2014/main" id="{595967D4-C2BC-C950-51A6-300F04A116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1819029"/>
              </p:ext>
            </p:extLst>
          </p:nvPr>
        </p:nvGraphicFramePr>
        <p:xfrm>
          <a:off x="838200" y="1825625"/>
          <a:ext cx="10515597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15749405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167192439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183983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ko-KR" altLang="en-US"/>
                        <a:t>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Loss Function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Cost Function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2583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b="1"/>
                        <a:t>정의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하나의 데이터 샘플에 대한 오차를 측정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전체 데이터셋에 대한 평균 오차를 측정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7112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b="1"/>
                        <a:t>계산 범위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개별 데이터 샘플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전체 데이터셋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7490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b="1"/>
                        <a:t>사용 목적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예측 오류를 파악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최적화의 대상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6670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b="1"/>
                        <a:t>예시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MSE, MAE, Cross-Entropy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MSE, MAE, Cross-Entropy 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8399319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DE9E4E2A-3E41-0B8B-12D0-451E925B28AF}"/>
              </a:ext>
            </a:extLst>
          </p:cNvPr>
          <p:cNvSpPr/>
          <p:nvPr/>
        </p:nvSpPr>
        <p:spPr>
          <a:xfrm>
            <a:off x="0" y="1136471"/>
            <a:ext cx="12192000" cy="248194"/>
          </a:xfrm>
          <a:prstGeom prst="rect">
            <a:avLst/>
          </a:prstGeom>
          <a:solidFill>
            <a:srgbClr val="88D3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182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E8BC41-A038-C092-2174-2861B49AC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34DD4B-35B0-A5F4-A8A3-CEDA26CBA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" y="91440"/>
            <a:ext cx="11220994" cy="914405"/>
          </a:xfrm>
        </p:spPr>
        <p:txBody>
          <a:bodyPr/>
          <a:lstStyle/>
          <a:p>
            <a:r>
              <a:rPr lang="en-US" altLang="ko-KR" dirty="0"/>
              <a:t>Loss function?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009591-1C58-F5D9-AB47-F8DD49E29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" y="1515291"/>
            <a:ext cx="11991703" cy="48463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아키텍처의 손실함수를 결정하는 요인을 무엇인가</a:t>
            </a:r>
            <a:r>
              <a:rPr lang="en-US" altLang="ko-KR" dirty="0"/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아키텍처의 손실함수를 통해 </a:t>
            </a:r>
            <a:r>
              <a:rPr lang="ko-KR" altLang="en-US" dirty="0" err="1"/>
              <a:t>어떤것을</a:t>
            </a:r>
            <a:r>
              <a:rPr lang="ko-KR" altLang="en-US" dirty="0"/>
              <a:t> 알 수 있는가</a:t>
            </a:r>
            <a:r>
              <a:rPr lang="en-US" altLang="ko-KR" dirty="0"/>
              <a:t>?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69F9AF1-F396-94F9-794E-285B269CE63E}"/>
              </a:ext>
            </a:extLst>
          </p:cNvPr>
          <p:cNvSpPr/>
          <p:nvPr/>
        </p:nvSpPr>
        <p:spPr>
          <a:xfrm>
            <a:off x="0" y="1136471"/>
            <a:ext cx="12192000" cy="248194"/>
          </a:xfrm>
          <a:prstGeom prst="rect">
            <a:avLst/>
          </a:prstGeom>
          <a:solidFill>
            <a:srgbClr val="88D3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750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A50244-4E04-80AE-5BA3-132E54DE65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9CFFC-81B4-0BFF-5F47-61F62765E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" y="91440"/>
            <a:ext cx="11220994" cy="914405"/>
          </a:xfrm>
        </p:spPr>
        <p:txBody>
          <a:bodyPr/>
          <a:lstStyle/>
          <a:p>
            <a:r>
              <a:rPr lang="en-US" altLang="ko-KR" dirty="0"/>
              <a:t>Activation function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4E6AFC-3BA6-9759-E2FC-EA68B3893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" y="1515291"/>
            <a:ext cx="11991703" cy="48463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활성화 함수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Sigmoid, </a:t>
            </a:r>
            <a:r>
              <a:rPr lang="en-US" altLang="ko-KR" dirty="0" err="1"/>
              <a:t>ReLU</a:t>
            </a:r>
            <a:r>
              <a:rPr lang="en-US" altLang="ko-KR" dirty="0"/>
              <a:t>, </a:t>
            </a:r>
            <a:r>
              <a:rPr lang="en-US" altLang="ko-KR" dirty="0" err="1"/>
              <a:t>EeLU</a:t>
            </a:r>
            <a:r>
              <a:rPr lang="en-US" altLang="ko-KR" dirty="0"/>
              <a:t>, </a:t>
            </a:r>
            <a:r>
              <a:rPr lang="en-US" altLang="ko-KR" dirty="0" err="1"/>
              <a:t>SeLU</a:t>
            </a:r>
            <a:r>
              <a:rPr lang="en-US" altLang="ko-KR" dirty="0"/>
              <a:t>, Mish </a:t>
            </a:r>
            <a:r>
              <a:rPr lang="ko-KR" altLang="en-US" dirty="0"/>
              <a:t>등등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각 분야마다 트랜드가 있음</a:t>
            </a:r>
            <a:r>
              <a:rPr lang="en-US" altLang="ko-KR" dirty="0"/>
              <a:t>, </a:t>
            </a:r>
            <a:r>
              <a:rPr lang="ko-KR" altLang="en-US" dirty="0"/>
              <a:t>연구를 통해 확인할 필요가 있다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현재 자연어 분야</a:t>
            </a:r>
            <a:r>
              <a:rPr lang="en-US" altLang="ko-KR" dirty="0"/>
              <a:t>(RNN)</a:t>
            </a:r>
            <a:r>
              <a:rPr lang="ko-KR" altLang="en-US" dirty="0"/>
              <a:t>에서는 </a:t>
            </a:r>
            <a:r>
              <a:rPr lang="en-US" altLang="ko-KR" dirty="0"/>
              <a:t>Mish, Swish(</a:t>
            </a:r>
            <a:r>
              <a:rPr lang="en-US" altLang="ko-KR" dirty="0" err="1"/>
              <a:t>SeLU</a:t>
            </a:r>
            <a:r>
              <a:rPr lang="en-US" altLang="ko-KR" dirty="0"/>
              <a:t>)</a:t>
            </a:r>
            <a:r>
              <a:rPr lang="ko-KR" altLang="en-US" dirty="0"/>
              <a:t>가 유망함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그러면 활성화 함수가 왜 필요한가</a:t>
            </a:r>
            <a:r>
              <a:rPr lang="en-US" altLang="ko-KR" dirty="0"/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어디에 적용이 되는가</a:t>
            </a:r>
            <a:r>
              <a:rPr lang="en-US" altLang="ko-KR" dirty="0"/>
              <a:t>?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2F22883-40FD-D9F8-C0E5-DFAF186380A8}"/>
              </a:ext>
            </a:extLst>
          </p:cNvPr>
          <p:cNvSpPr/>
          <p:nvPr/>
        </p:nvSpPr>
        <p:spPr>
          <a:xfrm>
            <a:off x="0" y="1136471"/>
            <a:ext cx="12192000" cy="248194"/>
          </a:xfrm>
          <a:prstGeom prst="rect">
            <a:avLst/>
          </a:prstGeom>
          <a:solidFill>
            <a:srgbClr val="88D3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404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EDE87A-5743-5039-536F-A741FAB67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4CA526-2212-58CB-CDE6-A4319C412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" y="91440"/>
            <a:ext cx="11220994" cy="914405"/>
          </a:xfrm>
        </p:spPr>
        <p:txBody>
          <a:bodyPr/>
          <a:lstStyle/>
          <a:p>
            <a:r>
              <a:rPr lang="en-US" altLang="ko-KR" dirty="0"/>
              <a:t>Layer </a:t>
            </a:r>
            <a:r>
              <a:rPr lang="ko-KR" altLang="en-US" dirty="0"/>
              <a:t>관점에서 </a:t>
            </a:r>
            <a:r>
              <a:rPr lang="en-US" altLang="ko-KR" dirty="0"/>
              <a:t>Activation function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3B2BFB-1921-D72A-650A-027042BBC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" y="1515291"/>
            <a:ext cx="11991703" cy="48463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우리가 선언한 활성화 함수는 레이어에서 어떤 역할을 하는가</a:t>
            </a:r>
            <a:r>
              <a:rPr lang="en-US" altLang="ko-KR" dirty="0"/>
              <a:t>?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CNN</a:t>
            </a:r>
            <a:r>
              <a:rPr lang="ko-KR" altLang="en-US" dirty="0"/>
              <a:t>에는 </a:t>
            </a:r>
            <a:r>
              <a:rPr lang="en-US" altLang="ko-KR" dirty="0"/>
              <a:t>Conv, Pooling, Activation, Dropout </a:t>
            </a:r>
            <a:r>
              <a:rPr lang="ko-KR" altLang="en-US" dirty="0"/>
              <a:t>등 레이어가 존재한다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어떤 순서가 가장 이상적인 순서인가</a:t>
            </a:r>
            <a:r>
              <a:rPr lang="en-US" altLang="ko-KR" dirty="0"/>
              <a:t>?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B980058-187E-CBD5-6015-C4C3F6929919}"/>
              </a:ext>
            </a:extLst>
          </p:cNvPr>
          <p:cNvSpPr/>
          <p:nvPr/>
        </p:nvSpPr>
        <p:spPr>
          <a:xfrm>
            <a:off x="0" y="1136471"/>
            <a:ext cx="12192000" cy="248194"/>
          </a:xfrm>
          <a:prstGeom prst="rect">
            <a:avLst/>
          </a:prstGeom>
          <a:solidFill>
            <a:srgbClr val="88D3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236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101C4B-BB22-3401-87DF-EA0602967F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BC781-F750-C9A7-2013-EE8592327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" y="91440"/>
            <a:ext cx="11220994" cy="914405"/>
          </a:xfrm>
        </p:spPr>
        <p:txBody>
          <a:bodyPr/>
          <a:lstStyle/>
          <a:p>
            <a:r>
              <a:rPr lang="ko-KR" altLang="en-US" dirty="0"/>
              <a:t>실제 코드에서의 순서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D2B6063-BE61-2AF1-C449-2DEAD57ED1FA}"/>
              </a:ext>
            </a:extLst>
          </p:cNvPr>
          <p:cNvSpPr/>
          <p:nvPr/>
        </p:nvSpPr>
        <p:spPr>
          <a:xfrm>
            <a:off x="0" y="1136471"/>
            <a:ext cx="12192000" cy="248194"/>
          </a:xfrm>
          <a:prstGeom prst="rect">
            <a:avLst/>
          </a:prstGeom>
          <a:solidFill>
            <a:srgbClr val="88D3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41215B3-4D93-23C5-3E6B-AC098D159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A1BCC3C-08BE-9091-4A1A-493E1246CA9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7273"/>
          <a:stretch/>
        </p:blipFill>
        <p:spPr>
          <a:xfrm>
            <a:off x="91440" y="1515291"/>
            <a:ext cx="6546905" cy="368690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726BFB1-0943-7E9A-E9B1-35AC5552319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1831"/>
          <a:stretch/>
        </p:blipFill>
        <p:spPr>
          <a:xfrm>
            <a:off x="6638345" y="1402488"/>
            <a:ext cx="7036290" cy="5394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16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63F5C0-CA00-8FDA-0EDF-DC2330002D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0BBB58-387C-8372-6FA7-08B3C1BC6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" y="91440"/>
            <a:ext cx="11220994" cy="914405"/>
          </a:xfrm>
        </p:spPr>
        <p:txBody>
          <a:bodyPr/>
          <a:lstStyle/>
          <a:p>
            <a:r>
              <a:rPr lang="ko-KR" altLang="en-US" dirty="0"/>
              <a:t>실제 코드에서의 순서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28E953E-FBB8-273E-B029-09AC91C85648}"/>
              </a:ext>
            </a:extLst>
          </p:cNvPr>
          <p:cNvSpPr/>
          <p:nvPr/>
        </p:nvSpPr>
        <p:spPr>
          <a:xfrm>
            <a:off x="0" y="1136471"/>
            <a:ext cx="12192000" cy="248194"/>
          </a:xfrm>
          <a:prstGeom prst="rect">
            <a:avLst/>
          </a:prstGeom>
          <a:solidFill>
            <a:srgbClr val="88D3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내용 개체 틀 44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ED3C5FF0-6312-DB5E-0FE6-2E3E7E6A19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651" y="1799284"/>
            <a:ext cx="4751559" cy="4625873"/>
          </a:xfrm>
        </p:spPr>
      </p:pic>
    </p:spTree>
    <p:extLst>
      <p:ext uri="{BB962C8B-B14F-4D97-AF65-F5344CB8AC3E}">
        <p14:creationId xmlns:p14="http://schemas.microsoft.com/office/powerpoint/2010/main" val="2591479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1569</TotalTime>
  <Words>214</Words>
  <Application>Microsoft Office PowerPoint</Application>
  <PresentationFormat>와이드스크린</PresentationFormat>
  <Paragraphs>44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Pretendard Medium</vt:lpstr>
      <vt:lpstr>맑은 고딕</vt:lpstr>
      <vt:lpstr>Arial</vt:lpstr>
      <vt:lpstr>Office 테마</vt:lpstr>
      <vt:lpstr>PSG-based deep learning architecture   김상규</vt:lpstr>
      <vt:lpstr>CV (Cross Validation)</vt:lpstr>
      <vt:lpstr>CV (Cross Validation)</vt:lpstr>
      <vt:lpstr>Cost function, Loss function</vt:lpstr>
      <vt:lpstr>Loss function?</vt:lpstr>
      <vt:lpstr>Activation function</vt:lpstr>
      <vt:lpstr>Layer 관점에서 Activation function</vt:lpstr>
      <vt:lpstr>실제 코드에서의 순서</vt:lpstr>
      <vt:lpstr>실제 코드에서의 순서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LLM 을 사용하기 위해서 기술적으로 고려해야할 단계</dc:title>
  <dc:creator>MLJJ</dc:creator>
  <cp:lastModifiedBy>상규 김</cp:lastModifiedBy>
  <cp:revision>23</cp:revision>
  <dcterms:created xsi:type="dcterms:W3CDTF">2024-12-14T14:27:36Z</dcterms:created>
  <dcterms:modified xsi:type="dcterms:W3CDTF">2024-12-30T07:35:55Z</dcterms:modified>
</cp:coreProperties>
</file>