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92" r:id="rId3"/>
    <p:sldId id="295" r:id="rId4"/>
    <p:sldId id="298" r:id="rId5"/>
    <p:sldId id="299" r:id="rId6"/>
    <p:sldId id="296" r:id="rId7"/>
    <p:sldId id="297" r:id="rId8"/>
    <p:sldId id="293" r:id="rId9"/>
    <p:sldId id="301" r:id="rId10"/>
    <p:sldId id="294" r:id="rId11"/>
    <p:sldId id="30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42" y="1161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2025-01-05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function, cost function and loss function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u="sng" dirty="0"/>
              <a:t>이건준</a:t>
            </a:r>
            <a:endParaRPr lang="en-US" altLang="ko-KR" u="sng" dirty="0"/>
          </a:p>
          <a:p>
            <a:r>
              <a:rPr lang="en-US" altLang="ko-KR" dirty="0"/>
              <a:t>2025.1.5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B1A2-774C-ECEA-61E3-D53000D8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AB2D-61B4-A212-7D8B-1CFBFE4A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비용함수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655DB2-A2C7-1EBF-D068-F23F9762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전체 데이터셋에서 손실 함수의 평균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사용이유</a:t>
            </a:r>
            <a:r>
              <a:rPr lang="en-US" altLang="ko-KR" dirty="0"/>
              <a:t>: </a:t>
            </a:r>
            <a:r>
              <a:rPr lang="ko-KR" altLang="en-US" dirty="0"/>
              <a:t>모델이 훈련 데이터에 얼마나 잘 맞는지 측정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평균제곱오차</a:t>
            </a:r>
            <a:r>
              <a:rPr lang="en-US" altLang="ko-KR" dirty="0"/>
              <a:t>: </a:t>
            </a:r>
            <a:r>
              <a:rPr lang="ko-KR" altLang="en-US" dirty="0"/>
              <a:t>회귀문제에 일반적으로 사용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교차엔트로피</a:t>
            </a:r>
            <a:r>
              <a:rPr lang="ko-KR" altLang="en-US" dirty="0"/>
              <a:t> 손실</a:t>
            </a:r>
            <a:r>
              <a:rPr lang="en-US" altLang="ko-KR" dirty="0"/>
              <a:t>: </a:t>
            </a:r>
            <a:r>
              <a:rPr lang="ko-KR" altLang="en-US" dirty="0"/>
              <a:t>분류 작업에 널리 사용되며 예측클래스 확률과 실제 클래스 </a:t>
            </a:r>
            <a:r>
              <a:rPr lang="ko-KR" altLang="en-US" dirty="0" err="1"/>
              <a:t>확률간의</a:t>
            </a:r>
            <a:r>
              <a:rPr lang="ko-KR" altLang="en-US" dirty="0"/>
              <a:t> 차이를 측정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힌지손실</a:t>
            </a:r>
            <a:r>
              <a:rPr lang="en-US" altLang="ko-KR" dirty="0"/>
              <a:t>: </a:t>
            </a:r>
            <a:r>
              <a:rPr lang="ko-KR" altLang="en-US" dirty="0"/>
              <a:t>이진분류를 위한 </a:t>
            </a:r>
            <a:r>
              <a:rPr lang="en-US" altLang="ko-KR" dirty="0"/>
              <a:t>SVM</a:t>
            </a:r>
            <a:r>
              <a:rPr lang="ko-KR" altLang="en-US" dirty="0"/>
              <a:t>에서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09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9817-37EE-DBB7-2C5C-4A12C9B5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65B94-EAC9-2552-ADA5-8FEB914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비용함수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D46AD-D953-F76E-BA8D-7A4462E5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아키텍처 설계 부분에서 손실 비용함수를 통해 얻을 수 있는 부분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설계의 목표는 비용함수를 최소화 하는 최적을 매개변수를 </a:t>
            </a:r>
            <a:r>
              <a:rPr lang="ko-KR" altLang="en-US" dirty="0" err="1"/>
              <a:t>찾는것이다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374A0-F7D6-3F82-979E-CC56AC86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활성화 함수는 인공 신경망에서 입력 신호를 출력 신호로 변환하여 다음 계층으로 전달하는 함수이다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입력과 가중치의 곱의 합에 비선형성을 추가해 복잡한 데이터 패턴을 학습하게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활성화 함수가 없으면 신경망은 선형모델로 </a:t>
            </a:r>
            <a:r>
              <a:rPr lang="ko-KR" altLang="en-US" dirty="0" err="1"/>
              <a:t>제한되</a:t>
            </a:r>
            <a:r>
              <a:rPr lang="ko-KR" altLang="en-US" dirty="0"/>
              <a:t> 복잡한 데이터를 </a:t>
            </a:r>
            <a:r>
              <a:rPr lang="ko-KR" altLang="en-US" dirty="0" err="1"/>
              <a:t>다룰수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A5694-FEA2-45AD-511C-994FF4BC4879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ACTIVATION FUNCTIONS IN NEURAL NETWORKS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9E877-4221-A14B-3C9E-976645AC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ABDC-C108-16AF-A2A1-93E9AD1E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BEE85-FF5C-3B77-646C-81B78B57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고정형 활성화 함수</a:t>
            </a:r>
            <a:br>
              <a:rPr lang="en-US" altLang="ko-KR" dirty="0"/>
            </a:br>
            <a:r>
              <a:rPr lang="en-US" altLang="ko-KR" dirty="0"/>
              <a:t>Sigmoid, Tanh, </a:t>
            </a:r>
            <a:r>
              <a:rPr lang="en-US" altLang="ko-KR" dirty="0" err="1"/>
              <a:t>ReLU</a:t>
            </a:r>
            <a:r>
              <a:rPr lang="ko-KR" altLang="en-US" dirty="0"/>
              <a:t>와 같은 전통적인 함수</a:t>
            </a:r>
            <a:br>
              <a:rPr lang="en-US" altLang="ko-KR" dirty="0"/>
            </a:br>
            <a:r>
              <a:rPr lang="en-US" altLang="ko-KR" dirty="0" err="1"/>
              <a:t>ReLU</a:t>
            </a:r>
            <a:r>
              <a:rPr lang="ko-KR" altLang="en-US" dirty="0"/>
              <a:t>는 </a:t>
            </a:r>
            <a:r>
              <a:rPr lang="en-US" altLang="ko-KR" dirty="0"/>
              <a:t>Vanishing Gradient</a:t>
            </a:r>
            <a:r>
              <a:rPr lang="ko-KR" altLang="en-US" dirty="0"/>
              <a:t>문제를 해결하는데 강점을 보임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학습가능한 활성화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매개변화된</a:t>
            </a:r>
            <a:r>
              <a:rPr lang="ko-KR" altLang="en-US" dirty="0"/>
              <a:t> 표준함수</a:t>
            </a:r>
            <a:r>
              <a:rPr lang="en-US" altLang="ko-KR" dirty="0"/>
              <a:t>: </a:t>
            </a:r>
            <a:r>
              <a:rPr lang="ko-KR" altLang="en-US" dirty="0"/>
              <a:t>활성화 함수에 매개변수를 추가해 학습가능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하도록 </a:t>
            </a:r>
            <a:r>
              <a:rPr lang="ko-KR" altLang="en-US" dirty="0" err="1"/>
              <a:t>한듬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앙상블 기반 함수</a:t>
            </a:r>
            <a:r>
              <a:rPr lang="en-US" altLang="ko-KR" dirty="0"/>
              <a:t>: </a:t>
            </a:r>
            <a:r>
              <a:rPr lang="ko-KR" altLang="en-US" dirty="0"/>
              <a:t>여러 활성화 함수를 조합함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E1C62-4124-3AE8-2818-84EDFE72B2BF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survey on modern trainable activation functions 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2136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0BBA-3E0D-08F8-FD75-48C296E0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141E-7FE1-D0E5-423B-7CD96A4A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CFB1D-2FEF-7A18-8827-4BC8E2B5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고정형 활성화 함수</a:t>
            </a:r>
            <a:br>
              <a:rPr lang="en-US" altLang="ko-KR" dirty="0"/>
            </a:br>
            <a:r>
              <a:rPr lang="en-US" altLang="ko-KR" dirty="0"/>
              <a:t>Sigmoid, Tanh,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매개변화된</a:t>
            </a:r>
            <a:r>
              <a:rPr lang="ko-KR" altLang="en-US" dirty="0"/>
              <a:t> 표준 함수</a:t>
            </a:r>
            <a:br>
              <a:rPr lang="en-US" altLang="ko-KR" dirty="0"/>
            </a:br>
            <a:r>
              <a:rPr lang="en-US" altLang="ko-KR" dirty="0"/>
              <a:t>Parametric </a:t>
            </a:r>
            <a:r>
              <a:rPr lang="en-US" altLang="ko-KR" dirty="0" err="1"/>
              <a:t>ReLU</a:t>
            </a:r>
            <a:r>
              <a:rPr lang="en-US" altLang="ko-KR" dirty="0"/>
              <a:t>, Swish, Adjustable Generalized Sigmoid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앙상블 기반 함수</a:t>
            </a:r>
            <a:br>
              <a:rPr lang="en-US" altLang="ko-KR" dirty="0"/>
            </a:br>
            <a:r>
              <a:rPr lang="en-US" altLang="ko-KR" dirty="0"/>
              <a:t>Adaptive Activation Functions, Variable Activation Functions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0D1F5-0A6C-1E94-4CB5-3C0DD9674F28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survey on modern trainable activation functions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830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66C94-1470-57E9-AE6B-E5289D1D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2E40-D0F3-5277-578A-8A0714FF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376D3-460F-7473-6F88-1EB7E6A9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Sigmoid: 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사이의 </a:t>
            </a:r>
            <a:r>
              <a:rPr lang="en-US" altLang="ko-KR" dirty="0"/>
              <a:t>s</a:t>
            </a:r>
            <a:r>
              <a:rPr lang="ko-KR" altLang="en-US" dirty="0"/>
              <a:t>자형 함수</a:t>
            </a:r>
            <a:r>
              <a:rPr lang="en-US" altLang="ko-KR" dirty="0"/>
              <a:t>, </a:t>
            </a:r>
            <a:r>
              <a:rPr lang="ko-KR" altLang="en-US" dirty="0" err="1"/>
              <a:t>확률값을</a:t>
            </a:r>
            <a:r>
              <a:rPr lang="ko-KR" altLang="en-US" dirty="0"/>
              <a:t> 나타내기 적합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Tanh: -1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함수</a:t>
            </a:r>
            <a:r>
              <a:rPr lang="en-US" altLang="ko-KR" dirty="0"/>
              <a:t>, </a:t>
            </a:r>
            <a:r>
              <a:rPr lang="ko-KR" altLang="en-US" dirty="0"/>
              <a:t>출력이 </a:t>
            </a:r>
            <a:r>
              <a:rPr lang="en-US" altLang="ko-KR" dirty="0"/>
              <a:t>0</a:t>
            </a:r>
            <a:r>
              <a:rPr lang="ko-KR" altLang="en-US" dirty="0"/>
              <a:t>을 중심으로 대칭적</a:t>
            </a:r>
            <a:r>
              <a:rPr lang="en-US" altLang="ko-KR" dirty="0"/>
              <a:t>, </a:t>
            </a:r>
            <a:r>
              <a:rPr lang="ko-KR" altLang="en-US" dirty="0"/>
              <a:t>학습 안정성 향상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ReLU</a:t>
            </a:r>
            <a:r>
              <a:rPr lang="en-US" altLang="ko-KR" dirty="0"/>
              <a:t>: </a:t>
            </a:r>
            <a:r>
              <a:rPr lang="ko-KR" altLang="en-US" dirty="0"/>
              <a:t>위 두함수의 </a:t>
            </a:r>
            <a:r>
              <a:rPr lang="en-US" altLang="ko-KR" dirty="0"/>
              <a:t>vanish Gradient</a:t>
            </a:r>
            <a:r>
              <a:rPr lang="ko-KR" altLang="en-US" dirty="0"/>
              <a:t>문제로 느려질 위험 해결 음수면</a:t>
            </a:r>
            <a:r>
              <a:rPr lang="en-US" altLang="ko-KR" dirty="0"/>
              <a:t>0</a:t>
            </a:r>
            <a:r>
              <a:rPr lang="ko-KR" altLang="en-US" dirty="0"/>
              <a:t>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Parametric </a:t>
            </a:r>
            <a:r>
              <a:rPr lang="en-US" altLang="ko-KR" dirty="0" err="1">
                <a:solidFill>
                  <a:schemeClr val="bg2"/>
                </a:solidFill>
              </a:rPr>
              <a:t>ReLU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en-US" altLang="ko-KR" dirty="0" err="1"/>
              <a:t>LeakyReLU</a:t>
            </a:r>
            <a:r>
              <a:rPr lang="ko-KR" altLang="en-US" dirty="0"/>
              <a:t>에서 </a:t>
            </a:r>
            <a:r>
              <a:rPr lang="ko-KR" altLang="en-US" dirty="0" err="1"/>
              <a:t>음수기울기를</a:t>
            </a:r>
            <a:r>
              <a:rPr lang="ko-KR" altLang="en-US" dirty="0"/>
              <a:t> 학습가능한 파라미터로 설정</a:t>
            </a:r>
            <a:endParaRPr lang="en-US" altLang="ko-KR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Swish: </a:t>
            </a:r>
            <a:r>
              <a:rPr lang="en-US" altLang="ko-KR" dirty="0"/>
              <a:t>Google</a:t>
            </a:r>
            <a:r>
              <a:rPr lang="ko-KR" altLang="en-US" dirty="0"/>
              <a:t>에서 제안한 비단조적 활성화 함수</a:t>
            </a:r>
            <a:r>
              <a:rPr lang="en-US" altLang="ko-KR" dirty="0"/>
              <a:t>, </a:t>
            </a:r>
            <a:r>
              <a:rPr lang="ko-KR" altLang="en-US" dirty="0" err="1"/>
              <a:t>일부경우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ko-KR" altLang="en-US" dirty="0"/>
              <a:t>보다 좋음</a:t>
            </a:r>
            <a:endParaRPr lang="en-US" altLang="ko-KR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Adjustable Generalized Sigmoid: </a:t>
            </a:r>
            <a:r>
              <a:rPr lang="en-US" altLang="ko-KR" dirty="0"/>
              <a:t>Sigmoid</a:t>
            </a:r>
            <a:r>
              <a:rPr lang="ko-KR" altLang="en-US" dirty="0"/>
              <a:t>함수에 매개변수 추가</a:t>
            </a:r>
            <a:endParaRPr lang="en-US" altLang="ko-KR" dirty="0">
              <a:solidFill>
                <a:schemeClr val="bg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5DCA9-B546-D0B7-F4DF-518CEA948721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survey on modern trainable activation functions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4137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F0A87-6326-A03F-0D37-70B538F2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5A62-6D28-C7C9-912A-AF154175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CE6BC-C7DA-9249-4F31-20F24B11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5"/>
                </a:solidFill>
              </a:rPr>
              <a:t>Adaptive Activation Functions: </a:t>
            </a:r>
            <a:r>
              <a:rPr lang="en-US" altLang="ko-KR" dirty="0" err="1"/>
              <a:t>ReLU</a:t>
            </a:r>
            <a:r>
              <a:rPr lang="ko-KR" altLang="en-US" dirty="0"/>
              <a:t>와 </a:t>
            </a:r>
            <a:r>
              <a:rPr lang="en-US" altLang="ko-KR" dirty="0"/>
              <a:t>ELU</a:t>
            </a:r>
            <a:r>
              <a:rPr lang="ko-KR" altLang="en-US" dirty="0"/>
              <a:t>등을 조합해 활성화 함수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5"/>
                </a:solidFill>
              </a:rPr>
              <a:t>Variable Activation Functions: </a:t>
            </a:r>
            <a:r>
              <a:rPr lang="ko-KR" altLang="en-US" dirty="0"/>
              <a:t>소규모 서브 네트워크를 활용해 활성화 함수 형태를 학습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6A1AE-0C67-0A19-7374-A0855FDDC860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survey on modern trainable activation functions 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247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E530B-E548-39C0-922D-D8BFA7FCC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F62E-A30C-744D-552F-D93E9DDE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E3AE9-B3F9-352E-7ADA-1A545916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학습가능한 활성화 함수에 비해 복잡한 데이터 분포를 학습하는데 효과적인 모습을 보임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딥러닝 아키텍처에서 학습가능한 활성화 함수가 더 높은 최종 정확도를 달성함</a:t>
            </a:r>
            <a:r>
              <a:rPr lang="en-US" altLang="ko-KR" dirty="0"/>
              <a:t>(</a:t>
            </a:r>
            <a:r>
              <a:rPr lang="ko-KR" altLang="en-US" dirty="0"/>
              <a:t>논문에서는 </a:t>
            </a:r>
            <a:r>
              <a:rPr lang="en-US" altLang="ko-KR" dirty="0"/>
              <a:t>Swish vs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학습가능한 활성화 함수는 깊은 네트워크에서 특히 효과적이다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학습가능한 활성화 함수는 추가 매개변수를 </a:t>
            </a:r>
            <a:r>
              <a:rPr lang="ko-KR" altLang="en-US" dirty="0" err="1"/>
              <a:t>학습해야하므로</a:t>
            </a:r>
            <a:r>
              <a:rPr lang="ko-KR" altLang="en-US" dirty="0"/>
              <a:t> 계산비용이 증가 하지만 계산 비용의 균형을 </a:t>
            </a:r>
            <a:r>
              <a:rPr lang="ko-KR" altLang="en-US" dirty="0" err="1"/>
              <a:t>고려시</a:t>
            </a:r>
            <a:r>
              <a:rPr lang="ko-KR" altLang="en-US" dirty="0"/>
              <a:t> 추가비용이 정당화됨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A2397-4006-C372-B8C0-1F921EA6DFE8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survey on modern trainable activation functions 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872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B497-86BD-DCC9-79E9-B5E6D24F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991A-493F-0EB9-D85C-20C55932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손실함수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7078F-A046-D34D-6A98-D1B2434B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모델이 예측한 값과 실제 값 간의 차이를 측정하는데 사용되는 핵심도구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사용이유</a:t>
            </a:r>
            <a:r>
              <a:rPr lang="en-US" altLang="ko-KR" dirty="0"/>
              <a:t>: </a:t>
            </a:r>
            <a:r>
              <a:rPr lang="ko-KR" altLang="en-US" dirty="0"/>
              <a:t>학습알고리즘이 데이터에서 패턴을 학습하고 일반화 능력을 갖추게 하는데 중요한 역할을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0-1</a:t>
            </a:r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ko-KR" altLang="en-US" dirty="0"/>
              <a:t>분류문제에서 이론적 가장 접합함</a:t>
            </a:r>
            <a:r>
              <a:rPr lang="en-US" altLang="ko-KR" dirty="0"/>
              <a:t>, </a:t>
            </a:r>
            <a:r>
              <a:rPr lang="ko-KR" altLang="en-US" dirty="0"/>
              <a:t>최적화가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Hinge Loss: </a:t>
            </a:r>
            <a:r>
              <a:rPr lang="ko-KR" altLang="en-US" dirty="0"/>
              <a:t>바른 수렴속도를 보임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Logistic Loss: 0-1loss</a:t>
            </a:r>
            <a:r>
              <a:rPr lang="ko-KR" altLang="en-US" dirty="0"/>
              <a:t>와 매끄러운 근사치로 작동</a:t>
            </a:r>
            <a:r>
              <a:rPr lang="en-US" altLang="ko-KR" dirty="0"/>
              <a:t>, </a:t>
            </a:r>
            <a:r>
              <a:rPr lang="ko-KR" altLang="en-US" dirty="0"/>
              <a:t>계산비용이 </a:t>
            </a:r>
            <a:r>
              <a:rPr lang="en-US" altLang="ko-KR" dirty="0"/>
              <a:t>Hinge</a:t>
            </a:r>
            <a:r>
              <a:rPr lang="ko-KR" altLang="en-US" dirty="0"/>
              <a:t>보다 많음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Square Loss: </a:t>
            </a:r>
            <a:r>
              <a:rPr lang="ko-KR" altLang="en-US" dirty="0"/>
              <a:t>회귀문제에 적합하고 분류문제에서는 비효율적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E9027-248B-AF95-1160-92675C9AD6D8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Are Loss Functions All the Same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213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38C5-02FA-5BEB-D2C1-18C79034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C1D2-F670-B554-4582-0FBB8A57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손실함수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E3FAC-2A4E-27B8-CC50-E3D7D323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아키텍처 설계 부분에서 손실함수를 통해 얻을 수 있는 부분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앞에서 말한 손실함수에 따라 어떤 형태의 모델에 긍정적인 영향을 주는지를 보인다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분류에서는 </a:t>
            </a:r>
            <a:r>
              <a:rPr lang="en-US" altLang="ko-KR" dirty="0"/>
              <a:t>Hinge Loss</a:t>
            </a:r>
            <a:r>
              <a:rPr lang="ko-KR" altLang="en-US" dirty="0"/>
              <a:t>와 </a:t>
            </a:r>
            <a:r>
              <a:rPr lang="en-US" altLang="ko-KR" dirty="0"/>
              <a:t>Logistic Loss</a:t>
            </a:r>
            <a:r>
              <a:rPr lang="ko-KR" altLang="en-US" dirty="0"/>
              <a:t>의 </a:t>
            </a:r>
            <a:r>
              <a:rPr lang="ko-KR" altLang="en-US" dirty="0" err="1"/>
              <a:t>성능동일</a:t>
            </a:r>
            <a:r>
              <a:rPr lang="ko-KR" altLang="en-US" dirty="0"/>
              <a:t> 하지만 계산의 단순성은 </a:t>
            </a:r>
            <a:r>
              <a:rPr lang="en-US" altLang="ko-KR" dirty="0"/>
              <a:t>Hinge Loss</a:t>
            </a:r>
            <a:r>
              <a:rPr lang="ko-KR" altLang="en-US" dirty="0"/>
              <a:t>가 더 유리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795B1-C216-6957-73DF-507F3EFFF99F}"/>
              </a:ext>
            </a:extLst>
          </p:cNvPr>
          <p:cNvSpPr txBox="1"/>
          <p:nvPr/>
        </p:nvSpPr>
        <p:spPr>
          <a:xfrm>
            <a:off x="3733584" y="396766"/>
            <a:ext cx="67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Are Loss Functions All the Same</a:t>
            </a:r>
            <a:endParaRPr lang="ko-KR" altLang="en-US" sz="14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8966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507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KR</vt:lpstr>
      <vt:lpstr>맑은 고딕</vt:lpstr>
      <vt:lpstr>Arial</vt:lpstr>
      <vt:lpstr>Office 테마</vt:lpstr>
      <vt:lpstr>Activation function, cost function and loss function</vt:lpstr>
      <vt:lpstr>활성화 함수</vt:lpstr>
      <vt:lpstr>활성화 함수</vt:lpstr>
      <vt:lpstr>활성화 함수</vt:lpstr>
      <vt:lpstr>활성화 함수</vt:lpstr>
      <vt:lpstr>활성화 함수</vt:lpstr>
      <vt:lpstr>활성화 함수</vt:lpstr>
      <vt:lpstr>손실함수</vt:lpstr>
      <vt:lpstr>손실함수</vt:lpstr>
      <vt:lpstr>비용함수</vt:lpstr>
      <vt:lpstr>비용함수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이건준 이건준</cp:lastModifiedBy>
  <cp:revision>48</cp:revision>
  <dcterms:created xsi:type="dcterms:W3CDTF">2022-09-21T08:07:24Z</dcterms:created>
  <dcterms:modified xsi:type="dcterms:W3CDTF">2025-01-05T13:20:18Z</dcterms:modified>
</cp:coreProperties>
</file>