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8" r:id="rId4"/>
    <p:sldId id="260" r:id="rId5"/>
    <p:sldId id="263" r:id="rId6"/>
    <p:sldId id="266" r:id="rId7"/>
    <p:sldId id="264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is2tSxBD5lA/JF7u6yapvYWwf1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23A965E6-F808-B091-E6AC-614E3D4D4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:notes">
            <a:extLst>
              <a:ext uri="{FF2B5EF4-FFF2-40B4-BE49-F238E27FC236}">
                <a16:creationId xmlns:a16="http://schemas.microsoft.com/office/drawing/2014/main" id="{A82FD3C3-31DF-C2B6-6B45-32EDDD4481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:notes">
            <a:extLst>
              <a:ext uri="{FF2B5EF4-FFF2-40B4-BE49-F238E27FC236}">
                <a16:creationId xmlns:a16="http://schemas.microsoft.com/office/drawing/2014/main" id="{6A500F94-C0B6-D76A-91B4-F117DEFEEC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6425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17DB81DE-A3C6-F881-15AD-0F9BAB0D4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:notes">
            <a:extLst>
              <a:ext uri="{FF2B5EF4-FFF2-40B4-BE49-F238E27FC236}">
                <a16:creationId xmlns:a16="http://schemas.microsoft.com/office/drawing/2014/main" id="{18F17052-588E-5FCA-DDF4-5DA70C98C7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:notes">
            <a:extLst>
              <a:ext uri="{FF2B5EF4-FFF2-40B4-BE49-F238E27FC236}">
                <a16:creationId xmlns:a16="http://schemas.microsoft.com/office/drawing/2014/main" id="{472EF6C7-BE6E-AC9E-070D-C597A056D0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4448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D3721F68-2479-86B8-D96F-A60CF81CA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:notes">
            <a:extLst>
              <a:ext uri="{FF2B5EF4-FFF2-40B4-BE49-F238E27FC236}">
                <a16:creationId xmlns:a16="http://schemas.microsoft.com/office/drawing/2014/main" id="{A196D539-C9B6-CE7C-813C-001A4494BC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:notes">
            <a:extLst>
              <a:ext uri="{FF2B5EF4-FFF2-40B4-BE49-F238E27FC236}">
                <a16:creationId xmlns:a16="http://schemas.microsoft.com/office/drawing/2014/main" id="{E0D48631-284B-E5D3-00B5-531C0D6036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3653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78818269-EF7F-7BC8-C7CC-4A81235C1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:notes">
            <a:extLst>
              <a:ext uri="{FF2B5EF4-FFF2-40B4-BE49-F238E27FC236}">
                <a16:creationId xmlns:a16="http://schemas.microsoft.com/office/drawing/2014/main" id="{A09BA824-2CA9-BC27-FAE0-BEF62714A4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:notes">
            <a:extLst>
              <a:ext uri="{FF2B5EF4-FFF2-40B4-BE49-F238E27FC236}">
                <a16:creationId xmlns:a16="http://schemas.microsoft.com/office/drawing/2014/main" id="{31112459-7743-89EB-D19F-3844F10179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5385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6AE67CD8-BE3A-831B-B6B4-86CBF83AE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:notes">
            <a:extLst>
              <a:ext uri="{FF2B5EF4-FFF2-40B4-BE49-F238E27FC236}">
                <a16:creationId xmlns:a16="http://schemas.microsoft.com/office/drawing/2014/main" id="{DD90F052-835D-BBDD-631A-56A5DD0288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:notes">
            <a:extLst>
              <a:ext uri="{FF2B5EF4-FFF2-40B4-BE49-F238E27FC236}">
                <a16:creationId xmlns:a16="http://schemas.microsoft.com/office/drawing/2014/main" id="{78AA0F22-87FB-74B9-74EB-A19A6A6334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0690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08169" y="6181727"/>
            <a:ext cx="775662" cy="36374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5"/>
          <p:cNvSpPr txBox="1">
            <a:spLocks noGrp="1"/>
          </p:cNvSpPr>
          <p:nvPr>
            <p:ph type="title"/>
          </p:nvPr>
        </p:nvSpPr>
        <p:spPr>
          <a:xfrm>
            <a:off x="0" y="2228158"/>
            <a:ext cx="12192000" cy="113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5"/>
          <p:cNvSpPr/>
          <p:nvPr/>
        </p:nvSpPr>
        <p:spPr>
          <a:xfrm>
            <a:off x="0" y="-1"/>
            <a:ext cx="12192000" cy="6858001"/>
          </a:xfrm>
          <a:prstGeom prst="frame">
            <a:avLst>
              <a:gd name="adj1" fmla="val 1805"/>
            </a:avLst>
          </a:prstGeom>
          <a:gradFill>
            <a:gsLst>
              <a:gs pos="0">
                <a:srgbClr val="221F32">
                  <a:alpha val="81568"/>
                </a:srgbClr>
              </a:gs>
              <a:gs pos="8000">
                <a:srgbClr val="221F32">
                  <a:alpha val="81568"/>
                </a:srgbClr>
              </a:gs>
              <a:gs pos="35000">
                <a:srgbClr val="FFFFFF">
                  <a:alpha val="69411"/>
                </a:srgbClr>
              </a:gs>
              <a:gs pos="70000">
                <a:srgbClr val="FFFFFF">
                  <a:alpha val="69411"/>
                </a:srgbClr>
              </a:gs>
              <a:gs pos="96000">
                <a:srgbClr val="70151C">
                  <a:alpha val="85490"/>
                </a:srgbClr>
              </a:gs>
              <a:gs pos="100000">
                <a:srgbClr val="70151C">
                  <a:alpha val="85490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5;p5"/>
          <p:cNvSpPr/>
          <p:nvPr/>
        </p:nvSpPr>
        <p:spPr>
          <a:xfrm>
            <a:off x="2314574" y="3568284"/>
            <a:ext cx="7562850" cy="49420"/>
          </a:xfrm>
          <a:prstGeom prst="rect">
            <a:avLst/>
          </a:prstGeom>
          <a:gradFill>
            <a:gsLst>
              <a:gs pos="0">
                <a:srgbClr val="221F32"/>
              </a:gs>
              <a:gs pos="39000">
                <a:srgbClr val="F2F2F2"/>
              </a:gs>
              <a:gs pos="67000">
                <a:srgbClr val="F2F2F2"/>
              </a:gs>
              <a:gs pos="100000">
                <a:srgbClr val="70151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6;p5"/>
          <p:cNvSpPr txBox="1">
            <a:spLocks noGrp="1"/>
          </p:cNvSpPr>
          <p:nvPr>
            <p:ph type="body" idx="1"/>
          </p:nvPr>
        </p:nvSpPr>
        <p:spPr>
          <a:xfrm>
            <a:off x="0" y="3876675"/>
            <a:ext cx="12192000" cy="122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42900" y="136525"/>
            <a:ext cx="11544300" cy="60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539750" y="1189034"/>
            <a:ext cx="11150600" cy="4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/>
          <p:nvPr/>
        </p:nvSpPr>
        <p:spPr>
          <a:xfrm>
            <a:off x="133350" y="758513"/>
            <a:ext cx="11925300" cy="45719"/>
          </a:xfrm>
          <a:prstGeom prst="rect">
            <a:avLst/>
          </a:prstGeom>
          <a:gradFill>
            <a:gsLst>
              <a:gs pos="0">
                <a:srgbClr val="221F32"/>
              </a:gs>
              <a:gs pos="39000">
                <a:srgbClr val="F2F2F2"/>
              </a:gs>
              <a:gs pos="67000">
                <a:srgbClr val="F2F2F2"/>
              </a:gs>
              <a:gs pos="100000">
                <a:srgbClr val="70151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" name="Google Shape;2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08169" y="6176963"/>
            <a:ext cx="775662" cy="363742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90297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0" y="2228158"/>
            <a:ext cx="12192000" cy="113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altLang="en-US" dirty="0"/>
              <a:t>딥러닝 스터디 </a:t>
            </a:r>
            <a:r>
              <a:rPr lang="en-US" altLang="ko-KR" dirty="0"/>
              <a:t>2</a:t>
            </a:r>
            <a:r>
              <a:rPr lang="ko-KR" altLang="en-US" dirty="0"/>
              <a:t>주차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0" y="3876675"/>
            <a:ext cx="12192000" cy="122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08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ko-KR" altLang="en-US" dirty="0"/>
              <a:t>홍유화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CADD0F24-6709-7A26-D8E7-CF3C16EA8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>
            <a:extLst>
              <a:ext uri="{FF2B5EF4-FFF2-40B4-BE49-F238E27FC236}">
                <a16:creationId xmlns:a16="http://schemas.microsoft.com/office/drawing/2014/main" id="{BC294D56-F6AE-F8B4-9A90-0500A11CEE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900" y="136525"/>
            <a:ext cx="11544300" cy="60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ko-KR" altLang="en-US" dirty="0"/>
              <a:t>활성화 함수</a:t>
            </a:r>
            <a:endParaRPr dirty="0"/>
          </a:p>
        </p:txBody>
      </p:sp>
      <p:sp>
        <p:nvSpPr>
          <p:cNvPr id="103" name="Google Shape;103;p19">
            <a:extLst>
              <a:ext uri="{FF2B5EF4-FFF2-40B4-BE49-F238E27FC236}">
                <a16:creationId xmlns:a16="http://schemas.microsoft.com/office/drawing/2014/main" id="{28A40DEF-A3D1-BA72-1A4A-F6C44D051D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750" y="1189034"/>
            <a:ext cx="11150600" cy="2239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indent="-457200"/>
            <a:r>
              <a:rPr lang="ko-KR" altLang="en-US" dirty="0"/>
              <a:t>개별 </a:t>
            </a:r>
            <a:r>
              <a:rPr lang="ko-KR" altLang="en-US" b="1" dirty="0">
                <a:effectLst/>
              </a:rPr>
              <a:t>입력</a:t>
            </a:r>
            <a:r>
              <a:rPr lang="ko-KR" altLang="en-US" dirty="0"/>
              <a:t>과 </a:t>
            </a:r>
            <a:r>
              <a:rPr lang="ko-KR" altLang="en-US" b="1" dirty="0">
                <a:effectLst/>
              </a:rPr>
              <a:t>가중치</a:t>
            </a:r>
            <a:r>
              <a:rPr lang="ko-KR" altLang="en-US" dirty="0"/>
              <a:t>를 기반으로 </a:t>
            </a:r>
            <a:r>
              <a:rPr lang="ko-KR" altLang="en-US" b="1" dirty="0">
                <a:effectLst/>
              </a:rPr>
              <a:t>노드의 출력</a:t>
            </a:r>
            <a:r>
              <a:rPr lang="ko-KR" altLang="en-US" dirty="0"/>
              <a:t>을 </a:t>
            </a:r>
            <a:r>
              <a:rPr lang="ko-KR" altLang="en-US" b="1" dirty="0">
                <a:effectLst/>
              </a:rPr>
              <a:t>계산</a:t>
            </a:r>
            <a:r>
              <a:rPr lang="ko-KR" altLang="en-US" dirty="0"/>
              <a:t>하는 함수</a:t>
            </a:r>
            <a:endParaRPr lang="en-US" altLang="ko-KR" dirty="0"/>
          </a:p>
          <a:p>
            <a:pPr marL="685800" indent="-457200"/>
            <a:r>
              <a:rPr lang="ko-KR" altLang="en-US" dirty="0"/>
              <a:t>이전 층의 결과값을 변환하여 다음 층의 뉴런으로 신호를 전달</a:t>
            </a:r>
            <a:endParaRPr lang="en-US" altLang="ko-KR" dirty="0"/>
          </a:p>
          <a:p>
            <a:pPr marL="685800" indent="-457200"/>
            <a:r>
              <a:rPr lang="ko-KR" altLang="en-US" dirty="0"/>
              <a:t>모델의 복잡도를 올리기 위해 사용</a:t>
            </a:r>
            <a:endParaRPr lang="en-US" altLang="ko-KR" dirty="0"/>
          </a:p>
          <a:p>
            <a:pPr marL="685800" indent="-457200"/>
            <a:r>
              <a:rPr lang="ko-KR" altLang="en-US" dirty="0"/>
              <a:t>복잡한 데이터를 학습하기 위해 사용</a:t>
            </a:r>
            <a:endParaRPr dirty="0"/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9FB5AB51-8647-EEA1-36D4-F83FAD1A30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463CF47D-683B-BFDB-DA66-C671C6E298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0738" y="49928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2BA61AD-FDE2-3E25-89F1-5D749FF1E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275" y="3546485"/>
            <a:ext cx="1143000" cy="5715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AD12D0F-F3AF-0B19-5575-EED08784F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275" y="4680491"/>
            <a:ext cx="1143000" cy="571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D2F472-8772-4E1E-1589-F91E184B9FAE}"/>
              </a:ext>
            </a:extLst>
          </p:cNvPr>
          <p:cNvSpPr txBox="1"/>
          <p:nvPr/>
        </p:nvSpPr>
        <p:spPr>
          <a:xfrm>
            <a:off x="1222375" y="4117985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Binary step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556E0E-64F8-12B4-9AC0-AD0C8DDC030C}"/>
              </a:ext>
            </a:extLst>
          </p:cNvPr>
          <p:cNvSpPr txBox="1"/>
          <p:nvPr/>
        </p:nvSpPr>
        <p:spPr>
          <a:xfrm>
            <a:off x="1222375" y="5274018"/>
            <a:ext cx="168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Sigmoid</a:t>
            </a:r>
          </a:p>
          <a:p>
            <a:r>
              <a:rPr lang="en-US" altLang="ko-KR" dirty="0"/>
              <a:t>(Logistic, soft step)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571A0B4-5708-77A0-AED1-91143BE02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2300" y="3546485"/>
            <a:ext cx="1143000" cy="5715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6810BE-9B78-6CEC-9BE9-4998560C2CCD}"/>
              </a:ext>
            </a:extLst>
          </p:cNvPr>
          <p:cNvSpPr txBox="1"/>
          <p:nvPr/>
        </p:nvSpPr>
        <p:spPr>
          <a:xfrm>
            <a:off x="3061188" y="4116308"/>
            <a:ext cx="1795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Tanh</a:t>
            </a:r>
          </a:p>
          <a:p>
            <a:r>
              <a:rPr lang="en-US" altLang="ko-KR" dirty="0"/>
              <a:t>(Hyperbolic tangent)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C42036D-ED33-EBDB-C97E-261907F1AF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2300" y="4680491"/>
            <a:ext cx="1143000" cy="571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FEF3AA5-D73D-7D1D-A61B-AC3C709D8F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3785" y="3552825"/>
            <a:ext cx="1143000" cy="571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547AD53-B1DD-71B9-446F-619C3085E5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3785" y="4702518"/>
            <a:ext cx="1143000" cy="571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DD8B70D-6FC1-A823-76DE-DA36819C15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2200" y="3348792"/>
            <a:ext cx="1143000" cy="84772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C60B1E9-FE49-CD7C-D61F-D0E270F200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07300" y="4700295"/>
            <a:ext cx="1143000" cy="571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9689D63-424B-03CA-A757-8FE22A28438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34993" y="4306934"/>
            <a:ext cx="1143000" cy="762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42DD8D3-3B44-8907-EB85-88F83999F77A}"/>
              </a:ext>
            </a:extLst>
          </p:cNvPr>
          <p:cNvSpPr txBox="1"/>
          <p:nvPr/>
        </p:nvSpPr>
        <p:spPr>
          <a:xfrm>
            <a:off x="3061188" y="5348417"/>
            <a:ext cx="1826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ReLU</a:t>
            </a:r>
            <a:endParaRPr lang="en-US" altLang="ko-KR" dirty="0"/>
          </a:p>
          <a:p>
            <a:r>
              <a:rPr lang="en-US" altLang="ko-KR" dirty="0"/>
              <a:t>(Rectified linear unit)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579C42-636E-581A-6866-B58889784F8D}"/>
              </a:ext>
            </a:extLst>
          </p:cNvPr>
          <p:cNvSpPr txBox="1"/>
          <p:nvPr/>
        </p:nvSpPr>
        <p:spPr>
          <a:xfrm>
            <a:off x="5412068" y="4094261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Softplus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44833F-5B5C-F7A0-8B97-6CEBF6ADF21D}"/>
              </a:ext>
            </a:extLst>
          </p:cNvPr>
          <p:cNvSpPr txBox="1"/>
          <p:nvPr/>
        </p:nvSpPr>
        <p:spPr>
          <a:xfrm>
            <a:off x="5377211" y="5300218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ELU</a:t>
            </a:r>
          </a:p>
          <a:p>
            <a:r>
              <a:rPr lang="en-US" altLang="ko-KR" dirty="0"/>
              <a:t>(Exponential linear unit)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B7F1D9-9923-D058-3A96-FB7A31DB89E2}"/>
              </a:ext>
            </a:extLst>
          </p:cNvPr>
          <p:cNvSpPr txBox="1"/>
          <p:nvPr/>
        </p:nvSpPr>
        <p:spPr>
          <a:xfrm>
            <a:off x="7264165" y="4152353"/>
            <a:ext cx="2642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SELU</a:t>
            </a:r>
          </a:p>
          <a:p>
            <a:r>
              <a:rPr lang="en-US" altLang="ko-KR" dirty="0"/>
              <a:t>(Scaled exponential linear unit)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60FF9C-5316-16B7-A186-4766DA389CB5}"/>
              </a:ext>
            </a:extLst>
          </p:cNvPr>
          <p:cNvSpPr txBox="1"/>
          <p:nvPr/>
        </p:nvSpPr>
        <p:spPr>
          <a:xfrm>
            <a:off x="7579787" y="5381739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Leaky </a:t>
            </a:r>
            <a:r>
              <a:rPr lang="en-US" altLang="ko-KR" dirty="0" err="1"/>
              <a:t>ReLU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C61B8E-1885-579E-293A-748A86143BF7}"/>
              </a:ext>
            </a:extLst>
          </p:cNvPr>
          <p:cNvSpPr txBox="1"/>
          <p:nvPr/>
        </p:nvSpPr>
        <p:spPr>
          <a:xfrm>
            <a:off x="9750815" y="5036049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GELU</a:t>
            </a:r>
          </a:p>
          <a:p>
            <a:r>
              <a:rPr lang="en-US" altLang="ko-KR" dirty="0"/>
              <a:t>(Gaussian Error Linear Unit)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548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42900" y="136525"/>
            <a:ext cx="11544300" cy="60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ko-KR" altLang="en-US" dirty="0"/>
              <a:t>활성화 함수</a:t>
            </a:r>
            <a:endParaRPr dirty="0"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539750" y="1189034"/>
            <a:ext cx="11150600" cy="516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685800" indent="-457200"/>
            <a:r>
              <a:rPr lang="ko-KR" altLang="en-US" dirty="0"/>
              <a:t>초기에는 선형 활성화 함수를 사용했지만 </a:t>
            </a:r>
            <a:r>
              <a:rPr lang="en-US" altLang="ko-KR" dirty="0"/>
              <a:t>vanishing gradient </a:t>
            </a:r>
            <a:r>
              <a:rPr lang="ko-KR" altLang="en-US" dirty="0"/>
              <a:t>문제나 비선형 문제를 풀 수 없어 비선형 활성화 함수를 사용하기 시작함</a:t>
            </a:r>
            <a:endParaRPr lang="en-US" altLang="ko-KR" dirty="0"/>
          </a:p>
          <a:p>
            <a:pPr marL="685800" indent="-457200"/>
            <a:endParaRPr lang="en-US" dirty="0"/>
          </a:p>
          <a:p>
            <a:pPr marL="685800" indent="-457200"/>
            <a:endParaRPr lang="en-US" dirty="0"/>
          </a:p>
          <a:p>
            <a:pPr marL="685800" indent="-457200"/>
            <a:endParaRPr lang="en-US" dirty="0"/>
          </a:p>
          <a:p>
            <a:pPr marL="685800" indent="-457200"/>
            <a:endParaRPr lang="en-US" dirty="0"/>
          </a:p>
          <a:p>
            <a:pPr marL="685800" indent="-457200"/>
            <a:endParaRPr lang="en-US" dirty="0"/>
          </a:p>
          <a:p>
            <a:pPr marL="685800" indent="-45720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Mish : Swish</a:t>
            </a:r>
            <a:r>
              <a:rPr lang="ko-KR" altLang="en-US" dirty="0"/>
              <a:t>를 변형한 함수 → 음수의 경계가 존재</a:t>
            </a:r>
            <a:r>
              <a:rPr lang="en-US" altLang="ko-KR" dirty="0"/>
              <a:t>, </a:t>
            </a:r>
            <a:r>
              <a:rPr lang="ko-KR" altLang="en-US" dirty="0"/>
              <a:t>양수의 제한이 없는 함수</a:t>
            </a:r>
            <a:r>
              <a:rPr lang="en-US" altLang="ko-KR" dirty="0"/>
              <a:t>. </a:t>
            </a:r>
            <a:r>
              <a:rPr lang="ko-KR" altLang="en-US" dirty="0"/>
              <a:t>함수가 </a:t>
            </a:r>
            <a:r>
              <a:rPr lang="en-US" altLang="ko-KR" dirty="0"/>
              <a:t>smooth</a:t>
            </a:r>
          </a:p>
          <a:p>
            <a:pPr marL="685800" indent="-457200"/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EEBCA4-330E-AA90-8376-9A2A13C37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2603500"/>
            <a:ext cx="2990850" cy="248784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7D4404E-51F4-F2D9-F3AF-51928036D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364" y="2576743"/>
            <a:ext cx="3648075" cy="2514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8E7E63-7F95-AB3F-AB67-DA01A9645D18}"/>
              </a:ext>
            </a:extLst>
          </p:cNvPr>
          <p:cNvSpPr txBox="1"/>
          <p:nvPr/>
        </p:nvSpPr>
        <p:spPr>
          <a:xfrm>
            <a:off x="1702189" y="5091343"/>
            <a:ext cx="2717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램프 함수로 정의된 활성화 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580698-FE13-6F1C-6E78-A46364970A5D}"/>
              </a:ext>
            </a:extLst>
          </p:cNvPr>
          <p:cNvSpPr txBox="1"/>
          <p:nvPr/>
        </p:nvSpPr>
        <p:spPr>
          <a:xfrm>
            <a:off x="5948364" y="5091343"/>
            <a:ext cx="3764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ReLU</a:t>
            </a:r>
            <a:r>
              <a:rPr lang="ko-KR" altLang="en-US" dirty="0"/>
              <a:t>함수와 선형 함수 사이를 원활하게 보간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04D32E85-DE58-6170-5BD8-EA0201CC7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>
            <a:extLst>
              <a:ext uri="{FF2B5EF4-FFF2-40B4-BE49-F238E27FC236}">
                <a16:creationId xmlns:a16="http://schemas.microsoft.com/office/drawing/2014/main" id="{42641189-0135-44CB-1558-0A1E95B453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900" y="136525"/>
            <a:ext cx="11544300" cy="60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ko-KR" altLang="en-US" dirty="0"/>
              <a:t>활성화 함수</a:t>
            </a:r>
            <a:endParaRPr dirty="0"/>
          </a:p>
        </p:txBody>
      </p:sp>
      <p:sp>
        <p:nvSpPr>
          <p:cNvPr id="103" name="Google Shape;103;p19">
            <a:extLst>
              <a:ext uri="{FF2B5EF4-FFF2-40B4-BE49-F238E27FC236}">
                <a16:creationId xmlns:a16="http://schemas.microsoft.com/office/drawing/2014/main" id="{BE429342-0AD3-F9BF-BB1D-6C97BB6132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750" y="1189034"/>
            <a:ext cx="11150600" cy="4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이진분류 → </a:t>
            </a:r>
            <a:r>
              <a:rPr lang="ko-KR" altLang="en-US" dirty="0" err="1"/>
              <a:t>시그모이드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음성인식 → </a:t>
            </a:r>
            <a:r>
              <a:rPr lang="ko-KR" altLang="en-US" dirty="0" err="1"/>
              <a:t>시그모이드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컴퓨터 비전 → </a:t>
            </a:r>
            <a:r>
              <a:rPr lang="en-US" altLang="ko-KR" dirty="0" err="1"/>
              <a:t>ReLU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RNN → </a:t>
            </a:r>
            <a:r>
              <a:rPr lang="ko-KR" altLang="en-US" dirty="0" err="1"/>
              <a:t>하이퍼볼릭</a:t>
            </a:r>
            <a:r>
              <a:rPr lang="ko-KR" altLang="en-US" dirty="0"/>
              <a:t> 탄젠트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DNN → </a:t>
            </a:r>
            <a:r>
              <a:rPr lang="en-US" altLang="ko-KR" dirty="0" err="1"/>
              <a:t>ReLU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다중 클래스 분류 → </a:t>
            </a:r>
            <a:r>
              <a:rPr lang="en-US" altLang="ko-KR" dirty="0"/>
              <a:t>soft max</a:t>
            </a:r>
          </a:p>
        </p:txBody>
      </p:sp>
    </p:spTree>
    <p:extLst>
      <p:ext uri="{BB962C8B-B14F-4D97-AF65-F5344CB8AC3E}">
        <p14:creationId xmlns:p14="http://schemas.microsoft.com/office/powerpoint/2010/main" val="447214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D890DBE5-C946-13B8-9E45-54921E43E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>
            <a:extLst>
              <a:ext uri="{FF2B5EF4-FFF2-40B4-BE49-F238E27FC236}">
                <a16:creationId xmlns:a16="http://schemas.microsoft.com/office/drawing/2014/main" id="{4C740415-8CEF-9B98-8E4E-BC2730E53C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900" y="136525"/>
            <a:ext cx="11544300" cy="60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ko-KR" altLang="en-US" dirty="0"/>
              <a:t>손실 함수</a:t>
            </a:r>
            <a:endParaRPr dirty="0"/>
          </a:p>
        </p:txBody>
      </p:sp>
      <p:sp>
        <p:nvSpPr>
          <p:cNvPr id="103" name="Google Shape;103;p19">
            <a:extLst>
              <a:ext uri="{FF2B5EF4-FFF2-40B4-BE49-F238E27FC236}">
                <a16:creationId xmlns:a16="http://schemas.microsoft.com/office/drawing/2014/main" id="{62C52FC2-E787-654A-948B-AA9655BD94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750" y="1189034"/>
            <a:ext cx="11150600" cy="4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모델의 예측이 얼마나 잘못됐는지 측정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/>
              <a:t>실제값과</a:t>
            </a:r>
            <a:r>
              <a:rPr lang="ko-KR" altLang="en-US" dirty="0"/>
              <a:t> </a:t>
            </a:r>
            <a:r>
              <a:rPr lang="ko-KR" altLang="en-US" dirty="0" err="1"/>
              <a:t>예측값의</a:t>
            </a:r>
            <a:r>
              <a:rPr lang="ko-KR" altLang="en-US" dirty="0"/>
              <a:t> 오차를 계산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손실 함수의 값이 작을수록 실제와 유사함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모델의 성능을 평가</a:t>
            </a:r>
            <a:r>
              <a:rPr lang="en-US" altLang="ko-KR" dirty="0"/>
              <a:t>, </a:t>
            </a:r>
            <a:r>
              <a:rPr lang="ko-KR" altLang="en-US" dirty="0"/>
              <a:t>어떤 방향으로 개선되어야 하는지를 알려주는 역할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손실함수를 최소화 </a:t>
            </a:r>
            <a:r>
              <a:rPr lang="ko-KR" altLang="en-US" dirty="0" err="1"/>
              <a:t>하는것이</a:t>
            </a:r>
            <a:r>
              <a:rPr lang="ko-KR" altLang="en-US" dirty="0"/>
              <a:t> 목표</a:t>
            </a: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268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1210D5AC-377A-9C4A-AE3A-937BA282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>
            <a:extLst>
              <a:ext uri="{FF2B5EF4-FFF2-40B4-BE49-F238E27FC236}">
                <a16:creationId xmlns:a16="http://schemas.microsoft.com/office/drawing/2014/main" id="{8596E7AF-C1B1-D6FF-229A-08273AD44E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900" y="136525"/>
            <a:ext cx="11544300" cy="60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ko-KR" altLang="en-US" dirty="0"/>
              <a:t>비용 함수</a:t>
            </a:r>
            <a:endParaRPr dirty="0"/>
          </a:p>
        </p:txBody>
      </p:sp>
      <p:sp>
        <p:nvSpPr>
          <p:cNvPr id="103" name="Google Shape;103;p19">
            <a:extLst>
              <a:ext uri="{FF2B5EF4-FFF2-40B4-BE49-F238E27FC236}">
                <a16:creationId xmlns:a16="http://schemas.microsoft.com/office/drawing/2014/main" id="{5C85B4DA-3BFB-83BE-378C-A5109A0807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750" y="1189034"/>
            <a:ext cx="11150600" cy="4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indent="-457200"/>
            <a:r>
              <a:rPr lang="ko-KR" altLang="en-US" dirty="0"/>
              <a:t>모델의 성능을 평가하는 함수</a:t>
            </a:r>
            <a:endParaRPr lang="en-US" altLang="ko-KR" dirty="0"/>
          </a:p>
          <a:p>
            <a:pPr marL="685800" indent="-457200"/>
            <a:r>
              <a:rPr lang="ko-KR" altLang="en-US" dirty="0"/>
              <a:t>최적화에 사용됨</a:t>
            </a:r>
            <a:endParaRPr lang="en-US" altLang="ko-KR" dirty="0"/>
          </a:p>
          <a:p>
            <a:pPr marL="685800" indent="-457200"/>
            <a:r>
              <a:rPr lang="ko-KR" altLang="en-US" dirty="0"/>
              <a:t>모델의 전반적인 성능을 나타냄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103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A5CAC8E1-8344-08F4-3EE9-2D589F297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>
            <a:extLst>
              <a:ext uri="{FF2B5EF4-FFF2-40B4-BE49-F238E27FC236}">
                <a16:creationId xmlns:a16="http://schemas.microsoft.com/office/drawing/2014/main" id="{8480689C-8083-4541-E16F-CF758B3D91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900" y="136525"/>
            <a:ext cx="11544300" cy="60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ko-KR" altLang="en-US" dirty="0"/>
              <a:t>손실 함수</a:t>
            </a:r>
            <a:endParaRPr dirty="0"/>
          </a:p>
        </p:txBody>
      </p:sp>
      <p:sp>
        <p:nvSpPr>
          <p:cNvPr id="103" name="Google Shape;103;p19">
            <a:extLst>
              <a:ext uri="{FF2B5EF4-FFF2-40B4-BE49-F238E27FC236}">
                <a16:creationId xmlns:a16="http://schemas.microsoft.com/office/drawing/2014/main" id="{706444B2-1846-FB91-9F8B-B7F2DF89CE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750" y="1189034"/>
            <a:ext cx="11150600" cy="4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MSE : </a:t>
            </a:r>
            <a:r>
              <a:rPr lang="ko-KR" altLang="en-US" dirty="0"/>
              <a:t>주로 회귀에서 사용</a:t>
            </a:r>
            <a:r>
              <a:rPr lang="en-US" altLang="ko-KR" dirty="0"/>
              <a:t>. </a:t>
            </a:r>
            <a:r>
              <a:rPr lang="ko-KR" altLang="en-US" dirty="0" err="1"/>
              <a:t>평균제곱오차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Binary Cross-Entropy : </a:t>
            </a:r>
            <a:r>
              <a:rPr lang="ko-KR" altLang="en-US" dirty="0"/>
              <a:t>이진 분류에서 주로 사용</a:t>
            </a:r>
            <a:r>
              <a:rPr lang="en-US" altLang="ko-KR" dirty="0"/>
              <a:t>. </a:t>
            </a:r>
            <a:r>
              <a:rPr lang="ko-KR" altLang="en-US" dirty="0"/>
              <a:t>예측과 실제의 차이 측정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Categorical Cross-Entropy : </a:t>
            </a:r>
            <a:r>
              <a:rPr lang="ko-KR" altLang="en-US" dirty="0"/>
              <a:t>다중 클래스 분류에 사용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Huber Loss : MSE</a:t>
            </a:r>
            <a:r>
              <a:rPr lang="ko-KR" altLang="en-US" dirty="0"/>
              <a:t>와 유사</a:t>
            </a:r>
            <a:r>
              <a:rPr lang="en-US" altLang="ko-KR" dirty="0"/>
              <a:t>, </a:t>
            </a:r>
            <a:r>
              <a:rPr lang="ko-KR" altLang="en-US" dirty="0"/>
              <a:t>이상치에 덜 민감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Hinge Loss : SVM</a:t>
            </a:r>
            <a:r>
              <a:rPr lang="ko-KR" altLang="en-US" dirty="0"/>
              <a:t>에서 주로 사용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Kullback-Leibler</a:t>
            </a:r>
            <a:r>
              <a:rPr lang="en-US" altLang="ko-KR" dirty="0"/>
              <a:t> Divergence : </a:t>
            </a:r>
            <a:r>
              <a:rPr lang="ko-KR" altLang="en-US" dirty="0"/>
              <a:t>두 확률분포 사이의 차이를 측정</a:t>
            </a:r>
            <a:r>
              <a:rPr lang="en-US" altLang="ko-KR" dirty="0"/>
              <a:t>. VAE, GAN</a:t>
            </a:r>
            <a:r>
              <a:rPr lang="ko-KR" altLang="en-US" dirty="0"/>
              <a:t>에서 사용됨</a:t>
            </a:r>
          </a:p>
        </p:txBody>
      </p:sp>
    </p:spTree>
    <p:extLst>
      <p:ext uri="{BB962C8B-B14F-4D97-AF65-F5344CB8AC3E}">
        <p14:creationId xmlns:p14="http://schemas.microsoft.com/office/powerpoint/2010/main" val="2832111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따뜻한 파란색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254</Words>
  <Application>Microsoft Office PowerPoint</Application>
  <PresentationFormat>와이드스크린</PresentationFormat>
  <Paragraphs>58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Malgun Gothic</vt:lpstr>
      <vt:lpstr>Arial</vt:lpstr>
      <vt:lpstr>Office 테마</vt:lpstr>
      <vt:lpstr>딥러닝 스터디 2주차</vt:lpstr>
      <vt:lpstr>활성화 함수</vt:lpstr>
      <vt:lpstr>활성화 함수</vt:lpstr>
      <vt:lpstr>활성화 함수</vt:lpstr>
      <vt:lpstr>손실 함수</vt:lpstr>
      <vt:lpstr>비용 함수</vt:lpstr>
      <vt:lpstr>손실 함수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/컴퓨터공학전공/학생</dc:creator>
  <cp:lastModifiedBy>홍유화(2023240040)</cp:lastModifiedBy>
  <cp:revision>3</cp:revision>
  <dcterms:created xsi:type="dcterms:W3CDTF">2022-09-21T08:07:24Z</dcterms:created>
  <dcterms:modified xsi:type="dcterms:W3CDTF">2025-01-05T13:41:33Z</dcterms:modified>
</cp:coreProperties>
</file>