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9" r:id="rId2"/>
    <p:sldId id="292" r:id="rId3"/>
    <p:sldId id="295" r:id="rId4"/>
    <p:sldId id="296" r:id="rId5"/>
    <p:sldId id="297" r:id="rId6"/>
    <p:sldId id="293" r:id="rId7"/>
    <p:sldId id="294" r:id="rId8"/>
    <p:sldId id="298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7D4E4"/>
    <a:srgbClr val="C6A2A5"/>
    <a:srgbClr val="EECCFC"/>
    <a:srgbClr val="221F32"/>
    <a:srgbClr val="70151C"/>
    <a:srgbClr val="EA9298"/>
    <a:srgbClr val="F9DF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1348" autoAdjust="0"/>
    <p:restoredTop sz="94660"/>
  </p:normalViewPr>
  <p:slideViewPr>
    <p:cSldViewPr snapToGrid="0" showGuides="1">
      <p:cViewPr varScale="1">
        <p:scale>
          <a:sx n="109" d="100"/>
          <a:sy n="109" d="100"/>
        </p:scale>
        <p:origin x="216" y="600"/>
      </p:cViewPr>
      <p:guideLst>
        <p:guide orient="horz" pos="2183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7" d="100"/>
          <a:sy n="97" d="100"/>
        </p:scale>
        <p:origin x="4328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6419A0-287B-9848-A8D5-A77177DBB64F}" type="datetimeFigureOut">
              <a:rPr kumimoji="1" lang="ko-KR" altLang="en-US" smtClean="0"/>
              <a:t>2025. 1. 1.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B1C0BA-5762-6444-B72C-E6187F7C666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337117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B1C0BA-5762-6444-B72C-E6187F7C666F}" type="slidenum">
              <a:rPr kumimoji="1" lang="ko-KR" altLang="en-US" smtClean="0"/>
              <a:t>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64555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DB342E01-0E27-D9DB-4969-DF0C04DFB41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8169" y="6181727"/>
            <a:ext cx="775662" cy="363742"/>
          </a:xfrm>
          <a:prstGeom prst="rect">
            <a:avLst/>
          </a:prstGeom>
        </p:spPr>
      </p:pic>
      <p:sp>
        <p:nvSpPr>
          <p:cNvPr id="12" name="제목 11">
            <a:extLst>
              <a:ext uri="{FF2B5EF4-FFF2-40B4-BE49-F238E27FC236}">
                <a16:creationId xmlns:a16="http://schemas.microsoft.com/office/drawing/2014/main" id="{388FBAFE-0239-2AA8-8DC5-3271C06F6B1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981963"/>
            <a:ext cx="12192000" cy="1131680"/>
          </a:xfrm>
        </p:spPr>
        <p:txBody>
          <a:bodyPr>
            <a:normAutofit/>
          </a:bodyPr>
          <a:lstStyle>
            <a:lvl1pPr algn="ctr">
              <a:defRPr sz="4000">
                <a:solidFill>
                  <a:schemeClr val="tx1"/>
                </a:solidFill>
                <a:latin typeface="Noto Sans KR" panose="020B0500000000000000" pitchFamily="34" charset="-127"/>
                <a:ea typeface="Noto Sans KR" panose="020B0500000000000000" pitchFamily="34" charset="-127"/>
              </a:defRPr>
            </a:lvl1pPr>
          </a:lstStyle>
          <a:p>
            <a:r>
              <a:rPr lang="ko-KR" altLang="en-US" dirty="0"/>
              <a:t>논문제목</a:t>
            </a:r>
          </a:p>
        </p:txBody>
      </p:sp>
      <p:sp>
        <p:nvSpPr>
          <p:cNvPr id="15" name="액자 14">
            <a:extLst>
              <a:ext uri="{FF2B5EF4-FFF2-40B4-BE49-F238E27FC236}">
                <a16:creationId xmlns:a16="http://schemas.microsoft.com/office/drawing/2014/main" id="{2A431B62-0827-EF0C-9245-110D3AAC73CE}"/>
              </a:ext>
            </a:extLst>
          </p:cNvPr>
          <p:cNvSpPr/>
          <p:nvPr userDrawn="1"/>
        </p:nvSpPr>
        <p:spPr>
          <a:xfrm>
            <a:off x="0" y="-1"/>
            <a:ext cx="12192000" cy="6858001"/>
          </a:xfrm>
          <a:prstGeom prst="frame">
            <a:avLst>
              <a:gd name="adj1" fmla="val 1805"/>
            </a:avLst>
          </a:prstGeom>
          <a:gradFill flip="none" rotWithShape="1">
            <a:gsLst>
              <a:gs pos="70000">
                <a:schemeClr val="bg1">
                  <a:alpha val="70000"/>
                  <a:lumMod val="100000"/>
                </a:schemeClr>
              </a:gs>
              <a:gs pos="35000">
                <a:schemeClr val="bg1">
                  <a:alpha val="70000"/>
                </a:schemeClr>
              </a:gs>
              <a:gs pos="8000">
                <a:srgbClr val="221F32">
                  <a:alpha val="82000"/>
                </a:srgbClr>
              </a:gs>
              <a:gs pos="96000">
                <a:srgbClr val="70151C">
                  <a:alpha val="86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46510EB-D117-DE36-ACE9-D8CBD7A345C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4743450"/>
            <a:ext cx="12191999" cy="795338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Malgun Gothic Semilight" panose="020B0502040204020203" pitchFamily="50" charset="-127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ko-KR" altLang="en-US" dirty="0" err="1"/>
              <a:t>김탱탱</a:t>
            </a:r>
            <a:br>
              <a:rPr lang="en-US" altLang="ko-KR" dirty="0"/>
            </a:br>
            <a:r>
              <a:rPr lang="en-US" altLang="ko-KR" dirty="0"/>
              <a:t>2022.00.00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56CF8193-6C38-001E-F454-EFF7D268618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0" y="3192118"/>
            <a:ext cx="12192000" cy="464239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latin typeface="Noto Sans KR" panose="020B0500000000000000" pitchFamily="34" charset="-127"/>
                <a:ea typeface="Noto Sans KR" panose="020B0500000000000000" pitchFamily="34" charset="-127"/>
                <a:cs typeface="Noto Sans" panose="020B0502040504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ko-KR" dirty="0"/>
              <a:t>English Title</a:t>
            </a:r>
            <a:endParaRPr lang="ko-KR" altLang="en-US" dirty="0"/>
          </a:p>
        </p:txBody>
      </p:sp>
      <p:sp>
        <p:nvSpPr>
          <p:cNvPr id="8" name="텍스트 개체 틀 5">
            <a:extLst>
              <a:ext uri="{FF2B5EF4-FFF2-40B4-BE49-F238E27FC236}">
                <a16:creationId xmlns:a16="http://schemas.microsoft.com/office/drawing/2014/main" id="{80907CE7-538A-0BA2-7D55-45DAFEB429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3745599"/>
            <a:ext cx="12192000" cy="4215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 i="0">
                <a:latin typeface="Noto Sans KR" panose="020B0500000000000000" pitchFamily="34" charset="-127"/>
                <a:ea typeface="Noto Sans KR" panose="020B0500000000000000" pitchFamily="34" charset="-12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ko-KR" altLang="en-US" dirty="0"/>
              <a:t>저자명</a:t>
            </a:r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FEF9AE89-739B-FCE3-AF1F-798D33E430D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4206081"/>
            <a:ext cx="12192000" cy="282575"/>
          </a:xfrm>
        </p:spPr>
        <p:txBody>
          <a:bodyPr anchor="ctr">
            <a:noAutofit/>
          </a:bodyPr>
          <a:lstStyle>
            <a:lvl1pPr marL="0" indent="0" algn="ctr">
              <a:buNone/>
              <a:defRPr sz="1600" i="1">
                <a:latin typeface="Noto Sans KR" panose="020B0500000000000000" pitchFamily="34" charset="-127"/>
                <a:ea typeface="Noto Sans KR" panose="020B0500000000000000" pitchFamily="34" charset="-127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ko-KR" altLang="en-US"/>
              <a:t>저널명</a:t>
            </a:r>
            <a:r>
              <a:rPr lang="en-US" altLang="ko-KR" dirty="0"/>
              <a:t>(</a:t>
            </a:r>
            <a:r>
              <a:rPr lang="ko-KR" altLang="en-US" dirty="0" err="1"/>
              <a:t>발행년도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78E83D70-B55A-92AA-895C-DD4546FB09F8}"/>
              </a:ext>
            </a:extLst>
          </p:cNvPr>
          <p:cNvCxnSpPr/>
          <p:nvPr userDrawn="1"/>
        </p:nvCxnSpPr>
        <p:spPr>
          <a:xfrm>
            <a:off x="3924300" y="4552950"/>
            <a:ext cx="439102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2194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2FA775-10CD-7FAD-B22C-78F9AC039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D9561D4-5E31-851A-93B2-0BFAA93DE1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628952-8AAC-D4E9-CB6A-107BC17F0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5AABB-70F1-4960-BB90-F30CCA443D4E}" type="datetimeFigureOut">
              <a:rPr lang="ko-KR" altLang="en-US" smtClean="0"/>
              <a:t>2025. 1. 1.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A1B626-D127-C722-F1AB-02DF2BF6C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FF5797-D348-3F92-3F47-35A0F1EDF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D33A7-7AE7-418A-9A8E-ECE5C0F277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7383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E1ACA76-6A54-C694-B549-7741A503DC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3C5DAF5-B39B-59BE-9F46-C104C30890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A4B4B8-1D10-95BC-3C95-2E2C965B8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5AABB-70F1-4960-BB90-F30CCA443D4E}" type="datetimeFigureOut">
              <a:rPr lang="ko-KR" altLang="en-US" smtClean="0"/>
              <a:t>2025. 1. 1.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97A841-752B-3711-AD7A-03C33C424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C4F54A-BB89-9BC5-0231-1732ABE7F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D33A7-7AE7-418A-9A8E-ECE5C0F277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0674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086E90-FD4B-44DC-196F-8A3B871F3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136525"/>
            <a:ext cx="11544300" cy="606425"/>
          </a:xfrm>
        </p:spPr>
        <p:txBody>
          <a:bodyPr/>
          <a:lstStyle>
            <a:lvl1pPr>
              <a:defRPr>
                <a:latin typeface="Noto Sans KR" panose="020B0500000000000000" pitchFamily="34" charset="-127"/>
                <a:ea typeface="Noto Sans KR" panose="020B0500000000000000" pitchFamily="34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16C40A-86A0-644A-C9BA-F87068CCA4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750" y="1189034"/>
            <a:ext cx="11150600" cy="4813300"/>
          </a:xfrm>
        </p:spPr>
        <p:txBody>
          <a:bodyPr/>
          <a:lstStyle>
            <a:lvl1pPr>
              <a:defRPr>
                <a:latin typeface="Noto Sans KR" panose="020B0500000000000000" pitchFamily="34" charset="-127"/>
                <a:ea typeface="Noto Sans KR" panose="020B0500000000000000" pitchFamily="34" charset="-127"/>
              </a:defRPr>
            </a:lvl1pPr>
            <a:lvl2pPr>
              <a:defRPr>
                <a:latin typeface="Noto Sans KR" panose="020B0500000000000000" pitchFamily="34" charset="-127"/>
                <a:ea typeface="Noto Sans KR" panose="020B0500000000000000" pitchFamily="34" charset="-127"/>
              </a:defRPr>
            </a:lvl2pPr>
            <a:lvl3pPr>
              <a:defRPr>
                <a:latin typeface="Noto Sans KR" panose="020B0500000000000000" pitchFamily="34" charset="-127"/>
                <a:ea typeface="Noto Sans KR" panose="020B0500000000000000" pitchFamily="34" charset="-127"/>
              </a:defRPr>
            </a:lvl3pPr>
            <a:lvl4pPr>
              <a:defRPr>
                <a:latin typeface="Noto Sans KR" panose="020B0500000000000000" pitchFamily="34" charset="-127"/>
                <a:ea typeface="Noto Sans KR" panose="020B0500000000000000" pitchFamily="34" charset="-127"/>
              </a:defRPr>
            </a:lvl4pPr>
            <a:lvl5pPr>
              <a:defRPr>
                <a:latin typeface="Noto Sans KR" panose="020B0500000000000000" pitchFamily="34" charset="-127"/>
                <a:ea typeface="Noto Sans KR" panose="020B0500000000000000" pitchFamily="34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F615B1C-8E6A-1A81-B3C4-812212744AD3}"/>
              </a:ext>
            </a:extLst>
          </p:cNvPr>
          <p:cNvSpPr/>
          <p:nvPr userDrawn="1"/>
        </p:nvSpPr>
        <p:spPr>
          <a:xfrm>
            <a:off x="133350" y="758513"/>
            <a:ext cx="11925300" cy="45719"/>
          </a:xfrm>
          <a:prstGeom prst="rect">
            <a:avLst/>
          </a:prstGeom>
          <a:gradFill flip="none" rotWithShape="1">
            <a:gsLst>
              <a:gs pos="0">
                <a:srgbClr val="221F32"/>
              </a:gs>
              <a:gs pos="39000">
                <a:schemeClr val="bg1"/>
              </a:gs>
              <a:gs pos="67000">
                <a:schemeClr val="bg1"/>
              </a:gs>
              <a:gs pos="100000">
                <a:srgbClr val="70151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0202AE2-82AF-0A85-0A93-318CC3E8BD6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8169" y="6176963"/>
            <a:ext cx="775662" cy="363742"/>
          </a:xfrm>
          <a:prstGeom prst="rect">
            <a:avLst/>
          </a:prstGeom>
        </p:spPr>
      </p:pic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F19C5E05-0AEF-4A8A-A2E6-417DA75DD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29700" y="6176963"/>
            <a:ext cx="2743200" cy="365125"/>
          </a:xfrm>
        </p:spPr>
        <p:txBody>
          <a:bodyPr/>
          <a:lstStyle/>
          <a:p>
            <a:fld id="{27DD33A7-7AE7-418A-9A8E-ECE5C0F277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6588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9A8A2A-4975-FBB0-02D9-654ADC60E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ADF376D-5FB0-2609-DAEB-66DB852AF8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B15998-F947-602F-6859-F7AC975EE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5AABB-70F1-4960-BB90-F30CCA443D4E}" type="datetimeFigureOut">
              <a:rPr lang="ko-KR" altLang="en-US" smtClean="0"/>
              <a:t>2025. 1. 1.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D9289C-A7CC-2417-6029-EC811E248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78CB99-249E-B44D-03A1-B4C2627A1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D33A7-7AE7-418A-9A8E-ECE5C0F277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7525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D4031F-850C-B368-0435-390CC9B6A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04827A-6A6D-9C1D-3881-AEBD46CD11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6A85DBE-6186-3329-71E6-5226EF02EA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E14FD17-D4B5-373C-8E9E-AC2BE8C5F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5AABB-70F1-4960-BB90-F30CCA443D4E}" type="datetimeFigureOut">
              <a:rPr lang="ko-KR" altLang="en-US" smtClean="0"/>
              <a:t>2025. 1. 1.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4626CD3-129E-F93A-9814-0E25FB9FA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02731E9-5C28-AFE0-0619-CDD5F4110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D33A7-7AE7-418A-9A8E-ECE5C0F277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933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F557AE-3D3A-7F8D-BE56-AD9C46214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2C3EEBB-0179-2872-C941-2D999BB223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D0944DA-8F75-981E-9572-FF4B409FBD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8E84369-08E6-3330-3924-834945F8C1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81D59A0-127D-EACE-A6D2-8894AB8D7A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3B2DA7A-E3BA-1943-1808-84878BB35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5AABB-70F1-4960-BB90-F30CCA443D4E}" type="datetimeFigureOut">
              <a:rPr lang="ko-KR" altLang="en-US" smtClean="0"/>
              <a:t>2025. 1. 1.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E1EF55F-FC90-C3AB-4095-C88B75886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5BA4510-4035-9234-180F-B8C42C4B5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D33A7-7AE7-418A-9A8E-ECE5C0F277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6395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10ACE5-20C5-55B8-A632-1808A1C46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B9137CC-A1BD-D529-118F-A8070A031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5AABB-70F1-4960-BB90-F30CCA443D4E}" type="datetimeFigureOut">
              <a:rPr lang="ko-KR" altLang="en-US" smtClean="0"/>
              <a:t>2025. 1. 1.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1EDACCA-7604-9F2B-24D0-882AB3331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A20FDD9-E11C-8810-A89B-D13CBBC4C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D33A7-7AE7-418A-9A8E-ECE5C0F277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0046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258B2C3-8183-DA08-AFE4-48047F8E7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5AABB-70F1-4960-BB90-F30CCA443D4E}" type="datetimeFigureOut">
              <a:rPr lang="ko-KR" altLang="en-US" smtClean="0"/>
              <a:t>2025. 1. 1.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2B8C2C6-0D47-938A-F984-08E4A826D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6BB2E27-314B-9D6F-B6C8-B188EEDDB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D33A7-7AE7-418A-9A8E-ECE5C0F277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5702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A0C319-10CC-F4F7-089A-3097771AA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87D790-9F7A-8CB9-3FE1-96C57B87A3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1452D4B-0797-4CC7-F98D-A30A807672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E782039-11B8-B9D2-A9BB-4D9A45157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5AABB-70F1-4960-BB90-F30CCA443D4E}" type="datetimeFigureOut">
              <a:rPr lang="ko-KR" altLang="en-US" smtClean="0"/>
              <a:t>2025. 1. 1.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34017D4-0AA4-FC9E-204A-A2C6BF38D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A918B62-373F-3B60-A9C8-9ED13CED6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D33A7-7AE7-418A-9A8E-ECE5C0F277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4071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8FF609-CD21-46BA-1538-062043487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92E5D5D-BB2C-7CBA-70D1-95B242FFC2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5F13C93-541A-304D-16D5-8837C92D59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912A024-DAAA-2CFE-FEDE-B0C894729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5AABB-70F1-4960-BB90-F30CCA443D4E}" type="datetimeFigureOut">
              <a:rPr lang="ko-KR" altLang="en-US" smtClean="0"/>
              <a:t>2025. 1. 1.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8F7A941-9A4A-33C2-CF96-AA77D2BB5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DB4DCD2-8890-F2E1-B718-03174C657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D33A7-7AE7-418A-9A8E-ECE5C0F277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5627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CCB063C-D73D-A8D0-B991-0A43F1F0E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8F9744B-BCBB-7074-517D-2FD743D970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1769ED-A909-6745-B45E-A699882764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5AABB-70F1-4960-BB90-F30CCA443D4E}" type="datetimeFigureOut">
              <a:rPr lang="ko-KR" altLang="en-US" smtClean="0"/>
              <a:t>2025. 1. 1.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3B3612-90A5-8B3A-6675-20DC14733F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928E8B-BFAD-0918-8AC5-4206534064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DD33A7-7AE7-418A-9A8E-ECE5C0F277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5449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B133040E-4DCA-B70B-D264-9A42A8E81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Activation function, cost function and loss function</a:t>
            </a:r>
            <a:endParaRPr lang="ko-KR" altLang="en-US" dirty="0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D96356BD-7DC4-F79E-AE72-864391B44B0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u="sng" dirty="0"/>
              <a:t>황시훈</a:t>
            </a:r>
            <a:endParaRPr lang="en-US" altLang="ko-KR" u="sng" dirty="0"/>
          </a:p>
          <a:p>
            <a:r>
              <a:rPr lang="en-US" altLang="ko-KR" dirty="0"/>
              <a:t>2024.12.24</a:t>
            </a:r>
            <a:endParaRPr lang="ko-KR" altLang="en-US" dirty="0"/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8496F15E-C8B0-33DD-BF48-B926796D3A1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7FCEA4FB-E009-152D-FEAF-1CA956B37C0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A5F5E343-75C3-E5B8-745E-4E5B84180D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 u="sng" dirty="0">
              <a:latin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2493256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D115CE-96DE-71FE-58B6-13731F110D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A0ADBB-1EB7-180B-5074-2500ADA3C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182566"/>
            <a:ext cx="11544300" cy="606425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Activation function</a:t>
            </a:r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B7374A0-F7D6-3F82-979E-CC56AC86F5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정의 </a:t>
            </a:r>
            <a:r>
              <a:rPr lang="en-US" altLang="ko-KR" dirty="0"/>
              <a:t>: </a:t>
            </a:r>
            <a:r>
              <a:rPr lang="ko-KR" altLang="en-US" dirty="0"/>
              <a:t>뉴런을 활성화해야 하는지 여부를 결정하는 수학적 방정식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목적 </a:t>
            </a:r>
            <a:r>
              <a:rPr lang="en-US" altLang="ko-KR" dirty="0"/>
              <a:t>: </a:t>
            </a:r>
            <a:r>
              <a:rPr lang="ko-KR" altLang="en-US" dirty="0"/>
              <a:t>신경망에 비선형성을 추가하는 것임 이를 추가하지 않으면 단일 레이어 </a:t>
            </a:r>
            <a:r>
              <a:rPr lang="ko-KR" altLang="en-US" dirty="0" err="1"/>
              <a:t>퍼셉트론처럼</a:t>
            </a:r>
            <a:r>
              <a:rPr lang="ko-KR" altLang="en-US" dirty="0"/>
              <a:t> 동작함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비선형성을 추가해 복잡한 데이터에 대한 학습을 진행함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활성화 함수가 없이 작동한다면 그것은 선형회귀 모델에 불과함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71881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D8F716-EA2D-F986-BAD7-D9D8DBBC9C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DAAAC1-8F84-AC99-4F4D-82ACF0B32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182566"/>
            <a:ext cx="11544300" cy="606425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Activation function</a:t>
            </a:r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B2F0E11-1156-4395-AE89-B7F7594B47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선형 활성화 함수</a:t>
            </a:r>
          </a:p>
          <a:p>
            <a:pPr lvl="1"/>
            <a:r>
              <a:rPr lang="ko-KR" altLang="en-US" dirty="0"/>
              <a:t>선형성으로 인해 복잡한 패턴을 파악하기가 어려움</a:t>
            </a:r>
          </a:p>
          <a:p>
            <a:pPr lvl="2"/>
            <a:r>
              <a:rPr lang="en" altLang="ko-KR" dirty="0"/>
              <a:t>Binary step</a:t>
            </a:r>
          </a:p>
          <a:p>
            <a:pPr lvl="2"/>
            <a:r>
              <a:rPr lang="en" altLang="ko-KR" dirty="0"/>
              <a:t>Linear</a:t>
            </a:r>
          </a:p>
          <a:p>
            <a:pPr lvl="2"/>
            <a:endParaRPr lang="en" altLang="ko-KR" dirty="0"/>
          </a:p>
          <a:p>
            <a:r>
              <a:rPr lang="ko-KR" altLang="en-US" dirty="0"/>
              <a:t>비선형 활성화 함수</a:t>
            </a:r>
          </a:p>
          <a:p>
            <a:pPr lvl="1"/>
            <a:r>
              <a:rPr lang="ko-KR" altLang="en-US" dirty="0"/>
              <a:t>복잡한 데이터의 패턴을 학습하고 비선형 문제를 해결</a:t>
            </a:r>
            <a:r>
              <a:rPr lang="en-US" altLang="ko-KR" dirty="0"/>
              <a:t> </a:t>
            </a:r>
            <a:r>
              <a:rPr lang="ko-KR" altLang="en-US" dirty="0"/>
              <a:t>가능</a:t>
            </a:r>
            <a:r>
              <a:rPr lang="en-US" altLang="ko-KR" dirty="0"/>
              <a:t> </a:t>
            </a:r>
            <a:r>
              <a:rPr lang="ko-KR" altLang="en-US" dirty="0"/>
              <a:t>하게 함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861712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876783-4AE7-652E-255D-AD14325DE0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731C70-A444-2A89-1F53-53D8D3ED0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182566"/>
            <a:ext cx="11544300" cy="606425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Non-linear function</a:t>
            </a:r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79EA14A-75CB-ADF3-25CC-9E15688CB3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750" y="996462"/>
            <a:ext cx="11150600" cy="5158153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" altLang="ko-KR" dirty="0"/>
              <a:t>Sigmoid</a:t>
            </a:r>
          </a:p>
          <a:p>
            <a:pPr lvl="1">
              <a:lnSpc>
                <a:spcPct val="120000"/>
              </a:lnSpc>
            </a:pPr>
            <a:r>
              <a:rPr lang="en-US" altLang="ko-KR" sz="2600" dirty="0"/>
              <a:t>0</a:t>
            </a:r>
            <a:r>
              <a:rPr lang="ko-KR" altLang="en-US" sz="2600" dirty="0"/>
              <a:t>과 </a:t>
            </a:r>
            <a:r>
              <a:rPr lang="en-US" altLang="ko-KR" sz="2600" dirty="0"/>
              <a:t>1</a:t>
            </a:r>
            <a:r>
              <a:rPr lang="ko-KR" altLang="en-US" sz="2600" dirty="0"/>
              <a:t>사이의 연속 값을 출력</a:t>
            </a:r>
          </a:p>
          <a:p>
            <a:pPr lvl="1">
              <a:lnSpc>
                <a:spcPct val="120000"/>
              </a:lnSpc>
            </a:pPr>
            <a:r>
              <a:rPr lang="ko-KR" altLang="en-US" sz="2600" dirty="0"/>
              <a:t>출력이 매우 양수이거나 음수인 경우</a:t>
            </a:r>
            <a:r>
              <a:rPr lang="en-US" altLang="ko-KR" sz="2600" dirty="0"/>
              <a:t>, </a:t>
            </a:r>
            <a:r>
              <a:rPr lang="ko-KR" altLang="en-US" sz="2600" dirty="0"/>
              <a:t>기울기 하강이 엄청 느려짐 </a:t>
            </a:r>
            <a:r>
              <a:rPr lang="en-US" altLang="ko-KR" sz="2600" dirty="0"/>
              <a:t>; </a:t>
            </a:r>
            <a:r>
              <a:rPr lang="ko-KR" altLang="en-US" sz="2600" dirty="0"/>
              <a:t>기울기 폭발 및 소실 문제 발생함</a:t>
            </a:r>
          </a:p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Tanh</a:t>
            </a:r>
          </a:p>
          <a:p>
            <a:pPr lvl="1">
              <a:lnSpc>
                <a:spcPct val="120000"/>
              </a:lnSpc>
            </a:pPr>
            <a:r>
              <a:rPr lang="en-US" altLang="ko-KR" sz="2600" dirty="0"/>
              <a:t>-1, 1 </a:t>
            </a:r>
            <a:r>
              <a:rPr lang="ko-KR" altLang="en-US" sz="2600" dirty="0"/>
              <a:t>사이 </a:t>
            </a:r>
            <a:r>
              <a:rPr lang="ko-KR" altLang="en-US" sz="2600" dirty="0" err="1"/>
              <a:t>연속값을</a:t>
            </a:r>
            <a:r>
              <a:rPr lang="ko-KR" altLang="en-US" sz="2600" dirty="0"/>
              <a:t> 출력</a:t>
            </a:r>
            <a:r>
              <a:rPr lang="en-US" altLang="ko-KR" sz="2600" dirty="0"/>
              <a:t>, </a:t>
            </a:r>
            <a:r>
              <a:rPr lang="ko-KR" altLang="en-US" sz="2600" dirty="0"/>
              <a:t>포화문제가 있고 함수의 출력의 중심은 </a:t>
            </a:r>
            <a:r>
              <a:rPr lang="en-US" altLang="ko-KR" sz="2600" dirty="0"/>
              <a:t>0</a:t>
            </a:r>
            <a:r>
              <a:rPr lang="ko-KR" altLang="en-US" sz="2600" dirty="0"/>
              <a:t>이므로 뒤에 오는 레이어의 매개변수 최적화가 쉬움</a:t>
            </a:r>
            <a:endParaRPr lang="en-US" altLang="ko-KR" sz="2600" dirty="0"/>
          </a:p>
          <a:p>
            <a:pPr>
              <a:lnSpc>
                <a:spcPct val="120000"/>
              </a:lnSpc>
            </a:pPr>
            <a:r>
              <a:rPr lang="en-US" altLang="ko-KR" dirty="0" err="1"/>
              <a:t>ReLU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en-US" altLang="ko-KR" sz="2600" dirty="0"/>
              <a:t>0~♾️</a:t>
            </a:r>
            <a:r>
              <a:rPr lang="ko-KR" altLang="en-US" sz="2600" dirty="0"/>
              <a:t>의 사이의 값을 출력하고 </a:t>
            </a:r>
            <a:r>
              <a:rPr lang="en" altLang="ko-KR" sz="2600" dirty="0"/>
              <a:t>x </a:t>
            </a:r>
            <a:r>
              <a:rPr lang="ko-KR" altLang="en-US" sz="2600" dirty="0"/>
              <a:t>양수 값에 대해 항상 </a:t>
            </a:r>
            <a:r>
              <a:rPr lang="en-US" altLang="ko-KR" sz="2600" dirty="0"/>
              <a:t>1</a:t>
            </a:r>
            <a:r>
              <a:rPr lang="ko-KR" altLang="en-US" sz="2600" dirty="0"/>
              <a:t>의 </a:t>
            </a:r>
            <a:r>
              <a:rPr lang="ko-KR" altLang="en-US" sz="2600" dirty="0" err="1"/>
              <a:t>그래디언트를</a:t>
            </a:r>
            <a:r>
              <a:rPr lang="ko-KR" altLang="en-US" sz="2600" dirty="0"/>
              <a:t> 갖음 → </a:t>
            </a:r>
            <a:r>
              <a:rPr lang="ko-KR" altLang="en-US" sz="2600" dirty="0" err="1"/>
              <a:t>그래디언트</a:t>
            </a:r>
            <a:r>
              <a:rPr lang="ko-KR" altLang="en-US" sz="2600" dirty="0"/>
              <a:t> 폭발 문제 해결 및 기울기 소실 문제를 완화함</a:t>
            </a:r>
          </a:p>
          <a:p>
            <a:pPr lvl="1">
              <a:lnSpc>
                <a:spcPct val="120000"/>
              </a:lnSpc>
            </a:pPr>
            <a:r>
              <a:rPr lang="en" altLang="ko-KR" sz="2600" dirty="0"/>
              <a:t>x&gt;0 </a:t>
            </a:r>
            <a:r>
              <a:rPr lang="ko-KR" altLang="en-US" sz="2600" dirty="0"/>
              <a:t>일 때</a:t>
            </a:r>
            <a:r>
              <a:rPr lang="en-US" altLang="ko-KR" sz="2600" dirty="0"/>
              <a:t>, </a:t>
            </a:r>
            <a:r>
              <a:rPr lang="ko-KR" altLang="en-US" sz="2600" dirty="0"/>
              <a:t>선형적으로 증가</a:t>
            </a:r>
          </a:p>
          <a:p>
            <a:pPr lvl="1">
              <a:lnSpc>
                <a:spcPct val="120000"/>
              </a:lnSpc>
            </a:pPr>
            <a:r>
              <a:rPr lang="en" altLang="ko-KR" sz="2600" dirty="0"/>
              <a:t>x≤0</a:t>
            </a:r>
            <a:r>
              <a:rPr lang="ko-KR" altLang="en-US" sz="2600" dirty="0"/>
              <a:t> 일 때</a:t>
            </a:r>
            <a:r>
              <a:rPr lang="en-US" altLang="ko-KR" sz="2600" dirty="0"/>
              <a:t>,</a:t>
            </a:r>
            <a:r>
              <a:rPr lang="ko-KR" altLang="en-US" sz="2600" dirty="0"/>
              <a:t> 출력이 </a:t>
            </a:r>
            <a:r>
              <a:rPr lang="en-US" altLang="ko-KR" sz="2600" dirty="0"/>
              <a:t>0</a:t>
            </a:r>
            <a:r>
              <a:rPr lang="ko-KR" altLang="en-US" sz="2600" dirty="0" err="1"/>
              <a:t>으로</a:t>
            </a:r>
            <a:r>
              <a:rPr lang="ko-KR" altLang="en-US" sz="2600" dirty="0"/>
              <a:t> 입력을 차단함</a:t>
            </a:r>
            <a:r>
              <a:rPr lang="en-US" altLang="ko-KR" sz="2600" dirty="0"/>
              <a:t>. </a:t>
            </a:r>
            <a:r>
              <a:rPr lang="ko-KR" altLang="en-US" sz="2600" dirty="0"/>
              <a:t>이러한 비선형성</a:t>
            </a:r>
            <a:r>
              <a:rPr lang="en-US" altLang="ko-KR" sz="2600" dirty="0"/>
              <a:t>, </a:t>
            </a:r>
            <a:r>
              <a:rPr lang="ko-KR" altLang="en-US" sz="2600" dirty="0"/>
              <a:t>문제 완화로 인해 자주 쓰임</a:t>
            </a:r>
          </a:p>
          <a:p>
            <a:pPr lvl="1">
              <a:lnSpc>
                <a:spcPct val="120000"/>
              </a:lnSpc>
            </a:pPr>
            <a:r>
              <a:rPr lang="ko-KR" altLang="en-US" sz="2600" dirty="0"/>
              <a:t>하지만</a:t>
            </a:r>
            <a:r>
              <a:rPr lang="en-US" altLang="ko-KR" sz="2600" dirty="0"/>
              <a:t>, </a:t>
            </a:r>
            <a:r>
              <a:rPr lang="ko-KR" altLang="en-US" sz="2600" dirty="0"/>
              <a:t>음수에 있어서 </a:t>
            </a:r>
            <a:r>
              <a:rPr lang="ko-KR" altLang="en-US" sz="2600" dirty="0" err="1"/>
              <a:t>그래디언트</a:t>
            </a:r>
            <a:r>
              <a:rPr lang="ko-KR" altLang="en-US" sz="2600" dirty="0"/>
              <a:t> 값을 </a:t>
            </a:r>
            <a:r>
              <a:rPr lang="en-US" altLang="ko-KR" sz="2600" dirty="0"/>
              <a:t>0</a:t>
            </a:r>
            <a:r>
              <a:rPr lang="ko-KR" altLang="en-US" sz="2600" dirty="0" err="1"/>
              <a:t>으로</a:t>
            </a:r>
            <a:r>
              <a:rPr lang="ko-KR" altLang="en-US" sz="2600" dirty="0"/>
              <a:t> 만들기 때문에 뉴런이 업데이트 되지 않아 활성화되지 않는 죽은 뉴런을 생성할 수 있다는 단점</a:t>
            </a:r>
          </a:p>
          <a:p>
            <a:pPr>
              <a:lnSpc>
                <a:spcPct val="120000"/>
              </a:lnSpc>
            </a:pPr>
            <a:r>
              <a:rPr lang="en-US" altLang="ko-KR" dirty="0" err="1"/>
              <a:t>Softmax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ko-KR" altLang="en-US" sz="2600" dirty="0" err="1"/>
              <a:t>시그모이드</a:t>
            </a:r>
            <a:r>
              <a:rPr lang="en-US" altLang="ko-KR" sz="2600" dirty="0"/>
              <a:t>(</a:t>
            </a:r>
            <a:r>
              <a:rPr lang="ko-KR" altLang="en-US" sz="2600" dirty="0"/>
              <a:t>출력 </a:t>
            </a:r>
            <a:r>
              <a:rPr lang="en-US" altLang="ko-KR" sz="2600" dirty="0"/>
              <a:t>= 0~1)</a:t>
            </a:r>
            <a:r>
              <a:rPr lang="ko-KR" altLang="en-US" sz="2600" dirty="0"/>
              <a:t>의 조합이라고 보면 됨</a:t>
            </a:r>
          </a:p>
          <a:p>
            <a:pPr lvl="1">
              <a:lnSpc>
                <a:spcPct val="120000"/>
              </a:lnSpc>
            </a:pPr>
            <a:r>
              <a:rPr lang="ko-KR" altLang="en-US" sz="2600" dirty="0"/>
              <a:t>소프트 맥스의 경우</a:t>
            </a:r>
            <a:r>
              <a:rPr lang="en-US" altLang="ko-KR" sz="2600" dirty="0"/>
              <a:t>, </a:t>
            </a:r>
            <a:r>
              <a:rPr lang="ko-KR" altLang="en-US" sz="2600" dirty="0"/>
              <a:t>각 클래스의 확률을 반환한다</a:t>
            </a:r>
            <a:r>
              <a:rPr lang="en-US" altLang="ko-KR" sz="2600" dirty="0"/>
              <a:t>. </a:t>
            </a:r>
            <a:r>
              <a:rPr lang="ko-KR" altLang="en-US" sz="2600" dirty="0"/>
              <a:t>그러므로 분류 문제에서 사용됨</a:t>
            </a:r>
          </a:p>
          <a:p>
            <a:pPr lvl="1">
              <a:lnSpc>
                <a:spcPct val="120000"/>
              </a:lnSpc>
            </a:pPr>
            <a:endParaRPr lang="ko-KR" altLang="en-US" dirty="0"/>
          </a:p>
          <a:p>
            <a:pPr lvl="1">
              <a:lnSpc>
                <a:spcPct val="120000"/>
              </a:lnSpc>
            </a:pPr>
            <a:endParaRPr lang="en" altLang="ko-KR" dirty="0"/>
          </a:p>
          <a:p>
            <a:pPr marL="0" indent="0">
              <a:lnSpc>
                <a:spcPct val="120000"/>
              </a:lnSpc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26451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ADFF6A-F6A5-29C9-6343-A2B1BACA24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BDD1CD-8127-88E6-2BFF-0A874DA4C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182566"/>
            <a:ext cx="11544300" cy="606425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Activation function</a:t>
            </a:r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1D8F1BC-5A2F-1900-5794-56FFBDBDC5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sz="2000" dirty="0"/>
              <a:t>이진 분류 </a:t>
            </a:r>
            <a:r>
              <a:rPr lang="en-US" altLang="ko-KR" sz="2000" dirty="0"/>
              <a:t>: </a:t>
            </a:r>
            <a:r>
              <a:rPr lang="en" altLang="ko-KR" sz="2000" dirty="0"/>
              <a:t>Sigmoid </a:t>
            </a:r>
            <a:r>
              <a:rPr lang="ko-KR" altLang="en-US" sz="2000" dirty="0"/>
              <a:t>사용</a:t>
            </a:r>
          </a:p>
          <a:p>
            <a:pPr>
              <a:lnSpc>
                <a:spcPct val="100000"/>
              </a:lnSpc>
            </a:pPr>
            <a:r>
              <a:rPr lang="ko-KR" altLang="en-US" sz="2000" dirty="0"/>
              <a:t>다중 클래스 분류 </a:t>
            </a:r>
            <a:r>
              <a:rPr lang="en-US" altLang="ko-KR" sz="2000" dirty="0"/>
              <a:t>: </a:t>
            </a:r>
            <a:r>
              <a:rPr lang="ko-KR" altLang="en-US" sz="2000" dirty="0"/>
              <a:t>출력 레이어에 </a:t>
            </a:r>
            <a:r>
              <a:rPr lang="en" altLang="ko-KR" sz="2000" dirty="0" err="1"/>
              <a:t>Softmax</a:t>
            </a:r>
            <a:r>
              <a:rPr lang="ko-KR" altLang="en-US" sz="2000" dirty="0" err="1"/>
              <a:t>를</a:t>
            </a:r>
            <a:r>
              <a:rPr lang="ko-KR" altLang="en-US" sz="2000" dirty="0"/>
              <a:t> 사용</a:t>
            </a:r>
          </a:p>
          <a:p>
            <a:pPr>
              <a:lnSpc>
                <a:spcPct val="100000"/>
              </a:lnSpc>
            </a:pPr>
            <a:r>
              <a:rPr lang="ko-KR" altLang="en-US" sz="2000" dirty="0"/>
              <a:t>회귀 문제 </a:t>
            </a:r>
            <a:r>
              <a:rPr lang="en-US" altLang="ko-KR" sz="2000" dirty="0"/>
              <a:t>: </a:t>
            </a:r>
            <a:r>
              <a:rPr lang="ko-KR" altLang="en-US" sz="2000" dirty="0"/>
              <a:t>출력 레이어에 </a:t>
            </a:r>
            <a:r>
              <a:rPr lang="en" altLang="ko-KR" sz="2000" dirty="0"/>
              <a:t>Linear </a:t>
            </a:r>
            <a:r>
              <a:rPr lang="ko-KR" altLang="en-US" sz="2000" dirty="0"/>
              <a:t>활성화 함수 사용</a:t>
            </a:r>
          </a:p>
          <a:p>
            <a:pPr>
              <a:lnSpc>
                <a:spcPct val="100000"/>
              </a:lnSpc>
            </a:pPr>
            <a:r>
              <a:rPr lang="ko-KR" altLang="en-US" sz="2000" dirty="0" err="1"/>
              <a:t>은닉층</a:t>
            </a:r>
            <a:r>
              <a:rPr lang="ko-KR" altLang="en-US" sz="2000" dirty="0"/>
              <a:t> </a:t>
            </a:r>
            <a:r>
              <a:rPr lang="en-US" altLang="ko-KR" sz="2000" dirty="0"/>
              <a:t>: </a:t>
            </a:r>
            <a:r>
              <a:rPr lang="en" altLang="ko-KR" sz="2000" dirty="0" err="1"/>
              <a:t>ReLU</a:t>
            </a:r>
            <a:r>
              <a:rPr lang="en" altLang="ko-KR" sz="2000" dirty="0"/>
              <a:t> </a:t>
            </a:r>
            <a:r>
              <a:rPr lang="ko-KR" altLang="en-US" sz="2000" dirty="0"/>
              <a:t>사용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ko-KR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8A277C-E4A6-52CF-B737-9E260F30CFB6}"/>
              </a:ext>
            </a:extLst>
          </p:cNvPr>
          <p:cNvSpPr txBox="1"/>
          <p:nvPr/>
        </p:nvSpPr>
        <p:spPr>
          <a:xfrm>
            <a:off x="323850" y="855666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일반적인 사용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F1F79EB-EED3-5F6D-FD56-EB6001B89F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2907" y="3550737"/>
            <a:ext cx="2338726" cy="211822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197DC27-4A01-DAE1-888D-C576F2EB46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650" y="3550737"/>
            <a:ext cx="2691257" cy="211822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51CB672-3DF9-7659-7AC0-04367DA6E4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1633" y="3550738"/>
            <a:ext cx="2426844" cy="211822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34F0F85-E693-B252-9FBB-E999D2044F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58477" y="3550737"/>
            <a:ext cx="2660013" cy="2118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9700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AC8B36-CB20-B29E-904F-ACBE5BBA96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CB9549-F38F-0846-EF66-708CBD84D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Cost function</a:t>
            </a:r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54FFD38-FDE6-A6B2-2251-AA940F3176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정의 </a:t>
            </a:r>
            <a:r>
              <a:rPr lang="en-US" altLang="ko-KR" dirty="0"/>
              <a:t>: </a:t>
            </a:r>
            <a:r>
              <a:rPr lang="ko-KR" altLang="en-US" dirty="0"/>
              <a:t>전체 데이터 세트에서 나오는 손실 값의 평균을 의미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목적 </a:t>
            </a:r>
            <a:r>
              <a:rPr lang="en-US" altLang="ko-KR" dirty="0"/>
              <a:t>: </a:t>
            </a:r>
            <a:r>
              <a:rPr lang="ko-KR" altLang="en-US" dirty="0"/>
              <a:t>전체 데이터 세트에서 모델의 전반적인 성능을 평가한다</a:t>
            </a:r>
            <a:r>
              <a:rPr lang="en-US" altLang="ko-KR" dirty="0"/>
              <a:t>.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05609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A95B5C-763E-5CC6-F08F-A5903DF237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077D08-644C-A3AD-F467-EF1FE5243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Loss function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C06958D-977A-63D1-F5F6-954F72CBD9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/>
              <a:t>정의 </a:t>
            </a:r>
            <a:r>
              <a:rPr lang="en-US" altLang="ko-KR" sz="2400" dirty="0"/>
              <a:t>: </a:t>
            </a:r>
            <a:r>
              <a:rPr lang="ko-KR" altLang="en-US" sz="2400" dirty="0"/>
              <a:t>예측한 값과 실제 값의 차이를 계산해 최소화 또는 최대화를 나타내는 모든 함수를 의미</a:t>
            </a:r>
          </a:p>
          <a:p>
            <a:pPr>
              <a:lnSpc>
                <a:spcPct val="150000"/>
              </a:lnSpc>
            </a:pPr>
            <a:r>
              <a:rPr lang="ko-KR" altLang="en-US" sz="2400" dirty="0"/>
              <a:t>목적 </a:t>
            </a:r>
            <a:r>
              <a:rPr lang="en-US" altLang="ko-KR" sz="2400" dirty="0"/>
              <a:t>: </a:t>
            </a:r>
            <a:r>
              <a:rPr lang="ko-KR" altLang="en-US" sz="2400" dirty="0"/>
              <a:t>원하는 값과 결과의 차이 즉</a:t>
            </a:r>
            <a:r>
              <a:rPr lang="en-US" altLang="ko-KR" sz="2400" dirty="0"/>
              <a:t>, </a:t>
            </a:r>
            <a:r>
              <a:rPr lang="ko-KR" altLang="en-US" sz="2400" dirty="0"/>
              <a:t>불일치를 정량화 하는데 사용함</a:t>
            </a:r>
          </a:p>
          <a:p>
            <a:pPr>
              <a:lnSpc>
                <a:spcPct val="150000"/>
              </a:lnSpc>
            </a:pPr>
            <a:r>
              <a:rPr lang="ko-KR" altLang="en-US" sz="2400" dirty="0"/>
              <a:t>손실 함수는 목적 함수의 한 유형인 </a:t>
            </a:r>
            <a:r>
              <a:rPr lang="ko-KR" altLang="en-US" sz="2400" b="1" dirty="0"/>
              <a:t>비용 함수의 일부</a:t>
            </a:r>
            <a:r>
              <a:rPr lang="ko-KR" altLang="en-US" sz="2400" dirty="0"/>
              <a:t>이다</a:t>
            </a:r>
            <a:r>
              <a:rPr lang="en-US" altLang="ko-KR" sz="2400" dirty="0"/>
              <a:t>.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21996370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C53205-B27A-6822-4682-0D8C29A92D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D67B01-49CB-E930-E544-B9297B9AD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Loss function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09AAC18-A3CD-52F9-A791-C1DCE9F310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sz="2200" dirty="0"/>
              <a:t>회귀 손실 함수</a:t>
            </a:r>
          </a:p>
          <a:p>
            <a:pPr lvl="1">
              <a:lnSpc>
                <a:spcPct val="100000"/>
              </a:lnSpc>
            </a:pPr>
            <a:r>
              <a:rPr lang="ko-KR" altLang="en-US" sz="2000" dirty="0"/>
              <a:t>평균 제곱 오차 </a:t>
            </a:r>
            <a:r>
              <a:rPr lang="en" altLang="ko-KR" sz="2000" b="1" dirty="0"/>
              <a:t>MSE</a:t>
            </a:r>
            <a:r>
              <a:rPr lang="en" altLang="ko-KR" sz="2000" dirty="0"/>
              <a:t> : </a:t>
            </a:r>
            <a:r>
              <a:rPr lang="ko-KR" altLang="en-US" sz="2000" dirty="0"/>
              <a:t>예측 값과 실제 값의 제곱 차이의 평균</a:t>
            </a:r>
          </a:p>
          <a:p>
            <a:pPr lvl="1">
              <a:lnSpc>
                <a:spcPct val="100000"/>
              </a:lnSpc>
            </a:pPr>
            <a:r>
              <a:rPr lang="ko-KR" altLang="en-US" sz="2000" dirty="0"/>
              <a:t>평균 제곱근 오차 </a:t>
            </a:r>
            <a:r>
              <a:rPr lang="en" altLang="ko-KR" sz="2000" b="1" dirty="0"/>
              <a:t>RMSE</a:t>
            </a:r>
            <a:r>
              <a:rPr lang="en" altLang="ko-KR" sz="2000" dirty="0"/>
              <a:t> : MSE</a:t>
            </a:r>
            <a:r>
              <a:rPr lang="ko-KR" altLang="en-US" sz="2000" dirty="0"/>
              <a:t>의 제곱근</a:t>
            </a:r>
          </a:p>
          <a:p>
            <a:pPr lvl="1">
              <a:lnSpc>
                <a:spcPct val="100000"/>
              </a:lnSpc>
            </a:pPr>
            <a:r>
              <a:rPr lang="ko-KR" altLang="en-US" sz="2000" dirty="0"/>
              <a:t>평균 절대 오차 </a:t>
            </a:r>
            <a:r>
              <a:rPr lang="en" altLang="ko-KR" sz="2000" b="1" dirty="0"/>
              <a:t>MAE</a:t>
            </a:r>
            <a:r>
              <a:rPr lang="en" altLang="ko-KR" sz="2000" dirty="0"/>
              <a:t> : </a:t>
            </a:r>
            <a:r>
              <a:rPr lang="ko-KR" altLang="en-US" sz="2000" dirty="0"/>
              <a:t>실제 값과 평균 절대 차이</a:t>
            </a:r>
            <a:endParaRPr lang="en-US" altLang="ko-KR" sz="2000" dirty="0"/>
          </a:p>
          <a:p>
            <a:pPr marL="457200" lvl="1" indent="0">
              <a:lnSpc>
                <a:spcPct val="100000"/>
              </a:lnSpc>
              <a:buNone/>
            </a:pPr>
            <a:endParaRPr lang="ko-KR" altLang="en-US" sz="2000" dirty="0"/>
          </a:p>
          <a:p>
            <a:pPr>
              <a:lnSpc>
                <a:spcPct val="100000"/>
              </a:lnSpc>
            </a:pPr>
            <a:r>
              <a:rPr lang="ko-KR" altLang="en-US" sz="2200" dirty="0"/>
              <a:t>분류 손실 함수</a:t>
            </a:r>
          </a:p>
          <a:p>
            <a:pPr lvl="1">
              <a:lnSpc>
                <a:spcPct val="100000"/>
              </a:lnSpc>
            </a:pPr>
            <a:r>
              <a:rPr lang="ko-KR" altLang="en-US" sz="2000" b="1" dirty="0"/>
              <a:t>교차 엔트로피 손실 </a:t>
            </a:r>
            <a:r>
              <a:rPr lang="ko-KR" altLang="en-US" sz="2000" dirty="0"/>
              <a:t>함수 </a:t>
            </a:r>
            <a:r>
              <a:rPr lang="en-US" altLang="ko-KR" sz="2000" dirty="0"/>
              <a:t>: </a:t>
            </a:r>
            <a:r>
              <a:rPr lang="ko-KR" altLang="en-US" sz="2000" dirty="0"/>
              <a:t>불확실성을 측정해 두 확률 분포의 차이를 측정</a:t>
            </a:r>
          </a:p>
          <a:p>
            <a:pPr lvl="1">
              <a:lnSpc>
                <a:spcPct val="100000"/>
              </a:lnSpc>
            </a:pPr>
            <a:r>
              <a:rPr lang="ko-KR" altLang="en-US" sz="2000" b="1" dirty="0" err="1"/>
              <a:t>힌지</a:t>
            </a:r>
            <a:r>
              <a:rPr lang="ko-KR" altLang="en-US" sz="2000" dirty="0"/>
              <a:t> 손실 </a:t>
            </a:r>
            <a:r>
              <a:rPr lang="en-US" altLang="ko-KR" sz="2000" dirty="0"/>
              <a:t>: </a:t>
            </a:r>
            <a:r>
              <a:rPr lang="en" altLang="ko-KR" sz="2000" dirty="0"/>
              <a:t>SVM </a:t>
            </a:r>
            <a:r>
              <a:rPr lang="ko-KR" altLang="en-US" sz="2000" dirty="0"/>
              <a:t>모델을 최적화 하는데 사용</a:t>
            </a:r>
            <a:r>
              <a:rPr lang="en-US" altLang="ko-KR" sz="2000" dirty="0"/>
              <a:t>, </a:t>
            </a:r>
            <a:r>
              <a:rPr lang="ko-KR" altLang="en-US" sz="2000" dirty="0"/>
              <a:t>두 클래스를 구분하는 결정 경계를 최적화함</a:t>
            </a:r>
            <a:endParaRPr lang="en-US" altLang="ko-KR" sz="2000" dirty="0"/>
          </a:p>
          <a:p>
            <a:pPr marL="457200" lvl="1" indent="0">
              <a:lnSpc>
                <a:spcPct val="100000"/>
              </a:lnSpc>
              <a:buNone/>
            </a:pPr>
            <a:endParaRPr lang="ko-KR" altLang="en-US" sz="2000" dirty="0"/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2000" dirty="0"/>
              <a:t>모델 설계 시 최적화를 하기 위해서는 손실비용 함수를 통해 값이 측정되기 때문에 측정된 값이 최소화가 되는 것을 목표로 진행한다</a:t>
            </a:r>
            <a:r>
              <a:rPr lang="en-US" altLang="ko-KR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16961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따뜻한 파란색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3150</TotalTime>
  <Words>405</Words>
  <Application>Microsoft Macintosh PowerPoint</Application>
  <PresentationFormat>와이드스크린</PresentationFormat>
  <Paragraphs>57</Paragraphs>
  <Slides>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맑은 고딕</vt:lpstr>
      <vt:lpstr>Noto Sans KR</vt:lpstr>
      <vt:lpstr>Arial</vt:lpstr>
      <vt:lpstr>Office 테마</vt:lpstr>
      <vt:lpstr>Activation function, cost function and loss function</vt:lpstr>
      <vt:lpstr>Activation function</vt:lpstr>
      <vt:lpstr>Activation function</vt:lpstr>
      <vt:lpstr>Non-linear function</vt:lpstr>
      <vt:lpstr>Activation function</vt:lpstr>
      <vt:lpstr>Cost function</vt:lpstr>
      <vt:lpstr>Loss function</vt:lpstr>
      <vt:lpstr>Loss function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/컴퓨터공학전공/학생</dc:creator>
  <cp:lastModifiedBy>황시훈(2023240043)</cp:lastModifiedBy>
  <cp:revision>42</cp:revision>
  <dcterms:created xsi:type="dcterms:W3CDTF">2022-09-21T08:07:24Z</dcterms:created>
  <dcterms:modified xsi:type="dcterms:W3CDTF">2025-01-01T15:10:19Z</dcterms:modified>
</cp:coreProperties>
</file>