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81" r:id="rId4"/>
    <p:sldId id="276" r:id="rId5"/>
    <p:sldId id="277" r:id="rId6"/>
    <p:sldId id="278" r:id="rId7"/>
    <p:sldId id="279" r:id="rId8"/>
    <p:sldId id="280" r:id="rId9"/>
    <p:sldId id="283" r:id="rId10"/>
    <p:sldId id="284" r:id="rId11"/>
    <p:sldId id="290" r:id="rId12"/>
    <p:sldId id="282" r:id="rId13"/>
    <p:sldId id="291" r:id="rId14"/>
    <p:sldId id="285" r:id="rId15"/>
    <p:sldId id="287" r:id="rId16"/>
    <p:sldId id="289" r:id="rId17"/>
    <p:sldId id="293" r:id="rId18"/>
    <p:sldId id="294" r:id="rId19"/>
    <p:sldId id="296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3E3"/>
    <a:srgbClr val="FFFFFF"/>
    <a:srgbClr val="36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3EEE-ED07-40AE-8036-1416E704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ACF08-43C6-4DDA-B21C-9E7660CC9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DC42C-3BC6-4B10-9EA4-C02B3FD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DA240-EAE4-4794-9F0D-11FC4EB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C38C-DC05-482B-B60B-E232E345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FC1A9-D5FA-4C54-8A94-C1B5C26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4C93-CDAF-4A4C-9888-74E7E66B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F833F-FECB-4D50-80BD-05DDB982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84E41-4F8B-4DD8-9389-959623E2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6EB8A-F473-494F-BA88-4FDF1A5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7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E8611-1DDA-4FBF-9A46-191B78412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072B4-6831-4BDE-B662-D967E611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7F865-840F-4ED2-BFB4-E9D4F427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3C3E-77CA-4696-8AC2-64554BC5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8471A-D3EE-43F0-A9A8-2ECD664D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8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9C83-8BD8-4D54-AF91-B0E54D1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AD85-EA56-43BA-A484-A08DCB49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29DFB-7BE7-4C1A-82DE-FD7E7811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76158-6BDA-49EA-BDFD-2258E8A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B9F69-F100-47CF-A31F-984A825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4C8F-FFED-402C-92C0-E5311877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F94A6-13B8-4A74-AB28-8D6A262F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C5FF-C0F4-44AB-9CDA-C747D857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A8CC7-D846-4F74-866F-30D9E92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0E8C-640E-4388-BF08-FCA27894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20A-F323-4647-89DB-5C9F3DC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E1D07-3216-4792-9B82-4C1A4430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BD1E6-31CD-4A19-96CB-4FF56AED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D6C85-365F-40E7-B0D0-5A3F038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D87B56-CC96-4C64-B92E-3CDC2580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61984-A1A0-441D-A4D3-BF51F84E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9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940C-F5C8-494F-B4BE-50208252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615BD-095A-4268-9AA7-B247A2E5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97E56-0EDB-4BDC-A807-3F09DB52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7B91-E93A-4338-9170-553303F4E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F6C0B1-24AA-4124-8C45-973EE87F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C1AC9A-83B3-41CB-8F3C-B3579EE6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CA69F-E255-443C-B251-91E1AE3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D988E-F770-484A-AFB6-D409D3D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26C3-2ECB-4FC3-87EB-DB25A44E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97055-37E3-43DC-B7C1-3F4B64FA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8BD58-2F96-4786-B599-2992AFA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063B4-1FF5-4276-A066-0494B00F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788C1-C30A-4635-B75E-1FAE895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4174F-A8C3-4C73-8B09-A350AD47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3365D-508A-4A93-B1C8-B575492E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789A-98BC-4522-A35F-F6528E91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FEC47-7E8D-4419-87F8-FB8D7427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CBDA2-CE83-4C40-A37F-E10F0799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EDC6E-F648-4985-AACF-5A23FA1C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A999D-57C3-4AD0-8A64-55AC9B2B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14D86-3DCC-460B-A359-A8C4CA6B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A7FB-C237-4D1F-ABB2-AD849AEB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CD53A-B67A-4B7F-8E56-A6CAF504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22012-96F2-4C4A-A333-F7C4E662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FBA6F-5DDA-46F1-BFD8-A22C3C8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722A4-BF91-4140-AC6F-33AB3D41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979F6-7DE2-4AE1-905C-D455A3F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35E45-A05E-4B82-ACF0-610D4A86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1D0B-09AB-40CB-B829-1FC71E12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D460-3F06-4CB7-A94D-613C4749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2E2-91C9-41E2-BDB8-E175E592698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D7C2-EDA2-4F80-9CFF-413E27771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C03C6E-FE97-4BBA-A0A1-79FF32FE9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11303998" y="0"/>
            <a:ext cx="888002" cy="1013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3E9B8F-ADBC-45FC-BC39-AF8DF63C13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20" y="6356350"/>
            <a:ext cx="375560" cy="428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1DBB1D-2622-42A0-8459-F05ECF2391D6}"/>
              </a:ext>
            </a:extLst>
          </p:cNvPr>
          <p:cNvSpPr txBox="1"/>
          <p:nvPr userDrawn="1"/>
        </p:nvSpPr>
        <p:spPr>
          <a:xfrm>
            <a:off x="8971053" y="6386018"/>
            <a:ext cx="333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>
                <a:solidFill>
                  <a:srgbClr val="3669B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Integrated Media System Lab</a:t>
            </a:r>
            <a:endParaRPr lang="ko-KR" altLang="en-US" sz="1800" b="0">
              <a:solidFill>
                <a:srgbClr val="3669B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C1662AE-5809-C49B-1618-8FD14926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43" y="1488530"/>
            <a:ext cx="9742714" cy="39717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PSG-based deep learning architecture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김상규</a:t>
            </a:r>
          </a:p>
        </p:txBody>
      </p:sp>
    </p:spTree>
    <p:extLst>
      <p:ext uri="{BB962C8B-B14F-4D97-AF65-F5344CB8AC3E}">
        <p14:creationId xmlns:p14="http://schemas.microsoft.com/office/powerpoint/2010/main" val="302136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FA03-044E-EB48-F818-4E8B73CD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8E90-B37D-5225-16FB-BF7669C8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CNN?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A6E72-7195-FC79-F233-D7DF5A83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Convolutional Neural Network(CNN)</a:t>
            </a:r>
            <a:r>
              <a:rPr lang="ko-KR" altLang="en-US" dirty="0"/>
              <a:t>는 </a:t>
            </a:r>
            <a:r>
              <a:rPr lang="ko-KR" altLang="en-US" dirty="0" err="1"/>
              <a:t>이미지뿐</a:t>
            </a:r>
            <a:r>
              <a:rPr lang="ko-KR" altLang="en-US" dirty="0"/>
              <a:t> 아니라 신호 데이터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음성</a:t>
            </a:r>
            <a:r>
              <a:rPr lang="en-US" altLang="ko-KR" dirty="0"/>
              <a:t>, EEG, ECG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처리하는 데에도 적합한 딥러닝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CNN</a:t>
            </a:r>
            <a:r>
              <a:rPr lang="ko-KR" altLang="en-US" dirty="0"/>
              <a:t>은 입력 신호의 시간적 또는 공간적 구조를 활용하여 특징을 추출하고</a:t>
            </a:r>
            <a:r>
              <a:rPr lang="en-US" altLang="ko-KR" dirty="0"/>
              <a:t>, </a:t>
            </a:r>
            <a:r>
              <a:rPr lang="ko-KR" altLang="en-US" dirty="0"/>
              <a:t>이를 기반으로 분석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또는 예측 등의 작업을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주요 구성 요소로는 </a:t>
            </a:r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(Convolutional Layer), </a:t>
            </a:r>
            <a:r>
              <a:rPr lang="ko-KR" altLang="en-US" dirty="0" err="1"/>
              <a:t>풀링</a:t>
            </a:r>
            <a:r>
              <a:rPr lang="ko-KR" altLang="en-US" dirty="0"/>
              <a:t> 층</a:t>
            </a:r>
            <a:r>
              <a:rPr lang="en-US" altLang="ko-KR" dirty="0"/>
              <a:t>(Pooling Layer), </a:t>
            </a:r>
            <a:r>
              <a:rPr lang="ko-KR" altLang="en-US" dirty="0"/>
              <a:t>그리고 완전 연결 층</a:t>
            </a:r>
            <a:r>
              <a:rPr lang="en-US" altLang="ko-KR" dirty="0"/>
              <a:t>(Fully Connected Layer)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0FC89A-6785-10CD-734B-73E3C8863D32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57A7-B874-C3F0-A2F8-2D147E68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714F6-D72F-2481-ADC2-12F84144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CNN?</a:t>
            </a:r>
            <a:endParaRPr lang="ko-KR" altLang="en-US" baseline="-2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14F84-3ABB-6FB4-9FA1-70F9E9AF05C7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NN의 기본적인 구조 및 원리 - 1">
            <a:extLst>
              <a:ext uri="{FF2B5EF4-FFF2-40B4-BE49-F238E27FC236}">
                <a16:creationId xmlns:a16="http://schemas.microsoft.com/office/drawing/2014/main" id="{45717C70-2A86-C2FC-42C6-4372278C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06" y="1768271"/>
            <a:ext cx="9004788" cy="44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7BD7C1-2207-D7FF-D79C-56FF2F67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53" y="1947656"/>
            <a:ext cx="6763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8409C-FC7E-4BB9-CA64-FBBC2CD1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80293-CC7B-14F0-EA65-29C9531C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CNN Filter?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40E04-FBFB-ADD8-754A-4E563F89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필터는 입력 데이터</a:t>
            </a:r>
            <a:r>
              <a:rPr lang="en-US" altLang="ko-KR" dirty="0"/>
              <a:t>(</a:t>
            </a:r>
            <a:r>
              <a:rPr lang="ko-KR" altLang="en-US" dirty="0"/>
              <a:t>신호</a:t>
            </a:r>
            <a:r>
              <a:rPr lang="en-US" altLang="ko-KR" dirty="0"/>
              <a:t>)</a:t>
            </a:r>
            <a:r>
              <a:rPr lang="ko-KR" altLang="en-US" dirty="0"/>
              <a:t>의 주요 특징을 학습하여 추출하는 핵심 요소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필터는 신호 데이터의 지역적 특성을 학습하고</a:t>
            </a:r>
            <a:r>
              <a:rPr lang="en-US" altLang="ko-KR" dirty="0"/>
              <a:t>, </a:t>
            </a:r>
            <a:r>
              <a:rPr lang="ko-KR" altLang="en-US" dirty="0"/>
              <a:t>이를 통해 데이터의 패턴을 효과적으로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신호 기반 </a:t>
            </a:r>
            <a:r>
              <a:rPr lang="en-US" altLang="ko-KR" dirty="0"/>
              <a:t>CNN</a:t>
            </a:r>
            <a:r>
              <a:rPr lang="ko-KR" altLang="en-US" dirty="0"/>
              <a:t>에서는 신호의 시간적 패턴과 주파수 특징을 감지하는 데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838BC-5E1B-D332-10C9-FED3946622A0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0861-0615-3C70-FBB2-AE595EAE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8002-5ED6-9200-C8BE-8A7C0E2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CNN Filter?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B8DEB-D817-427A-0E74-B047A060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9C0189-2622-AFED-E4D1-1C61A80EF403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9A6ED6-7DA5-55A7-14E4-63D5FDF5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8" y="1587137"/>
            <a:ext cx="10899926" cy="47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76E0B-227D-C233-4248-6C077060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1668D-4B95-BEB6-C726-90BB00BA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Spatial Filter(</a:t>
            </a:r>
            <a:r>
              <a:rPr lang="ko-KR" altLang="en-US" dirty="0"/>
              <a:t>공간적 필터</a:t>
            </a:r>
            <a:r>
              <a:rPr lang="en-US" altLang="ko-KR" dirty="0"/>
              <a:t>)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E55A1-F565-7CD0-E5F6-669E540F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Spatial Filter</a:t>
            </a:r>
            <a:r>
              <a:rPr lang="ko-KR" altLang="en-US" dirty="0"/>
              <a:t>는 신호의 공간적 특징을 학습하는 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신호 데이터가 </a:t>
            </a:r>
            <a:r>
              <a:rPr lang="en-US" altLang="ko-KR" dirty="0"/>
              <a:t>2D</a:t>
            </a:r>
            <a:r>
              <a:rPr lang="ko-KR" altLang="en-US" dirty="0"/>
              <a:t>로 변환된 경우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스펙트로그램</a:t>
            </a:r>
            <a:r>
              <a:rPr lang="en-US" altLang="ko-KR" dirty="0"/>
              <a:t>, </a:t>
            </a:r>
            <a:r>
              <a:rPr lang="ko-KR" altLang="en-US" dirty="0"/>
              <a:t>멜 스펙트럼</a:t>
            </a:r>
            <a:r>
              <a:rPr lang="en-US" altLang="ko-KR" dirty="0"/>
              <a:t>) </a:t>
            </a:r>
            <a:r>
              <a:rPr lang="ko-KR" altLang="en-US" dirty="0"/>
              <a:t>공간적 필터는 주파수 축과 시간 축에서의 지역적 상관성을 학습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신호에서 정적인 패턴이나 구조적 정보를 추출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BC1D35-A68D-CFB4-3405-1521227F9EE1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8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C2FE7-7727-BD7E-2551-4C0749EEE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5120-7727-B555-0292-B84F77D2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Temporal Filter (</a:t>
            </a:r>
            <a:r>
              <a:rPr lang="ko-KR" altLang="en-US" dirty="0"/>
              <a:t>시간적 필터</a:t>
            </a:r>
            <a:r>
              <a:rPr lang="en-US" altLang="ko-KR" dirty="0"/>
              <a:t>)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B2C06-1A7D-ED36-EFBE-50E9693C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Temporal Filter</a:t>
            </a:r>
            <a:r>
              <a:rPr lang="ko-KR" altLang="en-US" dirty="0"/>
              <a:t>는 신호의 시간적 변화 패턴을 학습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신호의 시계열 데이터를 처리하며 시간 축에서의 특징을 강조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입력 신호의 연속적인 변화를 파악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83F96-E638-A2FA-7C48-224DC8814009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9532B-19BC-BC50-1179-C214C6BD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1D914-F9DD-6FBF-56CB-BE42DF02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Filters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5BBD0-2822-AB44-CE2D-D8435A96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ED7CE9-57E5-1422-FC9D-00F083643F84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hallow ConvNet architecture. Conventions as in Figure 1. [Color figure...  | Download Scientific Diagram">
            <a:extLst>
              <a:ext uri="{FF2B5EF4-FFF2-40B4-BE49-F238E27FC236}">
                <a16:creationId xmlns:a16="http://schemas.microsoft.com/office/drawing/2014/main" id="{7204A900-4695-8A76-D27F-7A1545D54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0" b="80023"/>
          <a:stretch/>
        </p:blipFill>
        <p:spPr bwMode="auto">
          <a:xfrm>
            <a:off x="91440" y="1515290"/>
            <a:ext cx="7422034" cy="24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allow ConvNet architecture. Conventions as in Figure 1. [Color figure...  | Download Scientific Diagram">
            <a:extLst>
              <a:ext uri="{FF2B5EF4-FFF2-40B4-BE49-F238E27FC236}">
                <a16:creationId xmlns:a16="http://schemas.microsoft.com/office/drawing/2014/main" id="{399AED41-9F0C-6CC4-335C-BE1D5C7B7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7" t="21323" r="1753" b="54885"/>
          <a:stretch/>
        </p:blipFill>
        <p:spPr bwMode="auto">
          <a:xfrm>
            <a:off x="5022180" y="3494312"/>
            <a:ext cx="7078380" cy="285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8C10C-21F6-460D-73CB-F7C7E217D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3AAF0-5D08-C055-2282-75075D0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Shallow Conv Net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73D68-5938-F4F4-97D1-49291065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89093-C3EB-04E4-48DD-A02A1A5E0C32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Shallow ConvNet architecture. Conventions as in Figure 1. [Color figure...  | Download Scientific Diagram">
            <a:extLst>
              <a:ext uri="{FF2B5EF4-FFF2-40B4-BE49-F238E27FC236}">
                <a16:creationId xmlns:a16="http://schemas.microsoft.com/office/drawing/2014/main" id="{8589C0F7-5DDB-44AD-86E5-FCA58FBD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68" y="1515291"/>
            <a:ext cx="5614260" cy="52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1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A7C5-278A-F242-1B33-FCA50494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4692C-6C81-9906-27FA-14A0B88B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(Residual Connection)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443F8-C744-1DFF-4053-79680E8D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딥러닝 모델에서 정보의 손실을 줄이고 학습을 </a:t>
            </a:r>
            <a:r>
              <a:rPr lang="ko-KR" altLang="en-US" dirty="0" err="1"/>
              <a:t>안정화하는</a:t>
            </a:r>
            <a:r>
              <a:rPr lang="ko-KR" altLang="en-US" dirty="0"/>
              <a:t>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신호 기반 </a:t>
            </a:r>
            <a:r>
              <a:rPr lang="en-US" altLang="ko-KR" dirty="0"/>
              <a:t>CNN</a:t>
            </a:r>
            <a:r>
              <a:rPr lang="ko-KR" altLang="en-US" dirty="0"/>
              <a:t>에서도 깊은 네트워크의 학습 효율을 높이는 데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입력 데이터를 </a:t>
            </a:r>
            <a:r>
              <a:rPr lang="ko-KR" altLang="en-US" dirty="0" err="1"/>
              <a:t>컨볼루션</a:t>
            </a:r>
            <a:r>
              <a:rPr lang="ko-KR" altLang="en-US" dirty="0"/>
              <a:t> 처리 후</a:t>
            </a:r>
            <a:r>
              <a:rPr lang="en-US" altLang="ko-KR" dirty="0"/>
              <a:t>, </a:t>
            </a:r>
            <a:r>
              <a:rPr lang="ko-KR" altLang="en-US" dirty="0"/>
              <a:t>원본 입력을 출력에 더하는 방식으로 구성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E24B1-C5B6-A99A-0369-5CF3059E4D09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Understanding Residual Connections in Neural Networks | by Carla Martins |  Medium">
            <a:extLst>
              <a:ext uri="{FF2B5EF4-FFF2-40B4-BE49-F238E27FC236}">
                <a16:creationId xmlns:a16="http://schemas.microsoft.com/office/drawing/2014/main" id="{D169E4A2-050D-74A0-44BB-928D5AC6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893" y="3801291"/>
            <a:ext cx="2628648" cy="284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0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277E-0FFE-D3D0-8FA4-6428A4860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1F01-5196-7B7F-1A92-32D4E8F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(Residual Connection)</a:t>
            </a:r>
            <a:endParaRPr lang="ko-KR" altLang="en-US" baseline="-2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1E271-4F71-0FBE-8361-1B30760AD66F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Understanding Residual Connections in Neural Networks | by Carla Martins |  Medium">
            <a:extLst>
              <a:ext uri="{FF2B5EF4-FFF2-40B4-BE49-F238E27FC236}">
                <a16:creationId xmlns:a16="http://schemas.microsoft.com/office/drawing/2014/main" id="{AF9E70DC-8288-45C3-BE68-9ADB1F3C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3" y="1645919"/>
            <a:ext cx="4542357" cy="49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0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5199-5F03-EA2E-5876-7D6DD11F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DD83C-9230-2F4F-4E54-8366DFD7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/>
              <a:t>수면 다원 검사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Noto Sans KR"/>
              </a:rPr>
              <a:t>Polysomnography,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PSG)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E66-5C38-0D8E-BCFB-B8CFBC03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PSG</a:t>
            </a:r>
            <a:r>
              <a:rPr lang="ko-KR" altLang="en-US" dirty="0"/>
              <a:t>는 수면 상태와 관련된 생리학적 신호를 기록하여 수면 장애를 진단하는 데 사용되는 검사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Sleep-EDF </a:t>
            </a:r>
            <a:r>
              <a:rPr lang="ko-KR" altLang="en-US" dirty="0"/>
              <a:t>데이터셋은 </a:t>
            </a:r>
            <a:r>
              <a:rPr lang="en-US" altLang="ko-KR" dirty="0"/>
              <a:t>PSG </a:t>
            </a:r>
            <a:r>
              <a:rPr lang="ko-KR" altLang="en-US" dirty="0"/>
              <a:t>신호의 연구를 위한 표준 데이터를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E4C4-20E6-89A2-ED91-05ABACDE6679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6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34969-8CD2-1E13-B553-2D981B9C7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A2F8B-361E-90A8-F10A-E65DA22B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쓰는걸까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11602-C8FD-A8F1-2CA7-56C94E29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정보 손실 방지 </a:t>
            </a:r>
            <a:r>
              <a:rPr lang="en-US" altLang="ko-KR" dirty="0"/>
              <a:t>: </a:t>
            </a:r>
            <a:r>
              <a:rPr lang="ko-KR" altLang="en-US" dirty="0"/>
              <a:t>깊은 네트워크에서는 층이 깊어질수록 신호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가 왜곡되거나 약화될 가능성이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잔차</a:t>
            </a:r>
            <a:r>
              <a:rPr lang="ko-KR" altLang="en-US" dirty="0"/>
              <a:t> 연결은 원본 입력을 출력에 더해 정보 손실을 최소화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기울기 소실</a:t>
            </a:r>
            <a:r>
              <a:rPr lang="en-US" altLang="ko-KR" dirty="0"/>
              <a:t>(Vanishing Gradient) </a:t>
            </a:r>
            <a:r>
              <a:rPr lang="ko-KR" altLang="en-US" dirty="0"/>
              <a:t>문제 해결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신호가 </a:t>
            </a:r>
            <a:r>
              <a:rPr lang="ko-KR" altLang="en-US" dirty="0" err="1"/>
              <a:t>역전파될</a:t>
            </a:r>
            <a:r>
              <a:rPr lang="ko-KR" altLang="en-US" dirty="0"/>
              <a:t> 때 기울기가 소멸되거나 매우 작아지는 문제가 발생할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5ED511-5E23-7C02-E2D9-9A7CE66FE43F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3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151A1-9792-86A5-AB13-ED87F18EE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64D72-15CC-C6BF-DD29-62F9FF3D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970FB-D39A-7F46-EF61-60A84160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각자 하나의 </a:t>
            </a:r>
            <a:r>
              <a:rPr lang="en-US" altLang="ko-KR" dirty="0"/>
              <a:t>modality </a:t>
            </a:r>
            <a:r>
              <a:rPr lang="ko-KR" altLang="en-US" dirty="0"/>
              <a:t>를 선정한 후 해당 </a:t>
            </a:r>
            <a:r>
              <a:rPr lang="en-US" altLang="ko-KR" dirty="0"/>
              <a:t>modality</a:t>
            </a:r>
            <a:r>
              <a:rPr lang="ko-KR" altLang="en-US" dirty="0"/>
              <a:t> 기반의 수면 단계 분류 딥러닝 모델을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 데이터베이스 </a:t>
            </a:r>
            <a:r>
              <a:rPr lang="en-US" altLang="ko-KR" dirty="0"/>
              <a:t>: Sleep-EDF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수면 단계 </a:t>
            </a:r>
            <a:r>
              <a:rPr lang="en-US" altLang="ko-KR" dirty="0"/>
              <a:t>: Wake-N1-N2-N3-REM (5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일부 논문에서는 </a:t>
            </a:r>
            <a:r>
              <a:rPr lang="en-US" altLang="ko-KR" dirty="0"/>
              <a:t>N4, N5</a:t>
            </a:r>
            <a:r>
              <a:rPr lang="ko-KR" altLang="en-US" dirty="0"/>
              <a:t>를 포함한 </a:t>
            </a:r>
            <a:r>
              <a:rPr lang="en-US" altLang="ko-KR" dirty="0"/>
              <a:t>7-class </a:t>
            </a:r>
            <a:r>
              <a:rPr lang="ko-KR" altLang="en-US" dirty="0"/>
              <a:t>분류를 시도하기도 함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Wake-</a:t>
            </a:r>
            <a:r>
              <a:rPr lang="ko-KR" altLang="en-US" dirty="0"/>
              <a:t>각성</a:t>
            </a:r>
            <a:r>
              <a:rPr lang="en-US" altLang="ko-KR" dirty="0"/>
              <a:t>, N1~N2-</a:t>
            </a:r>
            <a:r>
              <a:rPr lang="ko-KR" altLang="en-US" dirty="0"/>
              <a:t>얕은 수면</a:t>
            </a:r>
            <a:r>
              <a:rPr lang="en-US" altLang="ko-KR" dirty="0"/>
              <a:t>, N3-REM-</a:t>
            </a:r>
            <a:r>
              <a:rPr lang="ko-KR" altLang="en-US" dirty="0"/>
              <a:t>깊은 수면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6ACCA-693B-A925-148C-2143D6F8F709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0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DAC13-BBA9-6F5A-137D-CD26A29FC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A2E88-DBDF-FF84-93B4-F7AC7613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PSG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6B732-925A-6884-9148-2E4FE90E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EEG</a:t>
            </a:r>
            <a:r>
              <a:rPr lang="ko-KR" altLang="en-US" dirty="0"/>
              <a:t>는 수면 단계 분류에 중요한 주파수 대역 정보를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Sleep-EDF: </a:t>
            </a:r>
            <a:r>
              <a:rPr lang="en-US" altLang="ko-KR" dirty="0" err="1"/>
              <a:t>Fpz-Cz</a:t>
            </a:r>
            <a:r>
              <a:rPr lang="en-US" altLang="ko-KR" dirty="0"/>
              <a:t>, </a:t>
            </a:r>
            <a:r>
              <a:rPr lang="en-US" altLang="ko-KR" dirty="0" err="1"/>
              <a:t>Pz</a:t>
            </a:r>
            <a:r>
              <a:rPr lang="en-US" altLang="ko-KR" dirty="0"/>
              <a:t>-Oz </a:t>
            </a:r>
            <a:r>
              <a:rPr lang="ko-KR" altLang="en-US" dirty="0"/>
              <a:t>두 채널 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3D2EAE-C190-BAAE-CD96-C036944C2CF1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9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53C2-C933-F4B6-C222-7CFCA497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DED1-3FD0-D917-941B-ACFEAD2F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PSG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14A8D-7482-524A-3423-06D09383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REM </a:t>
            </a:r>
            <a:r>
              <a:rPr lang="ko-KR" altLang="en-US" dirty="0"/>
              <a:t>수면의 </a:t>
            </a:r>
            <a:r>
              <a:rPr lang="ko-KR" altLang="en-US" dirty="0" err="1"/>
              <a:t>급속안구운동을</a:t>
            </a:r>
            <a:r>
              <a:rPr lang="ko-KR" altLang="en-US" dirty="0"/>
              <a:t> 탐지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좌우 눈의 전극 신호 기록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D6B271-4670-D76F-46B4-798240736525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3808-3BEF-16E5-7430-33321DAE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BF06-5F4F-100A-7802-1C47E312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PSG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BFEDB-4FAC-D5F2-F139-67059FCB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턱 근육 활동 기록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REM </a:t>
            </a:r>
            <a:r>
              <a:rPr lang="ko-KR" altLang="en-US" dirty="0"/>
              <a:t>수면 동안 근육 긴장의 감소를 감지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C67B5-9A09-2EB5-55EA-ACBF8DFCA9EF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1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20DF0-BCC5-8D3F-3194-44B8F9C30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5CFA-83E1-AC1E-2BAD-F1FE4C25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PSG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ECG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01851-281B-DAF7-211B-63197299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심장의 전기적 활동과 심박수 변화를 모니터링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자율신경계 활동성 파악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6DC7B-ECBB-7EC4-A717-841B21331DBD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3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AA6E-EE87-3AE6-D8A3-2D5D8F1B1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B3DE-4795-3532-9906-E33499BD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PSG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SpO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C060F-6BA2-D510-1951-AFFF0354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비강 압력</a:t>
            </a:r>
            <a:r>
              <a:rPr lang="en-US" altLang="ko-KR" dirty="0"/>
              <a:t>, </a:t>
            </a:r>
            <a:r>
              <a:rPr lang="ko-KR" altLang="en-US" dirty="0"/>
              <a:t>코마스크</a:t>
            </a:r>
            <a:r>
              <a:rPr lang="en-US" altLang="ko-KR" dirty="0"/>
              <a:t>, SpO2 </a:t>
            </a:r>
            <a:r>
              <a:rPr lang="ko-KR" altLang="en-US" dirty="0"/>
              <a:t>측정을 통해 호흡 장애 평가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수면무호흡증 진단에 중요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AFBD55-7C26-0170-38B4-F4F55A6BE3A7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8B730-4E60-3E61-20BF-28845131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0B192-2F61-FB8D-96C7-363ABB59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CNN?</a:t>
            </a:r>
            <a:endParaRPr lang="ko-KR" altLang="en-US" baseline="-2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FD748-33A2-C477-1342-BBD2516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Convolutional Neural Network(CNN)</a:t>
            </a:r>
            <a:r>
              <a:rPr lang="ko-KR" altLang="en-US" dirty="0"/>
              <a:t>는 주로 이미지나 영상 데이터의 처리에 특화된 딥러닝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CNN</a:t>
            </a:r>
            <a:r>
              <a:rPr lang="ko-KR" altLang="en-US" dirty="0"/>
              <a:t>은 입력 데이터의 공간적 구조를 활용하여 특징을 추출하고</a:t>
            </a:r>
            <a:r>
              <a:rPr lang="en-US" altLang="ko-KR" dirty="0"/>
              <a:t>, </a:t>
            </a:r>
            <a:r>
              <a:rPr lang="ko-KR" altLang="en-US" dirty="0"/>
              <a:t>이를 기반으로 분류 등의 작업을 수행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주요 구성 요소로는 </a:t>
            </a:r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(Convolutional Layer), </a:t>
            </a:r>
            <a:r>
              <a:rPr lang="ko-KR" altLang="en-US" dirty="0" err="1"/>
              <a:t>풀링</a:t>
            </a:r>
            <a:r>
              <a:rPr lang="ko-KR" altLang="en-US" dirty="0"/>
              <a:t> 층</a:t>
            </a:r>
            <a:r>
              <a:rPr lang="en-US" altLang="ko-KR" dirty="0"/>
              <a:t>(Pooling Layer), </a:t>
            </a:r>
            <a:r>
              <a:rPr lang="ko-KR" altLang="en-US" dirty="0"/>
              <a:t>그리고 완전 연결 층</a:t>
            </a:r>
            <a:r>
              <a:rPr lang="en-US" altLang="ko-KR" dirty="0"/>
              <a:t>(Fully Connected Layer)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46DBE3-511F-60EF-8B3D-6F47D187A797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522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Pretendard Medium</vt:lpstr>
      <vt:lpstr>맑은 고딕</vt:lpstr>
      <vt:lpstr>Arial</vt:lpstr>
      <vt:lpstr>Office 테마</vt:lpstr>
      <vt:lpstr>PSG-based deep learning architecture   김상규</vt:lpstr>
      <vt:lpstr>수면 다원 검사(Polysomnography, PSG)</vt:lpstr>
      <vt:lpstr>목표</vt:lpstr>
      <vt:lpstr>PSG - EEG</vt:lpstr>
      <vt:lpstr>PSG - EOG</vt:lpstr>
      <vt:lpstr>PSG - EMG</vt:lpstr>
      <vt:lpstr>PSG - ECG</vt:lpstr>
      <vt:lpstr>PSG – SpO2</vt:lpstr>
      <vt:lpstr>CNN?</vt:lpstr>
      <vt:lpstr>CNN?</vt:lpstr>
      <vt:lpstr>CNN?</vt:lpstr>
      <vt:lpstr>CNN Filter?</vt:lpstr>
      <vt:lpstr>CNN Filter?</vt:lpstr>
      <vt:lpstr>Spatial Filter(공간적 필터)</vt:lpstr>
      <vt:lpstr>Temporal Filter (시간적 필터)</vt:lpstr>
      <vt:lpstr>Filters</vt:lpstr>
      <vt:lpstr>Shallow Conv Net</vt:lpstr>
      <vt:lpstr>잔차 연결(Residual Connection)</vt:lpstr>
      <vt:lpstr>잔차 연결(Residual Connection)</vt:lpstr>
      <vt:lpstr>왜 쓰는걸까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을 사용하기 위해서 기술적으로 고려해야할 단계</dc:title>
  <dc:creator>MLJJ</dc:creator>
  <cp:lastModifiedBy>상규 김</cp:lastModifiedBy>
  <cp:revision>22</cp:revision>
  <dcterms:created xsi:type="dcterms:W3CDTF">2024-12-14T14:27:36Z</dcterms:created>
  <dcterms:modified xsi:type="dcterms:W3CDTF">2024-12-23T20:09:47Z</dcterms:modified>
</cp:coreProperties>
</file>