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9" r:id="rId3"/>
    <p:sldId id="343" r:id="rId4"/>
    <p:sldId id="344" r:id="rId5"/>
    <p:sldId id="346" r:id="rId6"/>
    <p:sldId id="347" r:id="rId7"/>
    <p:sldId id="342" r:id="rId8"/>
    <p:sldId id="349" r:id="rId9"/>
    <p:sldId id="34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7DCC0B45-A606-440B-965F-E7E4EA21BCD2}" name="기본 구역">
          <p14:sldIdLst/>
        </p14:section>
        <p14:section id="{5A62A3E3-54F5-47FA-BDD6-D47E59DA7CB0}" name="제목 없는 구역">
          <p14:sldIdLst/>
        </p14:section>
        <p14:section id="{5D9C073B-FC00-46F1-BC4E-166B2CDF12EB}" name="제목 없는 구역">
          <p14:sldIdLst>
            <p14:sldId id="259"/>
            <p14:sldId id="343"/>
            <p14:sldId id="344"/>
            <p14:sldId id="346"/>
            <p14:sldId id="347"/>
            <p14:sldId id="342"/>
            <p14:sldId id="349"/>
            <p14:sldId id="348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212"/>
      </p:cViewPr>
      <p:guideLst>
        <p:guide orient="horz" pos="2177"/>
        <p:guide pos="3833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C2D8BDF-32F5-4D96-9F18-09D6B5610FE2}" type="datetime1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2B15DE7-865F-4060-9A8E-50FA7D5C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8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839459"/>
            <a:ext cx="12192000" cy="113168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EOG</a:t>
            </a:r>
            <a:r>
              <a:rPr lang="ko-KR" altLang="en-US" dirty="0"/>
              <a:t>와 </a:t>
            </a:r>
            <a:r>
              <a:rPr lang="en-US" altLang="ko-KR" dirty="0"/>
              <a:t>PPG</a:t>
            </a:r>
            <a:r>
              <a:rPr lang="ko-KR" altLang="en-US" dirty="0"/>
              <a:t>의 특성 및 특징과 </a:t>
            </a:r>
            <a:r>
              <a:rPr lang="en-US" altLang="ko-KR" dirty="0"/>
              <a:t>PSG</a:t>
            </a:r>
            <a:r>
              <a:rPr lang="ko-KR" altLang="en-US" dirty="0"/>
              <a:t>데이터의 의미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2024.12.24</a:t>
            </a:r>
            <a:endParaRPr lang="en-US" altLang="ko-KR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-1" y="2992582"/>
            <a:ext cx="12192000" cy="668537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u="sng" dirty="0"/>
              <a:t>김호진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4D246-4A75-CC44-8278-6D2A1410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EOG </a:t>
            </a:r>
            <a:r>
              <a:rPr lang="ko-KR" altLang="en-US" dirty="0"/>
              <a:t>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0A189-E855-959E-44FE-C6FDE285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1D35"/>
                </a:solidFill>
                <a:latin typeface="Arial" panose="020B0604020202020204" pitchFamily="34" charset="0"/>
              </a:rPr>
              <a:t>안전도</a:t>
            </a:r>
            <a:r>
              <a:rPr lang="en-US" altLang="ko-KR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 Electrooculography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각막</a:t>
            </a:r>
            <a:r>
              <a:rPr lang="en-US" altLang="ko-KR" dirty="0"/>
              <a:t>-</a:t>
            </a:r>
            <a:r>
              <a:rPr lang="ko-KR" altLang="en-US" dirty="0"/>
              <a:t>망막 전위 차이를 기반으로 눈의 움직임을 측정</a:t>
            </a:r>
            <a:endParaRPr lang="en-US" altLang="ko-KR" dirty="0"/>
          </a:p>
          <a:p>
            <a:pPr lvl="1"/>
            <a:r>
              <a:rPr lang="ko-KR" altLang="en-US" dirty="0"/>
              <a:t>전극을 눈 주위에 부착하여 전기적 신호를 감지</a:t>
            </a:r>
            <a:endParaRPr lang="en-US" altLang="ko-KR" dirty="0"/>
          </a:p>
          <a:p>
            <a:r>
              <a:rPr lang="ko-KR" altLang="en-US" dirty="0"/>
              <a:t>주로 시선을 처리하기 위해 측정</a:t>
            </a:r>
            <a:endParaRPr lang="en-US" altLang="ko-KR" dirty="0"/>
          </a:p>
          <a:p>
            <a:r>
              <a:rPr lang="ko-KR" altLang="en-US" dirty="0"/>
              <a:t>전류 데이터를 통해 눈의 수평 수직 </a:t>
            </a:r>
            <a:br>
              <a:rPr lang="en-US" altLang="ko-KR" dirty="0"/>
            </a:br>
            <a:r>
              <a:rPr lang="ko-KR" altLang="en-US" dirty="0"/>
              <a:t>각도를 얻음 좌우</a:t>
            </a:r>
            <a:r>
              <a:rPr lang="en-US" altLang="ko-KR" dirty="0"/>
              <a:t>(+-60) </a:t>
            </a:r>
            <a:r>
              <a:rPr lang="ko-KR" altLang="en-US" dirty="0"/>
              <a:t>상하</a:t>
            </a:r>
            <a:r>
              <a:rPr lang="en-US" altLang="ko-KR" dirty="0"/>
              <a:t>(+-40)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CDE54-6B2E-71F7-156E-81B60050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97" y="3011484"/>
            <a:ext cx="42386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FCA01-5616-8D5A-9EA4-AA8C7E52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EOG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637BB-1B93-184C-4180-6E95B145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실시간 감지 가능</a:t>
            </a:r>
            <a:endParaRPr lang="en-US" altLang="ko-KR" dirty="0"/>
          </a:p>
          <a:p>
            <a:pPr lvl="1"/>
            <a:r>
              <a:rPr lang="ko-KR" altLang="en-US" dirty="0"/>
              <a:t>정밀 광학 장치보다 저렴함</a:t>
            </a:r>
            <a:endParaRPr lang="en-US" altLang="ko-KR" dirty="0"/>
          </a:p>
          <a:p>
            <a:pPr lvl="1"/>
            <a:r>
              <a:rPr lang="ko-KR" altLang="en-US" dirty="0"/>
              <a:t>측정 방식이 안전함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장시간 사용시 외부요인에 의해 오차가 발생할 가능성이 크다</a:t>
            </a:r>
            <a:endParaRPr lang="en-US" altLang="ko-KR" dirty="0"/>
          </a:p>
          <a:p>
            <a:pPr lvl="1"/>
            <a:r>
              <a:rPr lang="ko-KR" altLang="en-US" dirty="0"/>
              <a:t>얼굴 근육움직임으로 인해 오차 발생할 가능성이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079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746DB-E55D-BD96-8F6C-BBF66691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PPG </a:t>
            </a:r>
            <a:r>
              <a:rPr lang="ko-KR" altLang="en-US" dirty="0"/>
              <a:t>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8F90A-5C1F-2717-D261-D6453B84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광전혈류측정법</a:t>
            </a:r>
            <a:r>
              <a:rPr lang="en-US" altLang="ko-KR" dirty="0"/>
              <a:t>(</a:t>
            </a:r>
            <a:r>
              <a:rPr lang="en-US" altLang="ko-KR" b="0" i="0" dirty="0" err="1">
                <a:solidFill>
                  <a:srgbClr val="1D1D1D"/>
                </a:solidFill>
                <a:effectLst/>
                <a:latin typeface="Pretendard"/>
              </a:rPr>
              <a:t>Photoplethysmogram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적외선 </a:t>
            </a:r>
            <a:r>
              <a:rPr lang="en-US" altLang="ko-KR" dirty="0"/>
              <a:t>LED</a:t>
            </a:r>
            <a:r>
              <a:rPr lang="ko-KR" altLang="en-US" dirty="0"/>
              <a:t>로 구성된 간단한 광학센서와 광 검출기로 추출가능</a:t>
            </a:r>
            <a:endParaRPr lang="en-US" altLang="ko-KR" dirty="0"/>
          </a:p>
          <a:p>
            <a:r>
              <a:rPr lang="ko-KR" altLang="en-US" dirty="0"/>
              <a:t>심박수 혈액량 변화 등을 관측가능</a:t>
            </a:r>
            <a:endParaRPr lang="en-US" altLang="ko-KR" dirty="0"/>
          </a:p>
          <a:p>
            <a:r>
              <a:rPr lang="ko-KR" altLang="en-US" dirty="0"/>
              <a:t>주로 손가락</a:t>
            </a:r>
            <a:r>
              <a:rPr lang="en-US" altLang="ko-KR" dirty="0"/>
              <a:t>, </a:t>
            </a:r>
            <a:r>
              <a:rPr lang="ko-KR" altLang="en-US" dirty="0" err="1"/>
              <a:t>귓볼</a:t>
            </a:r>
            <a:r>
              <a:rPr lang="en-US" altLang="ko-KR" dirty="0"/>
              <a:t>,</a:t>
            </a:r>
            <a:r>
              <a:rPr lang="ko-KR" altLang="en-US" dirty="0"/>
              <a:t> 이마에서 피부가 얇고 모세혈관</a:t>
            </a:r>
            <a:r>
              <a:rPr lang="en-US" altLang="ko-KR" dirty="0"/>
              <a:t>, </a:t>
            </a:r>
            <a:r>
              <a:rPr lang="ko-KR" altLang="en-US" dirty="0"/>
              <a:t>소동맥</a:t>
            </a:r>
            <a:r>
              <a:rPr lang="en-US" altLang="ko-KR" dirty="0"/>
              <a:t>, </a:t>
            </a:r>
            <a:r>
              <a:rPr lang="ko-KR" altLang="en-US" dirty="0"/>
              <a:t>소정맥이 풍부하게 분포하여 측정하기 용이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773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68C04-080F-AD8D-75B2-904E90C9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PPG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DE379-2424-A4EC-9981-27B5F9C6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PPG</a:t>
            </a:r>
            <a:r>
              <a:rPr lang="ko-KR" altLang="en-US" dirty="0"/>
              <a:t>방식의 장점</a:t>
            </a:r>
            <a:endParaRPr lang="en-US" altLang="ko-KR" dirty="0"/>
          </a:p>
          <a:p>
            <a:pPr lvl="1"/>
            <a:r>
              <a:rPr lang="ko-KR" altLang="en-US" dirty="0"/>
              <a:t>측정하기 간편함</a:t>
            </a:r>
            <a:endParaRPr lang="en-US" altLang="ko-KR" dirty="0"/>
          </a:p>
          <a:p>
            <a:pPr lvl="1"/>
            <a:r>
              <a:rPr lang="ko-KR" altLang="en-US" dirty="0"/>
              <a:t>기존 혈압계와 달리 지속적인 모니터링이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인체에 자극이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혈관의 특성이나 피부 </a:t>
            </a:r>
            <a:r>
              <a:rPr lang="ko-KR" altLang="en-US" dirty="0" err="1"/>
              <a:t>두께같은</a:t>
            </a:r>
            <a:r>
              <a:rPr lang="ko-KR" altLang="en-US" dirty="0"/>
              <a:t> 개인간의 차이로 정확도에 영향을 받을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51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52B68-9A52-0C6F-22C8-A4CCF4E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PSG </a:t>
            </a:r>
            <a:r>
              <a:rPr lang="ko-KR" altLang="en-US" dirty="0"/>
              <a:t>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9E1CC-92C4-6EBA-A907-30022881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수면다원검사</a:t>
            </a:r>
            <a:r>
              <a:rPr lang="en-US" altLang="ko-KR" dirty="0"/>
              <a:t>(polysomnography)</a:t>
            </a:r>
          </a:p>
          <a:p>
            <a:r>
              <a:rPr lang="en-US" altLang="ko-KR" dirty="0" err="1"/>
              <a:t>Psg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여러 생체 신호</a:t>
            </a:r>
            <a:r>
              <a:rPr lang="en-US" altLang="ko-KR" dirty="0"/>
              <a:t>(</a:t>
            </a:r>
            <a:r>
              <a:rPr lang="nn-NO" altLang="ko-KR" dirty="0"/>
              <a:t>EEG, EOG, ECG, PPG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수집하여 수면단계를 평가하는 다차원 데이터</a:t>
            </a:r>
            <a:endParaRPr lang="en-US" altLang="ko-KR" dirty="0"/>
          </a:p>
          <a:p>
            <a:pPr lvl="1"/>
            <a:r>
              <a:rPr lang="ko-KR" altLang="en-US" dirty="0"/>
              <a:t>수면 단계를 </a:t>
            </a:r>
            <a:r>
              <a:rPr lang="en-US" altLang="ko-KR" dirty="0"/>
              <a:t>wake(</a:t>
            </a:r>
            <a:r>
              <a:rPr lang="ko-KR" altLang="en-US" dirty="0" err="1"/>
              <a:t>일어남</a:t>
            </a:r>
            <a:r>
              <a:rPr lang="en-US" altLang="ko-KR" dirty="0"/>
              <a:t>) </a:t>
            </a:r>
            <a:r>
              <a:rPr lang="ko-KR" altLang="en-US" dirty="0"/>
              <a:t>부터 </a:t>
            </a:r>
            <a:r>
              <a:rPr lang="en-US" altLang="ko-KR" dirty="0"/>
              <a:t>REM(</a:t>
            </a:r>
            <a:r>
              <a:rPr lang="ko-KR" altLang="en-US" dirty="0" err="1"/>
              <a:t>수면중</a:t>
            </a:r>
            <a:r>
              <a:rPr lang="ko-KR" altLang="en-US" dirty="0"/>
              <a:t> 안구 운동</a:t>
            </a:r>
            <a:r>
              <a:rPr lang="en-US" altLang="ko-KR" dirty="0"/>
              <a:t>) </a:t>
            </a:r>
            <a:r>
              <a:rPr lang="ko-KR" altLang="en-US" dirty="0"/>
              <a:t>까지의 데이터를 단계별로 분류한다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6F380-626A-E12E-2595-CD1368FC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27" y="3300663"/>
            <a:ext cx="7518495" cy="22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2002B-084A-F08F-F5D1-684B778A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Psg</a:t>
            </a:r>
            <a:r>
              <a:rPr lang="en-US" altLang="ko-KR" dirty="0"/>
              <a:t> </a:t>
            </a:r>
            <a:r>
              <a:rPr lang="ko-KR" altLang="en-US" dirty="0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C96B8-6F9A-79B5-84E0-788998AA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제공하는 공용 데이터셋 </a:t>
            </a:r>
            <a:r>
              <a:rPr lang="en-US" altLang="ko-KR" dirty="0"/>
              <a:t>Sleep-</a:t>
            </a:r>
            <a:r>
              <a:rPr lang="en-US" altLang="ko-KR" dirty="0" err="1"/>
              <a:t>edf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Sleep-</a:t>
            </a:r>
            <a:r>
              <a:rPr lang="en-US" altLang="ko-KR" dirty="0" err="1"/>
              <a:t>edfx</a:t>
            </a:r>
            <a:endParaRPr lang="en-US" altLang="ko-KR" dirty="0"/>
          </a:p>
          <a:p>
            <a:pPr lvl="1"/>
            <a:r>
              <a:rPr lang="en-US" altLang="ko-KR" dirty="0"/>
              <a:t>https://physionet.org/content/?topic=sleep-edf</a:t>
            </a:r>
          </a:p>
          <a:p>
            <a:r>
              <a:rPr lang="en-US" altLang="ko-KR" dirty="0"/>
              <a:t>Sleep-</a:t>
            </a:r>
            <a:r>
              <a:rPr lang="en-US" altLang="ko-KR" dirty="0" err="1"/>
              <a:t>edf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명의 대상으로 </a:t>
            </a:r>
            <a:r>
              <a:rPr lang="en-US" altLang="ko-KR" dirty="0"/>
              <a:t>15,188 </a:t>
            </a:r>
            <a:r>
              <a:rPr lang="ko-KR" altLang="en-US" dirty="0"/>
              <a:t>세그먼트</a:t>
            </a:r>
            <a:r>
              <a:rPr lang="en-US" altLang="ko-KR" dirty="0"/>
              <a:t>(2002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야간 수면 데이터</a:t>
            </a:r>
            <a:endParaRPr lang="en-US" altLang="ko-KR" dirty="0"/>
          </a:p>
          <a:p>
            <a:r>
              <a:rPr lang="en-US" altLang="ko-KR" dirty="0"/>
              <a:t>Sleep-</a:t>
            </a:r>
            <a:r>
              <a:rPr lang="en-US" altLang="ko-KR" dirty="0" err="1"/>
              <a:t>edfx</a:t>
            </a:r>
            <a:endParaRPr lang="en-US" altLang="ko-KR" dirty="0"/>
          </a:p>
          <a:p>
            <a:pPr lvl="1"/>
            <a:r>
              <a:rPr lang="en-US" altLang="ko-KR" dirty="0"/>
              <a:t>61</a:t>
            </a:r>
            <a:r>
              <a:rPr lang="ko-KR" altLang="en-US" dirty="0"/>
              <a:t>명의 대상으로 </a:t>
            </a:r>
            <a:r>
              <a:rPr lang="en-US" altLang="ko-KR" dirty="0"/>
              <a:t>127,512 </a:t>
            </a:r>
            <a:r>
              <a:rPr lang="ko-KR" altLang="en-US" dirty="0"/>
              <a:t>세그먼트</a:t>
            </a:r>
            <a:r>
              <a:rPr lang="en-US" altLang="ko-KR" dirty="0"/>
              <a:t>(2013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24</a:t>
            </a:r>
            <a:r>
              <a:rPr lang="ko-KR" altLang="en-US" dirty="0"/>
              <a:t>시간 기록데이터인 </a:t>
            </a:r>
            <a:r>
              <a:rPr lang="en-US" altLang="ko-KR" dirty="0" err="1"/>
              <a:t>sc</a:t>
            </a:r>
            <a:r>
              <a:rPr lang="en-US" altLang="ko-KR" dirty="0"/>
              <a:t> </a:t>
            </a:r>
            <a:r>
              <a:rPr lang="ko-KR" altLang="en-US" dirty="0"/>
              <a:t>그룹과 야간에만 측정한 </a:t>
            </a:r>
            <a:r>
              <a:rPr lang="en-US" altLang="ko-KR" dirty="0" err="1"/>
              <a:t>st</a:t>
            </a:r>
            <a:r>
              <a:rPr lang="en-US" altLang="ko-KR" dirty="0"/>
              <a:t> </a:t>
            </a:r>
            <a:r>
              <a:rPr lang="ko-KR" altLang="en-US" dirty="0"/>
              <a:t>그룹으로 나뉘어짐</a:t>
            </a:r>
          </a:p>
        </p:txBody>
      </p:sp>
    </p:spTree>
    <p:extLst>
      <p:ext uri="{BB962C8B-B14F-4D97-AF65-F5344CB8AC3E}">
        <p14:creationId xmlns:p14="http://schemas.microsoft.com/office/powerpoint/2010/main" val="26624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D78C-4887-CEF3-D57E-21671DD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 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FC0FB-52E7-A0C4-9276-4307B70C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EOG</a:t>
            </a:r>
          </a:p>
          <a:p>
            <a:pPr lvl="1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Kumar, Dinesh, and Eric Poole. "Classification of EOG for human computer interface."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Second Joint 24th Annual Conference and the Annual Fall Meeting of the Biomedical Engineering Society][Engineering in Medicine and Biology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1. IEEE, 2002.</a:t>
            </a:r>
          </a:p>
          <a:p>
            <a:pPr lvl="1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Deng, Lawrence Y., et al. "EOG-based Human–Computer Interface system development."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Expert Systems with Applications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37.4 (2010): 3337-3343.</a:t>
            </a:r>
            <a:endParaRPr lang="en-US" altLang="ko-KR" dirty="0"/>
          </a:p>
          <a:p>
            <a:r>
              <a:rPr lang="en-US" altLang="ko-KR" dirty="0"/>
              <a:t>PPG</a:t>
            </a:r>
          </a:p>
          <a:p>
            <a:pPr lvl="1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Fortino, Giancarlo, and Valerio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Giampà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"PPG-based methods for non invasive and continuous blood pressure measurement: An overview and development issues in body sensor networks."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2010 IEEE International Workshop on Medical Measurements and Applications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2010.</a:t>
            </a:r>
            <a:endParaRPr lang="en-US" altLang="ko-KR" dirty="0"/>
          </a:p>
          <a:p>
            <a:r>
              <a:rPr lang="en-US" altLang="ko-KR" dirty="0"/>
              <a:t>PSG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1"/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Kosmadopoulos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Anastasi, et al. "Alternatives to polysomnography (PSG): a validation of wrist actigraphy and a partial-PSG system."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Behavior research methods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46.4 (2014): 1032-1041.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130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410</ep:Words>
  <ep:PresentationFormat>와이드스크린</ep:PresentationFormat>
  <ep:Paragraphs>57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EOG와 PPG의 특성 및 특징과 PSG데이터의 의미</vt:lpstr>
      <vt:lpstr>PPG 특징</vt:lpstr>
      <vt:lpstr>PSG 의미</vt:lpstr>
      <vt:lpstr>Psg 데이터셋</vt:lpstr>
      <vt:lpstr>참고 논문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2022-09-21T08:07:24.000</dcterms:created>
  <dc:creator>/컴퓨터공학전공/학생</dc:creator>
  <cp:lastModifiedBy>KimHojin</cp:lastModifiedBy>
  <dcterms:modified xsi:type="dcterms:W3CDTF">2024-12-24T06:53:28.764</dcterms:modified>
  <cp:revision>101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