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s2tSxBD5lA/JF7u6yapvYWwf1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7C9FE05F-7203-8497-E384-E195FE208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3D4DAFA1-791A-3EF9-FA68-E6C73EB93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FF015BE0-D287-EAB7-5426-43E15873F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31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4AC9377-7228-5F86-7261-6D82518B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793822F0-2616-84F0-05D5-D5CA25C24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8B048A3B-B755-5CEB-37F7-2E09FEB4F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55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0DE3BD6-114D-354A-C4C9-723999E4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67FAC181-A5D4-BB77-6F27-85A75C11A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C467BFEF-C057-CEED-7625-B426655C7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28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8D42F-D757-C10E-8F22-FB0A1B95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8F3DFF21-A2FC-D0F2-5FD8-840327FB4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00BE5BFB-FB6D-983C-4A8F-FAB3B8748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04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258B922B-479B-5538-BEC3-5CB33DB1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4E937A38-D73F-2EA4-83A2-42492B10E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C768B448-E20B-696F-05AF-80710E2DC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15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E16B79F-2205-D74D-4721-A37B42B7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>
            <a:extLst>
              <a:ext uri="{FF2B5EF4-FFF2-40B4-BE49-F238E27FC236}">
                <a16:creationId xmlns:a16="http://schemas.microsoft.com/office/drawing/2014/main" id="{1D0BF68E-B7A3-C5C0-E79B-8360CACC1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:notes">
            <a:extLst>
              <a:ext uri="{FF2B5EF4-FFF2-40B4-BE49-F238E27FC236}">
                <a16:creationId xmlns:a16="http://schemas.microsoft.com/office/drawing/2014/main" id="{5BF3245B-8598-E1D9-AD18-CFE33CE59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6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81727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>
            <a:gsLst>
              <a:gs pos="0">
                <a:srgbClr val="221F32">
                  <a:alpha val="81568"/>
                </a:srgbClr>
              </a:gs>
              <a:gs pos="8000">
                <a:srgbClr val="221F32">
                  <a:alpha val="81568"/>
                </a:srgbClr>
              </a:gs>
              <a:gs pos="35000">
                <a:srgbClr val="FFFFFF">
                  <a:alpha val="69411"/>
                </a:srgbClr>
              </a:gs>
              <a:gs pos="70000">
                <a:srgbClr val="FFFFFF">
                  <a:alpha val="69411"/>
                </a:srgbClr>
              </a:gs>
              <a:gs pos="96000">
                <a:srgbClr val="70151C">
                  <a:alpha val="85490"/>
                </a:srgbClr>
              </a:gs>
              <a:gs pos="100000">
                <a:srgbClr val="70151C">
                  <a:alpha val="8549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2314574" y="3568284"/>
            <a:ext cx="7562850" cy="49420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133350" y="758513"/>
            <a:ext cx="11925300" cy="45719"/>
          </a:xfrm>
          <a:prstGeom prst="rect">
            <a:avLst/>
          </a:prstGeom>
          <a:gradFill>
            <a:gsLst>
              <a:gs pos="0">
                <a:srgbClr val="221F32"/>
              </a:gs>
              <a:gs pos="39000">
                <a:srgbClr val="F2F2F2"/>
              </a:gs>
              <a:gs pos="67000">
                <a:srgbClr val="F2F2F2"/>
              </a:gs>
              <a:gs pos="100000">
                <a:srgbClr val="70151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8169" y="6176963"/>
            <a:ext cx="775662" cy="36374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90297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0" y="2228158"/>
            <a:ext cx="12192000" cy="113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딥러닝 스터디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0" y="3876675"/>
            <a:ext cx="121920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/>
              <a:t>홍유화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EEG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249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0" indent="-457200"/>
            <a:r>
              <a:rPr lang="en-US" dirty="0"/>
              <a:t>EEG</a:t>
            </a:r>
            <a:r>
              <a:rPr lang="ko-KR" altLang="en-US" dirty="0"/>
              <a:t>란 뇌 신경세포가 정보를 처리하는 과정에서 발생하는 전기적인 신호를 두피 표면에서 측정한 것</a:t>
            </a:r>
            <a:endParaRPr lang="en-US" altLang="ko-KR" dirty="0"/>
          </a:p>
          <a:p>
            <a:pPr marL="685800" indent="-457200"/>
            <a:r>
              <a:rPr lang="ko-KR" altLang="en-US" dirty="0"/>
              <a:t>외부 또는 내부 자극에 대한 반응으로 생성된 경우 사건 관련 전위</a:t>
            </a:r>
            <a:r>
              <a:rPr lang="en-US" altLang="ko-KR" dirty="0"/>
              <a:t>(ERP)</a:t>
            </a:r>
            <a:r>
              <a:rPr lang="ko-KR" altLang="en-US" dirty="0"/>
              <a:t>라 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같은 뇌 활동을 측정하는 </a:t>
            </a:r>
            <a:r>
              <a:rPr lang="en-US" altLang="ko-KR" dirty="0"/>
              <a:t>fMRI</a:t>
            </a:r>
            <a:r>
              <a:rPr lang="ko-KR" altLang="en-US" dirty="0"/>
              <a:t>에 비해 공간적 해상도는 낮지만 시간적 해상도는 높음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E5F80A-E319-EE3C-F2D4-0A899D18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64" y="3574473"/>
            <a:ext cx="7860809" cy="3283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65A92695-2A15-CB62-2A5D-120CCA52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72B02285-746F-A98D-BE1A-75AF9C15F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EEG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69E29D7A-904A-7F41-6908-65AC01ED3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532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인간의 뇌의 모든 부분에서 발생하는 신호로 공간적인 특성을 가짐</a:t>
            </a:r>
            <a:endParaRPr lang="en-US" altLang="ko-KR" dirty="0"/>
          </a:p>
          <a:p>
            <a:pPr marL="685800" indent="-457200"/>
            <a:r>
              <a:rPr lang="ko-KR" altLang="en-US" dirty="0" err="1"/>
              <a:t>비침습적인</a:t>
            </a:r>
            <a:r>
              <a:rPr lang="ko-KR" altLang="en-US" dirty="0"/>
              <a:t> 방법으로 전기적인 신호를 측정</a:t>
            </a:r>
            <a:r>
              <a:rPr lang="en-US" altLang="ko-KR" dirty="0"/>
              <a:t>, </a:t>
            </a:r>
            <a:r>
              <a:rPr lang="ko-KR" altLang="en-US" dirty="0"/>
              <a:t>실제로 활성 된 부위를 포함한 더 넓은 뇌 영역에 대한 신호가 섞여 측정됨</a:t>
            </a:r>
            <a:endParaRPr lang="en-US" altLang="ko-KR" dirty="0"/>
          </a:p>
          <a:p>
            <a:pPr marL="685800" indent="-457200"/>
            <a:r>
              <a:rPr lang="ko-KR" altLang="en-US" dirty="0"/>
              <a:t>뇌파 측정 방법으로는 국제 전극 </a:t>
            </a:r>
            <a:r>
              <a:rPr lang="ko-KR" altLang="en-US" dirty="0" err="1"/>
              <a:t>배치법</a:t>
            </a:r>
            <a:r>
              <a:rPr lang="en-US" altLang="ko-KR" dirty="0"/>
              <a:t>(10-20system)</a:t>
            </a:r>
            <a:r>
              <a:rPr lang="ko-KR" altLang="en-US" dirty="0"/>
              <a:t>을 통해 측정함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뇌파 측정 과정에서 </a:t>
            </a:r>
            <a:r>
              <a:rPr lang="ko-KR" altLang="en-US" dirty="0" err="1"/>
              <a:t>잡파가</a:t>
            </a:r>
            <a:r>
              <a:rPr lang="ko-KR" altLang="en-US" dirty="0"/>
              <a:t> 측정되기도 함</a:t>
            </a:r>
            <a:r>
              <a:rPr lang="en-US" altLang="ko-KR" dirty="0"/>
              <a:t>. </a:t>
            </a:r>
            <a:r>
              <a:rPr lang="ko-KR" altLang="en-US" dirty="0"/>
              <a:t>대표적으로 근육의 움직임에 의한 </a:t>
            </a:r>
            <a:r>
              <a:rPr lang="en-US" altLang="ko-KR" dirty="0"/>
              <a:t>EMG, </a:t>
            </a:r>
            <a:r>
              <a:rPr lang="ko-KR" altLang="en-US" dirty="0"/>
              <a:t>심장 박동에 의한 </a:t>
            </a:r>
            <a:r>
              <a:rPr lang="en-US" altLang="ko-KR" dirty="0"/>
              <a:t>ECG, </a:t>
            </a:r>
            <a:r>
              <a:rPr lang="ko-KR" altLang="en-US" dirty="0"/>
              <a:t>안구의 움직임에 의한 </a:t>
            </a:r>
            <a:r>
              <a:rPr lang="en-US" altLang="ko-KR" dirty="0"/>
              <a:t>EOG</a:t>
            </a:r>
            <a:r>
              <a:rPr lang="ko-KR" altLang="en-US" dirty="0"/>
              <a:t>등이 있음</a:t>
            </a:r>
            <a:endParaRPr lang="en-US" altLang="ko-KR" dirty="0"/>
          </a:p>
          <a:p>
            <a:pPr marL="685800" indent="-457200"/>
            <a:r>
              <a:rPr lang="ko-KR" altLang="en-US" dirty="0"/>
              <a:t>주로 신호의 진동수</a:t>
            </a:r>
            <a:r>
              <a:rPr lang="en-US" altLang="ko-KR" dirty="0"/>
              <a:t>(</a:t>
            </a:r>
            <a:r>
              <a:rPr lang="ko-KR" altLang="en-US" dirty="0"/>
              <a:t>주파수</a:t>
            </a:r>
            <a:r>
              <a:rPr lang="en-US" altLang="ko-KR" dirty="0"/>
              <a:t>)</a:t>
            </a:r>
            <a:r>
              <a:rPr lang="ko-KR" altLang="en-US" dirty="0"/>
              <a:t>에 따라 분류하는 파워 스펙트럼 분류를 사용</a:t>
            </a:r>
            <a:endParaRPr lang="en-US" altLang="ko-KR" dirty="0"/>
          </a:p>
          <a:p>
            <a:pPr marL="685800" indent="-457200"/>
            <a:endParaRPr lang="en-US" altLang="ko-KR" dirty="0"/>
          </a:p>
          <a:p>
            <a:pPr marL="685800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7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67ECE4A0-9C5F-C644-2DF9-3D926859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8158EEB6-EA39-1CBB-A754-B387EC2C3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ECG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6DA2FD9E-ABC7-E797-B51D-308CAB05B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5"/>
            <a:ext cx="11150600" cy="493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심장의 활동에 대한 </a:t>
            </a:r>
            <a:r>
              <a:rPr lang="ko-KR" altLang="en-US" dirty="0" err="1"/>
              <a:t>전위값에</a:t>
            </a:r>
            <a:r>
              <a:rPr lang="ko-KR" altLang="en-US" dirty="0"/>
              <a:t> 대한 전기적 흐름의 과정을 그래프로 기록한 것</a:t>
            </a:r>
            <a:endParaRPr lang="en-US" altLang="ko-KR" dirty="0"/>
          </a:p>
          <a:p>
            <a:pPr marL="685800" indent="-457200"/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 err="1"/>
              <a:t>방실차단</a:t>
            </a:r>
            <a:r>
              <a:rPr lang="en-US" altLang="ko-KR" dirty="0"/>
              <a:t>, </a:t>
            </a:r>
            <a:r>
              <a:rPr lang="ko-KR" altLang="en-US" dirty="0" err="1"/>
              <a:t>심실빈맥</a:t>
            </a:r>
            <a:r>
              <a:rPr lang="en-US" altLang="ko-KR" dirty="0"/>
              <a:t>, </a:t>
            </a:r>
            <a:r>
              <a:rPr lang="ko-KR" altLang="en-US" dirty="0"/>
              <a:t>심방세동 등의 심장 질환을 진단하는 데 핵심적인 역할을 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신체의 특정한 부분에 전극을 붙이고 </a:t>
            </a:r>
            <a:r>
              <a:rPr lang="ko-KR" altLang="en-US" dirty="0" err="1"/>
              <a:t>각기의</a:t>
            </a:r>
            <a:r>
              <a:rPr lang="ko-KR" altLang="en-US" dirty="0"/>
              <a:t> 각도에서 심장의 전기활동을 얻어 측정함</a:t>
            </a:r>
            <a:endParaRPr lang="en-US" altLang="ko-KR" dirty="0"/>
          </a:p>
          <a:p>
            <a:pPr marL="228600" indent="0">
              <a:buNone/>
            </a:pPr>
            <a:endParaRPr lang="en-US" altLang="ko-KR" dirty="0"/>
          </a:p>
          <a:p>
            <a:pPr marL="685800" indent="-457200"/>
            <a:r>
              <a:rPr lang="en-US" altLang="ko-KR" dirty="0"/>
              <a:t>P – </a:t>
            </a:r>
            <a:r>
              <a:rPr lang="ko-KR" altLang="en-US" dirty="0"/>
              <a:t>심방의 수축</a:t>
            </a:r>
            <a:endParaRPr lang="en-US" altLang="ko-KR" dirty="0"/>
          </a:p>
          <a:p>
            <a:pPr marL="685800" indent="-457200"/>
            <a:r>
              <a:rPr lang="en-US" altLang="ko-KR" dirty="0"/>
              <a:t>QRS – </a:t>
            </a:r>
            <a:r>
              <a:rPr lang="ko-KR" altLang="en-US" dirty="0"/>
              <a:t>심실 수축</a:t>
            </a:r>
            <a:r>
              <a:rPr lang="en-US" altLang="ko-KR" dirty="0"/>
              <a:t>, </a:t>
            </a:r>
            <a:r>
              <a:rPr lang="ko-KR" altLang="en-US" dirty="0"/>
              <a:t>가장 두드러짐</a:t>
            </a:r>
            <a:endParaRPr lang="en-US" altLang="ko-KR" dirty="0"/>
          </a:p>
          <a:p>
            <a:pPr marL="685800" indent="-457200"/>
            <a:r>
              <a:rPr lang="en-US" altLang="ko-KR" dirty="0"/>
              <a:t>T – </a:t>
            </a:r>
            <a:r>
              <a:rPr lang="ko-KR" altLang="en-US" dirty="0"/>
              <a:t>심실 이완</a:t>
            </a:r>
            <a:endParaRPr lang="en-US" altLang="ko-KR" dirty="0"/>
          </a:p>
          <a:p>
            <a:pPr marL="685800" indent="-457200"/>
            <a:endParaRPr lang="en-US" altLang="ko-KR" dirty="0"/>
          </a:p>
          <a:p>
            <a:pPr marL="228600" indent="0">
              <a:buNone/>
            </a:pPr>
            <a:endParaRPr lang="en-US" altLang="ko-KR" dirty="0"/>
          </a:p>
          <a:p>
            <a:pPr marL="685800" indent="-457200"/>
            <a:endParaRPr lang="en-US" altLang="ko-KR" dirty="0"/>
          </a:p>
          <a:p>
            <a:pPr marL="685800" indent="-457200"/>
            <a:endParaRPr dirty="0"/>
          </a:p>
        </p:txBody>
      </p:sp>
      <p:pic>
        <p:nvPicPr>
          <p:cNvPr id="2050" name="Picture 2" descr="Pulmonary Embolism: ECG Findings and What They Mean">
            <a:extLst>
              <a:ext uri="{FF2B5EF4-FFF2-40B4-BE49-F238E27FC236}">
                <a16:creationId xmlns:a16="http://schemas.microsoft.com/office/drawing/2014/main" id="{EBF87628-A6CC-E170-5395-3A5FFCD2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16" y="3620377"/>
            <a:ext cx="4166819" cy="317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4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C6B7967F-618F-7F19-6219-726A6509D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3104C317-5F72-9860-C1CD-E1A9E49A4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ECG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342BADC1-EF47-4BD5-0D43-9A78CECF6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반복적</a:t>
            </a:r>
            <a:r>
              <a:rPr lang="en-US" dirty="0"/>
              <a:t>, </a:t>
            </a:r>
            <a:r>
              <a:rPr lang="ko-KR" altLang="en-US" dirty="0"/>
              <a:t>주기적임</a:t>
            </a:r>
            <a:endParaRPr lang="en-US" altLang="ko-KR" dirty="0"/>
          </a:p>
          <a:p>
            <a:pPr marL="685800" indent="-457200"/>
            <a:r>
              <a:rPr lang="ko-KR" altLang="en-US" dirty="0" err="1"/>
              <a:t>활동중에</a:t>
            </a:r>
            <a:r>
              <a:rPr lang="ko-KR" altLang="en-US" dirty="0"/>
              <a:t> 기록된 </a:t>
            </a:r>
            <a:r>
              <a:rPr lang="en-US" altLang="ko-KR" dirty="0"/>
              <a:t>ECG</a:t>
            </a:r>
            <a:r>
              <a:rPr lang="ko-KR" altLang="en-US" dirty="0"/>
              <a:t>는 많은 노이즈를 포함함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심장 리듬 장애</a:t>
            </a:r>
            <a:r>
              <a:rPr lang="en-US" altLang="ko-KR" dirty="0"/>
              <a:t>, </a:t>
            </a:r>
            <a:r>
              <a:rPr lang="ko-KR" altLang="en-US" dirty="0"/>
              <a:t>심박수 등을 판단할 수 있지만 구조적 이상은 판단할 수 없음</a:t>
            </a:r>
            <a:endParaRPr lang="en-US" altLang="ko-KR" dirty="0"/>
          </a:p>
          <a:p>
            <a:pPr marL="685800" indent="-457200"/>
            <a:r>
              <a:rPr lang="ko-KR" altLang="en-US" dirty="0"/>
              <a:t>혈류 관련 정보가 부족함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일반적으로 </a:t>
            </a:r>
            <a:r>
              <a:rPr lang="en-US" altLang="ko-KR" dirty="0"/>
              <a:t>12 </a:t>
            </a:r>
            <a:r>
              <a:rPr lang="ko-KR" altLang="en-US" dirty="0"/>
              <a:t>유도</a:t>
            </a:r>
            <a:r>
              <a:rPr lang="en-US" altLang="ko-KR" dirty="0"/>
              <a:t>(lead)</a:t>
            </a:r>
            <a:r>
              <a:rPr lang="ko-KR" altLang="en-US" dirty="0"/>
              <a:t>를 사용하여 기록함</a:t>
            </a:r>
            <a:endParaRPr lang="en-US" altLang="ko-KR" dirty="0"/>
          </a:p>
          <a:p>
            <a:pPr marL="685800" indent="-457200"/>
            <a:r>
              <a:rPr lang="en-US" altLang="ko-KR" dirty="0"/>
              <a:t>ECG</a:t>
            </a:r>
            <a:r>
              <a:rPr lang="ko-KR" altLang="en-US" dirty="0"/>
              <a:t> 신호는 사람마다 다를 수 있음</a:t>
            </a:r>
            <a:endParaRPr lang="en-US" altLang="ko-KR" dirty="0"/>
          </a:p>
          <a:p>
            <a:pPr marL="685800" indent="-457200"/>
            <a:endParaRPr lang="en-US" altLang="ko-KR" dirty="0"/>
          </a:p>
          <a:p>
            <a:pPr marL="685800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9F1E935-5C64-7F21-7B15-C6E12170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4D93974E-99B0-EA62-6BAD-B8856CE38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EEG/ECG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74DD602C-2C95-61D6-0B7A-ED36CDF1B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0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둘 다 시간적 해상도가 높음</a:t>
            </a:r>
            <a:endParaRPr lang="en-US" altLang="ko-KR" dirty="0"/>
          </a:p>
          <a:p>
            <a:pPr marL="685800" indent="-457200"/>
            <a:r>
              <a:rPr lang="ko-KR" altLang="en-US" dirty="0" err="1"/>
              <a:t>비침습적인</a:t>
            </a:r>
            <a:r>
              <a:rPr lang="ko-KR" altLang="en-US" dirty="0"/>
              <a:t> 방법으로 내부를 모니터링함</a:t>
            </a:r>
            <a:endParaRPr lang="en-US" altLang="ko-KR" dirty="0"/>
          </a:p>
          <a:p>
            <a:pPr marL="685800" indent="-457200"/>
            <a:r>
              <a:rPr lang="en-US" altLang="ko-KR" dirty="0"/>
              <a:t>EEG</a:t>
            </a:r>
            <a:r>
              <a:rPr lang="ko-KR" altLang="en-US" dirty="0"/>
              <a:t>는 비주기적</a:t>
            </a:r>
            <a:r>
              <a:rPr lang="en-US" altLang="ko-KR" dirty="0"/>
              <a:t>, ECG</a:t>
            </a:r>
            <a:r>
              <a:rPr lang="ko-KR" altLang="en-US" dirty="0"/>
              <a:t>는 주기적임</a:t>
            </a:r>
            <a:endParaRPr lang="en-US" altLang="ko-KR" dirty="0"/>
          </a:p>
          <a:p>
            <a:pPr marL="685800" indent="-457200"/>
            <a:r>
              <a:rPr lang="en-US" altLang="ko-KR" dirty="0"/>
              <a:t>EEG</a:t>
            </a:r>
            <a:r>
              <a:rPr lang="ko-KR" altLang="en-US" dirty="0"/>
              <a:t>는 뇌 활동 분석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ECG</a:t>
            </a:r>
            <a:r>
              <a:rPr lang="ko-KR" altLang="en-US" dirty="0"/>
              <a:t>는 심장 활동 분석에 특화되어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E345F9DF-2AAC-3940-101E-FBE7D477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CE69F464-4284-F160-3005-FDA13397B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altLang="ko-KR" dirty="0"/>
              <a:t>PSG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724B76F6-FF61-F5D5-BD44-DC2859BBE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다양한</a:t>
            </a:r>
            <a:r>
              <a:rPr lang="en-US" dirty="0"/>
              <a:t> </a:t>
            </a:r>
            <a:r>
              <a:rPr lang="ko-KR" altLang="en-US" dirty="0"/>
              <a:t>수면 장애</a:t>
            </a:r>
            <a:r>
              <a:rPr lang="en-US" altLang="ko-KR" dirty="0"/>
              <a:t>(</a:t>
            </a:r>
            <a:r>
              <a:rPr lang="ko-KR" altLang="en-US" dirty="0"/>
              <a:t>불면증</a:t>
            </a:r>
            <a:r>
              <a:rPr lang="en-US" altLang="ko-KR" dirty="0"/>
              <a:t>, </a:t>
            </a:r>
            <a:r>
              <a:rPr lang="ko-KR" altLang="en-US" dirty="0"/>
              <a:t>수면 </a:t>
            </a:r>
            <a:r>
              <a:rPr lang="ko-KR" altLang="en-US" dirty="0" err="1"/>
              <a:t>무호흡</a:t>
            </a:r>
            <a:r>
              <a:rPr lang="en-US" altLang="ko-KR" dirty="0"/>
              <a:t>, </a:t>
            </a:r>
            <a:r>
              <a:rPr lang="ko-KR" altLang="en-US" dirty="0" err="1"/>
              <a:t>기면증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진단을 위해 필요한 데이터</a:t>
            </a:r>
            <a:endParaRPr lang="en-US" altLang="ko-KR" dirty="0"/>
          </a:p>
          <a:p>
            <a:pPr marL="685800" indent="-457200"/>
            <a:r>
              <a:rPr lang="ko-KR" altLang="en-US" dirty="0"/>
              <a:t>여러가지 수면관련 신호</a:t>
            </a:r>
            <a:r>
              <a:rPr lang="en-US" altLang="ko-KR" dirty="0"/>
              <a:t>(EEG, EOG, ECG, EMG, </a:t>
            </a:r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산소 포화도 등</a:t>
            </a:r>
            <a:r>
              <a:rPr lang="en-US" altLang="ko-KR" dirty="0"/>
              <a:t>)</a:t>
            </a:r>
            <a:r>
              <a:rPr lang="ko-KR" altLang="en-US" dirty="0"/>
              <a:t>를 기록하는 것</a:t>
            </a:r>
            <a:endParaRPr lang="en-US" altLang="ko-KR" dirty="0"/>
          </a:p>
          <a:p>
            <a:pPr marL="685800" indent="-457200"/>
            <a:r>
              <a:rPr lang="ko-KR" altLang="en-US" dirty="0"/>
              <a:t>다양한 신호를 포함하는 </a:t>
            </a:r>
            <a:r>
              <a:rPr lang="ko-KR" altLang="en-US" dirty="0" err="1"/>
              <a:t>다변량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marL="685800" indent="-457200"/>
            <a:r>
              <a:rPr lang="ko-KR" altLang="en-US" dirty="0"/>
              <a:t>기관의 기능에 대한 정보</a:t>
            </a:r>
            <a:r>
              <a:rPr lang="en-US" altLang="ko-KR" dirty="0"/>
              <a:t>, </a:t>
            </a:r>
            <a:r>
              <a:rPr lang="ko-KR" altLang="en-US" dirty="0"/>
              <a:t>이러한 기관들의 수면단계 및 각성과의 관계에 대한 정보를 줌</a:t>
            </a:r>
            <a:endParaRPr lang="en-US" altLang="ko-KR" dirty="0"/>
          </a:p>
          <a:p>
            <a:pPr marL="685800" indent="-457200"/>
            <a:r>
              <a:rPr lang="ko-KR" altLang="en-US" dirty="0"/>
              <a:t>각성시에는 관찰할 수 없는 기관의 기능이상에 대한 조사와 정량적인 증거자료를 얻을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68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B13D979-FC20-F3B0-7FA5-7500723E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30FF422B-188C-D1D2-B647-EE89A22F2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 dirty="0"/>
              <a:t>PSG</a:t>
            </a:r>
            <a:endParaRPr dirty="0"/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09E92372-3788-778F-8BCB-856572B32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189034"/>
            <a:ext cx="11150600" cy="48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ko-KR" altLang="en-US" dirty="0"/>
              <a:t>수면 단계별 특징을 파악하고 이에 맞게 분석하는 것이 필요함</a:t>
            </a:r>
            <a:endParaRPr lang="en-US" altLang="ko-KR" dirty="0"/>
          </a:p>
          <a:p>
            <a:pPr marL="685800" indent="-457200"/>
            <a:r>
              <a:rPr lang="ko-KR" altLang="en-US" dirty="0"/>
              <a:t>수면 단계에서 수면 방추파와 </a:t>
            </a:r>
            <a:r>
              <a:rPr lang="en-US" altLang="ko-KR" dirty="0"/>
              <a:t>K </a:t>
            </a:r>
            <a:r>
              <a:rPr lang="ko-KR" altLang="en-US" dirty="0"/>
              <a:t>복합체</a:t>
            </a:r>
            <a:r>
              <a:rPr lang="en-US" altLang="ko-KR" dirty="0"/>
              <a:t>, REM/NREM </a:t>
            </a:r>
            <a:r>
              <a:rPr lang="ko-KR" altLang="en-US" dirty="0"/>
              <a:t>구분</a:t>
            </a:r>
            <a:r>
              <a:rPr lang="en-US" altLang="ko-KR" dirty="0"/>
              <a:t>, </a:t>
            </a:r>
            <a:r>
              <a:rPr lang="ko-KR" altLang="en-US" dirty="0"/>
              <a:t>수면 이행이 분석 요점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9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353</Words>
  <Application>Microsoft Office PowerPoint</Application>
  <PresentationFormat>와이드스크린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딥러닝 스터디 1주차</vt:lpstr>
      <vt:lpstr>EEG</vt:lpstr>
      <vt:lpstr>EEG</vt:lpstr>
      <vt:lpstr>ECG</vt:lpstr>
      <vt:lpstr>ECG</vt:lpstr>
      <vt:lpstr>EEG/ECG</vt:lpstr>
      <vt:lpstr>PSG Data</vt:lpstr>
      <vt:lpstr>PSG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홍유화(2023240040)</cp:lastModifiedBy>
  <cp:revision>2</cp:revision>
  <dcterms:created xsi:type="dcterms:W3CDTF">2022-09-21T08:07:24Z</dcterms:created>
  <dcterms:modified xsi:type="dcterms:W3CDTF">2024-12-24T06:20:15Z</dcterms:modified>
</cp:coreProperties>
</file>