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92" r:id="rId3"/>
    <p:sldId id="293" r:id="rId4"/>
    <p:sldId id="294" r:id="rId5"/>
    <p:sldId id="295" r:id="rId6"/>
    <p:sldId id="32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4E4"/>
    <a:srgbClr val="C6A2A5"/>
    <a:srgbClr val="EECCFC"/>
    <a:srgbClr val="221F32"/>
    <a:srgbClr val="70151C"/>
    <a:srgbClr val="EA9298"/>
    <a:srgbClr val="F9D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216" y="864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419A0-287B-9848-A8D5-A77177DBB64F}" type="datetimeFigureOut">
              <a:rPr kumimoji="1" lang="ko-KR" altLang="en-US" smtClean="0"/>
              <a:t>2024. 12. 24.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1C0BA-5762-6444-B72C-E6187F7C66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371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1C0BA-5762-6444-B72C-E6187F7C666F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4555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B342E01-0E27-D9DB-4969-DF0C04DFB4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69" y="6181727"/>
            <a:ext cx="775662" cy="363742"/>
          </a:xfrm>
          <a:prstGeom prst="rect">
            <a:avLst/>
          </a:prstGeom>
        </p:spPr>
      </p:pic>
      <p:sp>
        <p:nvSpPr>
          <p:cNvPr id="12" name="제목 11">
            <a:extLst>
              <a:ext uri="{FF2B5EF4-FFF2-40B4-BE49-F238E27FC236}">
                <a16:creationId xmlns:a16="http://schemas.microsoft.com/office/drawing/2014/main" id="{388FBAFE-0239-2AA8-8DC5-3271C06F6B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981963"/>
            <a:ext cx="12192000" cy="1131680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r>
              <a:rPr lang="ko-KR" altLang="en-US" dirty="0"/>
              <a:t>논문제목</a:t>
            </a: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2A431B62-0827-EF0C-9245-110D3AAC73C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frame">
            <a:avLst>
              <a:gd name="adj1" fmla="val 1805"/>
            </a:avLst>
          </a:prstGeom>
          <a:gradFill flip="none" rotWithShape="1">
            <a:gsLst>
              <a:gs pos="70000">
                <a:schemeClr val="bg1">
                  <a:alpha val="70000"/>
                  <a:lumMod val="100000"/>
                </a:schemeClr>
              </a:gs>
              <a:gs pos="35000">
                <a:schemeClr val="bg1">
                  <a:alpha val="70000"/>
                </a:schemeClr>
              </a:gs>
              <a:gs pos="8000">
                <a:srgbClr val="221F32">
                  <a:alpha val="82000"/>
                </a:srgbClr>
              </a:gs>
              <a:gs pos="96000">
                <a:srgbClr val="70151C">
                  <a:alpha val="86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510EB-D117-DE36-ACE9-D8CBD7A345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743450"/>
            <a:ext cx="12191999" cy="795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Malgun Gothic Semilight" panose="020B0502040204020203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 err="1"/>
              <a:t>김탱탱</a:t>
            </a:r>
            <a:br>
              <a:rPr lang="en-US" altLang="ko-KR" dirty="0"/>
            </a:br>
            <a:r>
              <a:rPr lang="en-US" altLang="ko-KR" dirty="0"/>
              <a:t>2022.00.00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6CF8193-6C38-001E-F454-EFF7D26861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192118"/>
            <a:ext cx="12192000" cy="4642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Noto Sans KR" panose="020B0500000000000000" pitchFamily="34" charset="-127"/>
                <a:ea typeface="Noto Sans KR" panose="020B0500000000000000" pitchFamily="34" charset="-127"/>
                <a:cs typeface="Noto Sans" panose="020B050204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English Title</a:t>
            </a:r>
            <a:endParaRPr lang="ko-KR" altLang="en-US" dirty="0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80907CE7-538A-0BA2-7D55-45DAFEB429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745599"/>
            <a:ext cx="12192000" cy="4215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i="0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저자명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EF9AE89-739B-FCE3-AF1F-798D33E430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206081"/>
            <a:ext cx="12192000" cy="28257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i="1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/>
              <a:t>저널명</a:t>
            </a:r>
            <a:r>
              <a:rPr lang="en-US" altLang="ko-KR" dirty="0"/>
              <a:t>(</a:t>
            </a:r>
            <a:r>
              <a:rPr lang="ko-KR" altLang="en-US" dirty="0" err="1"/>
              <a:t>발행년도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8E83D70-B55A-92AA-895C-DD4546FB09F8}"/>
              </a:ext>
            </a:extLst>
          </p:cNvPr>
          <p:cNvCxnSpPr/>
          <p:nvPr userDrawn="1"/>
        </p:nvCxnSpPr>
        <p:spPr>
          <a:xfrm>
            <a:off x="3924300" y="4552950"/>
            <a:ext cx="43910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19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FA775-10CD-7FAD-B22C-78F9AC03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9561D4-5E31-851A-93B2-0BFAA93DE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28952-8AAC-D4E9-CB6A-107BC17F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2024. 12. 24.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1B626-D127-C722-F1AB-02DF2BF6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F5797-D348-3F92-3F47-35A0F1ED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8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1ACA76-6A54-C694-B549-7741A503D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C5DAF5-B39B-59BE-9F46-C104C3089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4B4B8-1D10-95BC-3C95-2E2C965B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2024. 12. 24.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7A841-752B-3711-AD7A-03C33C42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4F54A-BB89-9BC5-0231-1732ABE7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7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86E90-FD4B-44DC-196F-8A3B871F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525"/>
            <a:ext cx="11544300" cy="606425"/>
          </a:xfrm>
        </p:spPr>
        <p:txBody>
          <a:bodyPr/>
          <a:lstStyle>
            <a:lvl1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6C40A-86A0-644A-C9BA-F87068CCA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89034"/>
            <a:ext cx="11150600" cy="4813300"/>
          </a:xfrm>
        </p:spPr>
        <p:txBody>
          <a:bodyPr/>
          <a:lstStyle>
            <a:lvl1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  <a:lvl2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2pPr>
            <a:lvl3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3pPr>
            <a:lvl4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4pPr>
            <a:lvl5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615B1C-8E6A-1A81-B3C4-812212744AD3}"/>
              </a:ext>
            </a:extLst>
          </p:cNvPr>
          <p:cNvSpPr/>
          <p:nvPr userDrawn="1"/>
        </p:nvSpPr>
        <p:spPr>
          <a:xfrm>
            <a:off x="133350" y="758513"/>
            <a:ext cx="11925300" cy="45719"/>
          </a:xfrm>
          <a:prstGeom prst="rect">
            <a:avLst/>
          </a:prstGeom>
          <a:gradFill flip="none" rotWithShape="1">
            <a:gsLst>
              <a:gs pos="0">
                <a:srgbClr val="221F32"/>
              </a:gs>
              <a:gs pos="39000">
                <a:schemeClr val="bg1"/>
              </a:gs>
              <a:gs pos="67000">
                <a:schemeClr val="bg1"/>
              </a:gs>
              <a:gs pos="100000">
                <a:srgbClr val="70151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202AE2-82AF-0A85-0A93-318CC3E8BD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69" y="6176963"/>
            <a:ext cx="775662" cy="363742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F19C5E05-0AEF-4A8A-A2E6-417DA75D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176963"/>
            <a:ext cx="2743200" cy="365125"/>
          </a:xfrm>
        </p:spPr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8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8A2A-4975-FBB0-02D9-654ADC60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F376D-5FB0-2609-DAEB-66DB852AF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15998-F947-602F-6859-F7AC975E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2024. 12. 24.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9289C-A7CC-2417-6029-EC811E24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8CB99-249E-B44D-03A1-B4C2627A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2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4031F-850C-B368-0435-390CC9B6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4827A-6A6D-9C1D-3881-AEBD46CD1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A85DBE-6186-3329-71E6-5226EF02E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14FD17-D4B5-373C-8E9E-AC2BE8C5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2024. 12. 24.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626CD3-129E-F93A-9814-0E25FB9F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731E9-5C28-AFE0-0619-CDD5F411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3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557AE-3D3A-7F8D-BE56-AD9C4621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C3EEBB-0179-2872-C941-2D999BB2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0944DA-8F75-981E-9572-FF4B409FB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E84369-08E6-3330-3924-834945F8C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1D59A0-127D-EACE-A6D2-8894AB8D7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B2DA7A-E3BA-1943-1808-84878BB3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2024. 12. 24.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1EF55F-FC90-C3AB-4095-C88B7588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BA4510-4035-9234-180F-B8C42C4B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39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0ACE5-20C5-55B8-A632-1808A1C4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9137CC-A1BD-D529-118F-A8070A03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2024. 12. 24.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EDACCA-7604-9F2B-24D0-882AB333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20FDD9-E11C-8810-A89B-D13CBBC4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04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58B2C3-8183-DA08-AFE4-48047F8E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2024. 12. 24.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B8C2C6-0D47-938A-F984-08E4A826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BB2E27-314B-9D6F-B6C8-B188EEDD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0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0C319-10CC-F4F7-089A-3097771A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7D790-9F7A-8CB9-3FE1-96C57B87A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452D4B-0797-4CC7-F98D-A30A80767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782039-11B8-B9D2-A9BB-4D9A4515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2024. 12. 24.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4017D4-0AA4-FC9E-204A-A2C6BF38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918B62-373F-3B60-A9C8-9ED13CED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07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FF609-CD21-46BA-1538-06204348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2E5D5D-BB2C-7CBA-70D1-95B242FFC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F13C93-541A-304D-16D5-8837C92D5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12A024-DAAA-2CFE-FEDE-B0C89472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2024. 12. 24.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7A941-9A4A-33C2-CF96-AA77D2BB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B4DCD2-8890-F2E1-B718-03174C65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2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CB063C-D73D-A8D0-B991-0A43F1F0E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F9744B-BCBB-7074-517D-2FD743D97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769ED-A909-6745-B45E-A69988276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5AABB-70F1-4960-BB90-F30CCA443D4E}" type="datetimeFigureOut">
              <a:rPr lang="ko-KR" altLang="en-US" smtClean="0"/>
              <a:t>2024. 12. 24.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B3612-90A5-8B3A-6675-20DC14733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28E8B-BFAD-0918-8AC5-420653406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44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133040E-4DCA-B70B-D264-9A42A8E8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PSG, EEG, ECG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96356BD-7DC4-F79E-AE72-864391B44B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u="sng" dirty="0"/>
              <a:t>황시훈</a:t>
            </a:r>
            <a:endParaRPr lang="en-US" altLang="ko-KR" u="sng" dirty="0"/>
          </a:p>
          <a:p>
            <a:r>
              <a:rPr lang="en-US" altLang="ko-KR" dirty="0"/>
              <a:t>2024.12.24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496F15E-C8B0-33DD-BF48-B926796D3A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FCEA4FB-E009-152D-FEAF-1CA956B37C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A5F5E343-75C3-E5B8-745E-4E5B84180D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u="sng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49325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115CE-96DE-71FE-58B6-13731F110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0ADBB-1EB7-180B-5074-2500ADA3C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82566"/>
            <a:ext cx="11544300" cy="6064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PSG(Polysomnography)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7374A0-F7D6-3F82-979E-CC56AC86F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dirty="0"/>
              <a:t>PSG(</a:t>
            </a:r>
            <a:r>
              <a:rPr lang="ko-KR" altLang="en-US" dirty="0"/>
              <a:t>다중수면다원검사</a:t>
            </a:r>
            <a:r>
              <a:rPr lang="en-US" altLang="ko-KR" dirty="0"/>
              <a:t>)</a:t>
            </a:r>
            <a:r>
              <a:rPr lang="ko-KR" altLang="en-US" dirty="0"/>
              <a:t>는 피험자의 수면 중 밤새 생리학적 신호를 수집하기 위한 과정을 의미하며 </a:t>
            </a:r>
            <a:r>
              <a:rPr lang="ko-KR" altLang="en-US" b="1" dirty="0"/>
              <a:t>야간의 수면을 정량적</a:t>
            </a:r>
            <a:r>
              <a:rPr lang="ko-KR" altLang="en-US" dirty="0"/>
              <a:t>으로 평가할 수 있는 방법을 제공한다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수집되는 생리 신호는 뇌파</a:t>
            </a:r>
            <a:r>
              <a:rPr lang="en-US" altLang="ko-KR" dirty="0"/>
              <a:t>(</a:t>
            </a:r>
            <a:r>
              <a:rPr lang="en" altLang="ko-KR" dirty="0"/>
              <a:t>EEG), </a:t>
            </a:r>
            <a:r>
              <a:rPr lang="ko-KR" altLang="en-US" dirty="0"/>
              <a:t>심전도</a:t>
            </a:r>
            <a:r>
              <a:rPr lang="en-US" altLang="ko-KR" dirty="0"/>
              <a:t>(</a:t>
            </a:r>
            <a:r>
              <a:rPr lang="en" altLang="ko-KR" dirty="0"/>
              <a:t>ECG), </a:t>
            </a:r>
            <a:r>
              <a:rPr lang="ko-KR" altLang="en-US" dirty="0"/>
              <a:t>안구운동</a:t>
            </a:r>
            <a:r>
              <a:rPr lang="en-US" altLang="ko-KR" dirty="0"/>
              <a:t>(</a:t>
            </a:r>
            <a:r>
              <a:rPr lang="en" altLang="ko-KR" dirty="0"/>
              <a:t>EOG), </a:t>
            </a:r>
            <a:r>
              <a:rPr lang="ko-KR" altLang="en-US" dirty="0"/>
              <a:t>근전도</a:t>
            </a:r>
            <a:r>
              <a:rPr lang="en-US" altLang="ko-KR" dirty="0"/>
              <a:t>(</a:t>
            </a:r>
            <a:r>
              <a:rPr lang="en" altLang="ko-KR" dirty="0"/>
              <a:t>EMG) </a:t>
            </a:r>
            <a:r>
              <a:rPr lang="ko-KR" altLang="en-US" dirty="0"/>
              <a:t>등의 신호로 구성된 </a:t>
            </a:r>
            <a:r>
              <a:rPr lang="ko-KR" altLang="en-US" dirty="0" err="1"/>
              <a:t>다변수</a:t>
            </a:r>
            <a:r>
              <a:rPr lang="ko-KR" altLang="en-US" dirty="0"/>
              <a:t> 시스템으로 상태를 가장 정확하고 신뢰할 수 있는 기준이 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그래서 </a:t>
            </a:r>
            <a:r>
              <a:rPr lang="en" altLang="ko-KR" dirty="0"/>
              <a:t>PSG</a:t>
            </a:r>
            <a:r>
              <a:rPr lang="ko-KR" altLang="en-US" dirty="0"/>
              <a:t>는 이러한 신호들을 이용해 수면 관련 장애를 진단 및 평가하는 데 사용될 수 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188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C8B36-CB20-B29E-904F-ACBE5BBA9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B9549-F38F-0846-EF66-708CBD84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ko-KR" dirty="0">
                <a:solidFill>
                  <a:srgbClr val="1F1F1F"/>
                </a:solidFill>
                <a:latin typeface="Arial" panose="020B0604020202020204" pitchFamily="34" charset="0"/>
              </a:rPr>
              <a:t>EEG(E</a:t>
            </a:r>
            <a:r>
              <a:rPr lang="en" altLang="ko-KR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lectroencephalography)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4FFD38-FDE6-A6B2-2251-AA940F317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EEG(</a:t>
            </a:r>
            <a:r>
              <a:rPr lang="ko-KR" altLang="en-US" dirty="0"/>
              <a:t>뇌파</a:t>
            </a:r>
            <a:r>
              <a:rPr lang="en-US" altLang="ko-KR" dirty="0"/>
              <a:t>)</a:t>
            </a:r>
            <a:r>
              <a:rPr lang="ko-KR" altLang="en-US" dirty="0"/>
              <a:t>는 두피에 전극을 배치하여 뇌 활동</a:t>
            </a:r>
            <a:r>
              <a:rPr lang="en-US" altLang="ko-KR" dirty="0"/>
              <a:t>(</a:t>
            </a:r>
            <a:r>
              <a:rPr lang="ko-KR" altLang="en-US" dirty="0"/>
              <a:t>전기신호</a:t>
            </a:r>
            <a:r>
              <a:rPr lang="en-US" altLang="ko-KR" dirty="0"/>
              <a:t>)</a:t>
            </a:r>
            <a:r>
              <a:rPr lang="ko-KR" altLang="en-US" dirty="0"/>
              <a:t>을 측정하는 주요 기술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이를 통해 뇌에서 생성된 전기 신호를 측정하고 분석할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뇌 활동의 신호들을 시간 영역에서 직접 유용한 정보를 얻는 것은 매우 어렵다</a:t>
            </a:r>
            <a:r>
              <a:rPr lang="en-US" altLang="ko-KR" dirty="0"/>
              <a:t>. - </a:t>
            </a:r>
            <a:r>
              <a:rPr lang="ko-KR" altLang="en-US" dirty="0"/>
              <a:t>비선형적</a:t>
            </a:r>
            <a:r>
              <a:rPr lang="en-US" altLang="ko-KR" dirty="0"/>
              <a:t>, </a:t>
            </a:r>
            <a:r>
              <a:rPr lang="ko-KR" altLang="en-US" dirty="0"/>
              <a:t>비정상적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따라서 </a:t>
            </a:r>
            <a:r>
              <a:rPr lang="ko-KR" altLang="en-US" sz="2800" b="1" dirty="0"/>
              <a:t>신호 처리 기술을 사용</a:t>
            </a:r>
            <a:r>
              <a:rPr lang="ko-KR" altLang="en-US" sz="2800" dirty="0"/>
              <a:t>해 다양한 질병의 진단을 위해 중요한 특징을 추출한다</a:t>
            </a:r>
            <a:r>
              <a:rPr lang="en-US" altLang="ko-KR" sz="2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56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95B5C-763E-5CC6-F08F-A5903DF23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77D08-644C-A3AD-F467-EF1FE524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EEG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06958D-977A-63D1-F5F6-954F72CBD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/>
              <a:t>알파 대역 진동</a:t>
            </a:r>
            <a:r>
              <a:rPr lang="en-US" altLang="ko-KR" sz="2600" dirty="0"/>
              <a:t>(8~13</a:t>
            </a:r>
            <a:r>
              <a:rPr lang="en" altLang="ko-KR" sz="2600" dirty="0"/>
              <a:t>Hz) : </a:t>
            </a:r>
            <a:r>
              <a:rPr lang="ko-KR" altLang="en-US" sz="2600" b="1" dirty="0"/>
              <a:t>신경망 억제 정도</a:t>
            </a:r>
            <a:r>
              <a:rPr lang="en-US" altLang="ko-KR" sz="2600" dirty="0"/>
              <a:t>(</a:t>
            </a:r>
            <a:r>
              <a:rPr lang="ko-KR" altLang="en-US" sz="2600" dirty="0"/>
              <a:t>이완 상태</a:t>
            </a:r>
            <a:r>
              <a:rPr lang="en-US" altLang="ko-KR" sz="2600" dirty="0"/>
              <a:t>)</a:t>
            </a:r>
            <a:r>
              <a:rPr lang="ko-KR" altLang="en-US" sz="2600" dirty="0"/>
              <a:t>의 시간에 따라 조정하는 데 관여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/>
              <a:t>감마 대역 진동</a:t>
            </a:r>
            <a:r>
              <a:rPr lang="en-US" altLang="ko-KR" sz="2600" dirty="0"/>
              <a:t>(30~80</a:t>
            </a:r>
            <a:r>
              <a:rPr lang="en" altLang="ko-KR" sz="2600" dirty="0"/>
              <a:t>Hz) : </a:t>
            </a:r>
            <a:r>
              <a:rPr lang="ko-KR" altLang="en-US" sz="2600" b="1" dirty="0"/>
              <a:t>능동적</a:t>
            </a:r>
            <a:r>
              <a:rPr lang="ko-KR" altLang="en-US" sz="2600" dirty="0"/>
              <a:t> </a:t>
            </a:r>
            <a:r>
              <a:rPr lang="ko-KR" altLang="en-US" sz="2600" b="1" dirty="0"/>
              <a:t>감각 처리</a:t>
            </a:r>
            <a:r>
              <a:rPr lang="en-US" altLang="ko-KR" sz="2600" dirty="0"/>
              <a:t>(</a:t>
            </a:r>
            <a:r>
              <a:rPr lang="ko-KR" altLang="en-US" sz="2600" dirty="0"/>
              <a:t>주의</a:t>
            </a:r>
            <a:r>
              <a:rPr lang="en-US" altLang="ko-KR" sz="2600" dirty="0"/>
              <a:t>, </a:t>
            </a:r>
            <a:r>
              <a:rPr lang="ko-KR" altLang="en-US" sz="2600" dirty="0"/>
              <a:t>기억</a:t>
            </a:r>
            <a:r>
              <a:rPr lang="en-US" altLang="ko-KR" sz="2600" dirty="0"/>
              <a:t>, </a:t>
            </a:r>
            <a:r>
              <a:rPr lang="ko-KR" altLang="en-US" sz="2600" dirty="0"/>
              <a:t>학습</a:t>
            </a:r>
            <a:r>
              <a:rPr lang="en-US" altLang="ko-KR" sz="2600" dirty="0"/>
              <a:t>) </a:t>
            </a:r>
            <a:r>
              <a:rPr lang="ko-KR" altLang="en-US" sz="2600" dirty="0"/>
              <a:t>및 신경 계산</a:t>
            </a:r>
            <a:r>
              <a:rPr lang="en-US" altLang="ko-KR" sz="2600" dirty="0"/>
              <a:t>(</a:t>
            </a:r>
            <a:r>
              <a:rPr lang="ko-KR" altLang="en-US" sz="2600" dirty="0"/>
              <a:t>뉴런 간의 동기화</a:t>
            </a:r>
            <a:r>
              <a:rPr lang="en-US" altLang="ko-KR" sz="2600" dirty="0"/>
              <a:t>)</a:t>
            </a:r>
            <a:r>
              <a:rPr lang="ko-KR" altLang="en-US" sz="2600" dirty="0" err="1"/>
              <a:t>에</a:t>
            </a:r>
            <a:r>
              <a:rPr lang="ko-KR" altLang="en-US" sz="2600" dirty="0"/>
              <a:t> 관여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 err="1"/>
              <a:t>세타</a:t>
            </a:r>
            <a:r>
              <a:rPr lang="ko-KR" altLang="en-US" sz="2600" dirty="0"/>
              <a:t> 대역 진동</a:t>
            </a:r>
            <a:r>
              <a:rPr lang="en-US" altLang="ko-KR" sz="2600" dirty="0"/>
              <a:t>(4~8</a:t>
            </a:r>
            <a:r>
              <a:rPr lang="en" altLang="ko-KR" sz="2600" dirty="0"/>
              <a:t>Hz) : </a:t>
            </a:r>
            <a:r>
              <a:rPr lang="ko-KR" altLang="en-US" sz="2600" dirty="0" err="1"/>
              <a:t>세타</a:t>
            </a:r>
            <a:r>
              <a:rPr lang="ko-KR" altLang="en-US" sz="2600" dirty="0"/>
              <a:t> 진동은 내측 전두엽 피질에서 </a:t>
            </a:r>
            <a:r>
              <a:rPr lang="ko-KR" altLang="en-US" sz="2600" b="1" dirty="0"/>
              <a:t>오류를 모니터링 </a:t>
            </a:r>
            <a:r>
              <a:rPr lang="ko-KR" altLang="en-US" sz="2600" dirty="0"/>
              <a:t>하는 과정과 강하게 연관되어 있음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/>
              <a:t>그러나 </a:t>
            </a:r>
            <a:r>
              <a:rPr lang="ko-KR" altLang="en-US" sz="2600" dirty="0" err="1"/>
              <a:t>세타</a:t>
            </a:r>
            <a:r>
              <a:rPr lang="ko-KR" altLang="en-US" sz="2600" dirty="0"/>
              <a:t> 진동의 중요성은 여전히 미스터리로 남아 있음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/>
              <a:t>이와 같은 탐색적 연구가 뇌의 인지 및 질병과 관련된 미지의 영역을 탐구하는 기초가 됨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219963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15B19-1EA1-ED2F-C792-04A4BBBF8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F90C5-FC40-FC1B-59C1-2D3A86C4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ECG(Electrocardiography)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D8799C-1696-6C42-392F-8A4F63AC4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sz="2600" dirty="0"/>
              <a:t>ECG(</a:t>
            </a:r>
            <a:r>
              <a:rPr lang="ko-KR" altLang="en-US" sz="2600" dirty="0"/>
              <a:t>심전도</a:t>
            </a:r>
            <a:r>
              <a:rPr lang="en-US" altLang="ko-KR" sz="2600" dirty="0"/>
              <a:t>)</a:t>
            </a:r>
            <a:r>
              <a:rPr lang="ko-KR" altLang="en-US" sz="2600" dirty="0"/>
              <a:t>는 심장이 주기적으로 수축 이완 과정에서 전위의 변화를 전극을 붙여 기록해 심장 활동 상태를 기록한다</a:t>
            </a:r>
            <a:r>
              <a:rPr lang="en-US" altLang="ko-KR" sz="26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sz="2600" dirty="0"/>
              <a:t>ECG</a:t>
            </a:r>
            <a:r>
              <a:rPr lang="ko-KR" altLang="en-US" sz="2600" dirty="0" err="1"/>
              <a:t>를</a:t>
            </a:r>
            <a:r>
              <a:rPr lang="ko-KR" altLang="en-US" sz="2600" dirty="0"/>
              <a:t> 통해 사람이 실제로 살아있는지 확인하는 기능으로 위조 및 모조의 가능성을 줄일 수 있다는 장점이 있다</a:t>
            </a:r>
            <a:r>
              <a:rPr lang="en-US" altLang="ko-KR" sz="26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/>
              <a:t>또한 스트레스를 모니터링하는데 유용한 생체 신호로 활용될 수 있다</a:t>
            </a:r>
            <a:r>
              <a:rPr lang="en-US" altLang="ko-KR" sz="2600" dirty="0"/>
              <a:t>. </a:t>
            </a:r>
            <a:r>
              <a:rPr lang="ko-KR" altLang="en-US" sz="2600" dirty="0" err="1"/>
              <a:t>이로인해</a:t>
            </a:r>
            <a:r>
              <a:rPr lang="ko-KR" altLang="en-US" sz="2600" dirty="0"/>
              <a:t> 다양한 웨어러블 기술과 결합한 응용이 가능하다</a:t>
            </a:r>
            <a:r>
              <a:rPr lang="en-US" altLang="ko-KR" sz="26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/>
              <a:t>기본적으로 </a:t>
            </a:r>
            <a:r>
              <a:rPr lang="en" altLang="ko-KR" sz="2600" dirty="0"/>
              <a:t>P</a:t>
            </a:r>
            <a:r>
              <a:rPr lang="ko-KR" altLang="en-US" sz="2600" dirty="0"/>
              <a:t>파</a:t>
            </a:r>
            <a:r>
              <a:rPr lang="en-US" altLang="ko-KR" sz="2600" dirty="0"/>
              <a:t>, </a:t>
            </a:r>
            <a:r>
              <a:rPr lang="en" altLang="ko-KR" sz="2600" dirty="0"/>
              <a:t>QRS</a:t>
            </a:r>
            <a:r>
              <a:rPr lang="ko-KR" altLang="en-US" sz="2600" dirty="0"/>
              <a:t>파</a:t>
            </a:r>
            <a:r>
              <a:rPr lang="en-US" altLang="ko-KR" sz="2600" dirty="0"/>
              <a:t>, </a:t>
            </a:r>
            <a:r>
              <a:rPr lang="en" altLang="ko-KR" sz="2600" dirty="0"/>
              <a:t>T</a:t>
            </a:r>
            <a:r>
              <a:rPr lang="ko-KR" altLang="en-US" sz="2600" dirty="0"/>
              <a:t>파로 구성된다</a:t>
            </a:r>
            <a:r>
              <a:rPr lang="en-US" altLang="ko-KR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068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7937C-56DD-494A-C797-9783574D5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2A74D-A928-1732-AADC-BF56751C7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ECG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696E85-DB8F-DAC0-BE1B-E90BAB0F2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sz="2600" dirty="0"/>
              <a:t>P</a:t>
            </a:r>
            <a:r>
              <a:rPr lang="ko-KR" altLang="en-US" sz="2600" dirty="0"/>
              <a:t>파 </a:t>
            </a:r>
            <a:r>
              <a:rPr lang="en-US" altLang="ko-KR" sz="2600" dirty="0"/>
              <a:t>: </a:t>
            </a:r>
            <a:r>
              <a:rPr lang="ko-KR" altLang="en-US" sz="2600" b="1" dirty="0"/>
              <a:t>심방 </a:t>
            </a:r>
            <a:r>
              <a:rPr lang="ko-KR" altLang="en-US" sz="2600" b="1" dirty="0" err="1"/>
              <a:t>탈분극</a:t>
            </a:r>
            <a:r>
              <a:rPr lang="ko-KR" altLang="en-US" sz="2600" dirty="0" err="1"/>
              <a:t>으로</a:t>
            </a:r>
            <a:r>
              <a:rPr lang="ko-KR" altLang="en-US" sz="2600" dirty="0"/>
              <a:t> 심방이 수축해 혈액을 심실로 전달하는 과정이다</a:t>
            </a:r>
            <a:r>
              <a:rPr lang="en-US" altLang="ko-KR" sz="26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sz="2600" dirty="0"/>
              <a:t>QRS</a:t>
            </a:r>
            <a:r>
              <a:rPr lang="ko-KR" altLang="en-US" sz="2600" dirty="0"/>
              <a:t>파</a:t>
            </a:r>
            <a:r>
              <a:rPr lang="en-US" altLang="ko-KR" sz="2600" dirty="0"/>
              <a:t>(</a:t>
            </a:r>
            <a:r>
              <a:rPr lang="en" altLang="ko-KR" sz="2600" dirty="0"/>
              <a:t>QRS </a:t>
            </a:r>
            <a:r>
              <a:rPr lang="ko-KR" altLang="en-US" sz="2600" dirty="0"/>
              <a:t>복합체</a:t>
            </a:r>
            <a:r>
              <a:rPr lang="en-US" altLang="ko-KR" sz="2600" dirty="0"/>
              <a:t>) : </a:t>
            </a:r>
            <a:r>
              <a:rPr lang="ko-KR" altLang="en-US" sz="2600" b="1" dirty="0"/>
              <a:t>심실 </a:t>
            </a:r>
            <a:r>
              <a:rPr lang="ko-KR" altLang="en-US" sz="2600" b="1" dirty="0" err="1"/>
              <a:t>탈분극</a:t>
            </a:r>
            <a:r>
              <a:rPr lang="ko-KR" altLang="en-US" sz="2600" dirty="0" err="1"/>
              <a:t>으로</a:t>
            </a:r>
            <a:r>
              <a:rPr lang="en-US" altLang="ko-KR" sz="2600" dirty="0"/>
              <a:t>, </a:t>
            </a:r>
            <a:r>
              <a:rPr lang="ko-KR" altLang="en-US" sz="2600" dirty="0"/>
              <a:t>심실이 수축해 혈액을 폐와 전신으로 </a:t>
            </a:r>
            <a:r>
              <a:rPr lang="ko-KR" altLang="en-US" sz="2600" dirty="0" err="1"/>
              <a:t>펌핑한다</a:t>
            </a:r>
            <a:r>
              <a:rPr lang="en-US" altLang="ko-KR" sz="2600" dirty="0"/>
              <a:t>. </a:t>
            </a:r>
            <a:r>
              <a:rPr lang="en" altLang="ko-KR" sz="2600" dirty="0"/>
              <a:t>QRS </a:t>
            </a:r>
            <a:r>
              <a:rPr lang="ko-KR" altLang="en-US" sz="2600" dirty="0"/>
              <a:t>복합체의 모양에 따라 심장 박동을 정상 또는 부정맥으로 분류해 피험자를 식별하는 데 유용한 특성 정보를 제공할 수 있다</a:t>
            </a:r>
            <a:r>
              <a:rPr lang="en-US" altLang="ko-KR" sz="2600" dirty="0"/>
              <a:t>. </a:t>
            </a:r>
            <a:r>
              <a:rPr lang="ko-KR" altLang="en-US" sz="2600" dirty="0"/>
              <a:t>그렇기에 가장 중요한 정보를 포함한다</a:t>
            </a:r>
            <a:r>
              <a:rPr lang="en-US" altLang="ko-KR" sz="26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sz="2600" dirty="0"/>
              <a:t>T</a:t>
            </a:r>
            <a:r>
              <a:rPr lang="ko-KR" altLang="en-US" sz="2600" dirty="0"/>
              <a:t>파 </a:t>
            </a:r>
            <a:r>
              <a:rPr lang="en-US" altLang="ko-KR" sz="2600" dirty="0"/>
              <a:t>: </a:t>
            </a:r>
            <a:r>
              <a:rPr lang="ko-KR" altLang="en-US" sz="2600" b="1" dirty="0"/>
              <a:t>심실 재분극</a:t>
            </a:r>
            <a:r>
              <a:rPr lang="ko-KR" altLang="en-US" sz="2600" dirty="0"/>
              <a:t>으로 심실이 수축 후 다시 이완하며 회복하는 과정이다</a:t>
            </a:r>
            <a:r>
              <a:rPr lang="en-US" altLang="ko-KR" sz="2600" dirty="0"/>
              <a:t>. </a:t>
            </a:r>
            <a:r>
              <a:rPr lang="ko-KR" altLang="en-US" sz="2600" dirty="0"/>
              <a:t>고로 다음 박동을 준비한다</a:t>
            </a:r>
            <a:r>
              <a:rPr lang="en-US" altLang="ko-KR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0744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3135</TotalTime>
  <Words>385</Words>
  <Application>Microsoft Macintosh PowerPoint</Application>
  <PresentationFormat>와이드스크린</PresentationFormat>
  <Paragraphs>28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Noto Sans KR</vt:lpstr>
      <vt:lpstr>Arial</vt:lpstr>
      <vt:lpstr>Office 테마</vt:lpstr>
      <vt:lpstr>PSG, EEG, ECG</vt:lpstr>
      <vt:lpstr>PSG(Polysomnography)</vt:lpstr>
      <vt:lpstr>EEG(Electroencephalography)</vt:lpstr>
      <vt:lpstr>EEG</vt:lpstr>
      <vt:lpstr>ECG(Electrocardiography)</vt:lpstr>
      <vt:lpstr>ECG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/컴퓨터공학전공/학생</dc:creator>
  <cp:lastModifiedBy>황시훈(2023240043)</cp:lastModifiedBy>
  <cp:revision>41</cp:revision>
  <dcterms:created xsi:type="dcterms:W3CDTF">2022-09-21T08:07:24Z</dcterms:created>
  <dcterms:modified xsi:type="dcterms:W3CDTF">2024-12-24T05:53:19Z</dcterms:modified>
</cp:coreProperties>
</file>