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92" r:id="rId3"/>
    <p:sldId id="297" r:id="rId4"/>
    <p:sldId id="298" r:id="rId5"/>
    <p:sldId id="293" r:id="rId6"/>
    <p:sldId id="296" r:id="rId7"/>
    <p:sldId id="299" r:id="rId8"/>
    <p:sldId id="2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4"/>
    <a:srgbClr val="C6A2A5"/>
    <a:srgbClr val="EECCFC"/>
    <a:srgbClr val="221F32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7" y="32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19A0-287B-9848-A8D5-A77177DBB64F}" type="datetimeFigureOut">
              <a:rPr kumimoji="1" lang="ko-KR" altLang="en-US" smtClean="0"/>
              <a:t>2025-01-05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1C0BA-5762-6444-B72C-E6187F7C666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371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EOG, PPG</a:t>
            </a:r>
            <a:r>
              <a:rPr lang="ko-KR" altLang="en-US" dirty="0"/>
              <a:t>신호의 특징</a:t>
            </a:r>
            <a:r>
              <a:rPr lang="en-US" altLang="ko-KR" dirty="0"/>
              <a:t>, </a:t>
            </a:r>
            <a:r>
              <a:rPr lang="ko-KR" altLang="en-US" dirty="0"/>
              <a:t>특성과 </a:t>
            </a:r>
            <a:r>
              <a:rPr lang="en-US" altLang="ko-KR" dirty="0"/>
              <a:t>PSG </a:t>
            </a:r>
            <a:r>
              <a:rPr lang="ko-KR" altLang="en-US" dirty="0"/>
              <a:t>데이터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u="sng" dirty="0"/>
              <a:t>이건준</a:t>
            </a:r>
            <a:endParaRPr lang="en-US" altLang="ko-KR" u="sng" dirty="0"/>
          </a:p>
          <a:p>
            <a:r>
              <a:rPr lang="en-US" altLang="ko-KR" dirty="0"/>
              <a:t>2025.1.5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u="sng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15CE-96DE-71FE-58B6-13731F11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0ADBB-1EB7-180B-5074-2500ADA3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EOG</a:t>
            </a:r>
            <a:r>
              <a:rPr lang="ko-KR" altLang="en-US" dirty="0"/>
              <a:t>신호 특징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374A0-F7D6-3F82-979E-CC56AC86F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눈은 각막에 양극이 있고 망막에 음극이 있다</a:t>
            </a:r>
            <a:r>
              <a:rPr lang="en-US" altLang="ko-KR" dirty="0"/>
              <a:t>. </a:t>
            </a:r>
            <a:r>
              <a:rPr lang="ko-KR" altLang="en-US" dirty="0"/>
              <a:t>이를 이용해 각막</a:t>
            </a:r>
            <a:r>
              <a:rPr lang="en-US" altLang="ko-KR" dirty="0"/>
              <a:t>-</a:t>
            </a:r>
            <a:r>
              <a:rPr lang="ko-KR" altLang="en-US" dirty="0" err="1"/>
              <a:t>망막전위차를</a:t>
            </a:r>
            <a:r>
              <a:rPr lang="ko-KR" altLang="en-US" dirty="0"/>
              <a:t> 이용해 측정가능한 전기 신호를 </a:t>
            </a:r>
            <a:r>
              <a:rPr lang="en-US" altLang="ko-KR" dirty="0"/>
              <a:t>Electrooculogram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눈이 중심 위치에서 주변으로 움직임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망막과 각막은 각각 반대의 전극으로 </a:t>
            </a:r>
            <a:r>
              <a:rPr lang="ko-KR" altLang="en-US" dirty="0" err="1"/>
              <a:t>가까워짐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쌍극자 방향의 </a:t>
            </a:r>
            <a:r>
              <a:rPr lang="ko-KR" altLang="en-US" dirty="0" err="1"/>
              <a:t>변화시</a:t>
            </a:r>
            <a:r>
              <a:rPr lang="ko-KR" altLang="en-US" dirty="0"/>
              <a:t> </a:t>
            </a:r>
            <a:r>
              <a:rPr lang="en-US" altLang="ko-KR" dirty="0"/>
              <a:t>electric potential field</a:t>
            </a:r>
            <a:r>
              <a:rPr lang="ko-KR" altLang="en-US" dirty="0"/>
              <a:t>가 변화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 이때 </a:t>
            </a:r>
            <a:r>
              <a:rPr lang="en-US" altLang="ko-KR" dirty="0"/>
              <a:t>EOG</a:t>
            </a:r>
            <a:r>
              <a:rPr lang="ko-KR" altLang="en-US" dirty="0"/>
              <a:t>의 진폭이 변화함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A5694-FEA2-45AD-511C-994FF4BC4879}"/>
              </a:ext>
            </a:extLst>
          </p:cNvPr>
          <p:cNvSpPr txBox="1"/>
          <p:nvPr/>
        </p:nvSpPr>
        <p:spPr>
          <a:xfrm>
            <a:off x="3733584" y="396766"/>
            <a:ext cx="6749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Eye Movement Analysis for Activity Recognition Using Electrooculography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17188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1090E-7E63-D702-6AA9-ECB69CFC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27AFB-4838-6A0D-A2F8-D60F7210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EOG</a:t>
            </a:r>
            <a:r>
              <a:rPr lang="ko-KR" altLang="en-US" dirty="0"/>
              <a:t>신호 특징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62D223-E736-3E54-F2D0-19BB6895E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4003" y="1193608"/>
            <a:ext cx="5783993" cy="33580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E2C17A-4016-724A-BCE2-E26D3FB6BC65}"/>
              </a:ext>
            </a:extLst>
          </p:cNvPr>
          <p:cNvSpPr txBox="1"/>
          <p:nvPr/>
        </p:nvSpPr>
        <p:spPr>
          <a:xfrm>
            <a:off x="787825" y="4603389"/>
            <a:ext cx="1061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ea typeface="Noto Sans KR" panose="020B0500000000000000"/>
              </a:rPr>
              <a:t>전극을 이용해 눈의 수평 방향과 수직 방향을 측정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4D827-8E83-247D-169E-37E4E68586BD}"/>
              </a:ext>
            </a:extLst>
          </p:cNvPr>
          <p:cNvSpPr txBox="1"/>
          <p:nvPr/>
        </p:nvSpPr>
        <p:spPr>
          <a:xfrm>
            <a:off x="3733584" y="396766"/>
            <a:ext cx="6749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Eye Movement Analysis for Activity Recognition Using Electrooculography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028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67CF1-C946-AFC1-BE6D-7FA83A85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344B6-1170-0F68-6F25-CE308A3C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EOG</a:t>
            </a:r>
            <a:r>
              <a:rPr lang="ko-KR" altLang="en-US" dirty="0"/>
              <a:t>신호 특성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F1098E-A09D-8104-F8B8-AB1ACC90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0A614-E035-D579-DA0D-C58A4FF2E671}"/>
              </a:ext>
            </a:extLst>
          </p:cNvPr>
          <p:cNvSpPr txBox="1"/>
          <p:nvPr/>
        </p:nvSpPr>
        <p:spPr>
          <a:xfrm>
            <a:off x="3733584" y="396766"/>
            <a:ext cx="67496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Eye Movement Analysis for Activity Recognition Using Electrooculography</a:t>
            </a:r>
            <a:endParaRPr lang="ko-KR" altLang="en-US" sz="1500" dirty="0">
              <a:ea typeface="Noto Sans KR" panose="020B0500000000000000"/>
            </a:endParaRPr>
          </a:p>
        </p:txBody>
      </p:sp>
      <p:sp>
        <p:nvSpPr>
          <p:cNvPr id="4" name="내용 개체 틀 5">
            <a:extLst>
              <a:ext uri="{FF2B5EF4-FFF2-40B4-BE49-F238E27FC236}">
                <a16:creationId xmlns:a16="http://schemas.microsoft.com/office/drawing/2014/main" id="{AE9DEC93-6112-4B4A-D164-87C0D5384C7A}"/>
              </a:ext>
            </a:extLst>
          </p:cNvPr>
          <p:cNvSpPr txBox="1">
            <a:spLocks/>
          </p:cNvSpPr>
          <p:nvPr/>
        </p:nvSpPr>
        <p:spPr>
          <a:xfrm>
            <a:off x="692150" y="1341434"/>
            <a:ext cx="11150600" cy="481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비용이 저렴하다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사용하기 쉽다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신뢰성이 높고 방해가 덜한 측정 기술이다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56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59E26-C31D-A737-54D8-802F5AF74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6D2D5-A271-376F-E077-85246511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PPG</a:t>
            </a:r>
            <a:r>
              <a:rPr lang="ko-KR" altLang="en-US" dirty="0"/>
              <a:t>신호 특징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76684E-38EB-A226-3709-9FE1BEA7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특정 파장의 빛 아래에서 인체 구성 요소의 광학적 특성 기반으로 피부의 미세혈관층의 혈액량 변화를 측정하는 비침습적 방법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Photo(</a:t>
            </a:r>
            <a:r>
              <a:rPr lang="ko-KR" altLang="en-US" dirty="0"/>
              <a:t>빛</a:t>
            </a:r>
            <a:r>
              <a:rPr lang="en-US" altLang="ko-KR" dirty="0"/>
              <a:t>) + </a:t>
            </a:r>
            <a:r>
              <a:rPr lang="en-US" altLang="ko-KR" dirty="0" err="1"/>
              <a:t>plethysmo</a:t>
            </a:r>
            <a:r>
              <a:rPr lang="en-US" altLang="ko-KR" dirty="0"/>
              <a:t>(</a:t>
            </a:r>
            <a:r>
              <a:rPr lang="ko-KR" altLang="en-US" dirty="0"/>
              <a:t>부피</a:t>
            </a:r>
            <a:r>
              <a:rPr lang="en-US" altLang="ko-KR" dirty="0"/>
              <a:t>) + </a:t>
            </a:r>
            <a:r>
              <a:rPr lang="en-US" altLang="ko-KR" dirty="0" err="1"/>
              <a:t>graphy</a:t>
            </a:r>
            <a:r>
              <a:rPr lang="en-US" altLang="ko-KR" dirty="0"/>
              <a:t>(</a:t>
            </a:r>
            <a:r>
              <a:rPr lang="ko-KR" altLang="en-US" dirty="0"/>
              <a:t>기록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맥박에 따라 혈액 내 물질 농도 변화 및 광학 경로의 변화를 통해 반사되는 빛의 양을 기록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834FE-CE18-FD17-0ADA-2433F91CD60B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 err="1">
                <a:solidFill>
                  <a:srgbClr val="282828"/>
                </a:solidFill>
                <a:effectLst/>
                <a:latin typeface="MuseoSans"/>
              </a:rPr>
              <a:t>Photoplethysmogram</a:t>
            </a:r>
            <a:r>
              <a:rPr lang="en-US" altLang="ko-KR" sz="1600" b="0" i="0" dirty="0">
                <a:solidFill>
                  <a:srgbClr val="282828"/>
                </a:solidFill>
                <a:effectLst/>
                <a:latin typeface="MuseoSans"/>
              </a:rPr>
              <a:t> Analysis and Applications: An Integrative Review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891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D9FE3-0DD2-B940-4A90-F6AEF899E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87877-9688-B3CD-BB04-8D58D21A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PPG</a:t>
            </a:r>
            <a:r>
              <a:rPr lang="ko-KR" altLang="en-US" dirty="0"/>
              <a:t>신호 특성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1CFDBD-E5A0-B226-932D-B956E7CB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다양한 광원을 사용해 측정해 인체의 손가락</a:t>
            </a:r>
            <a:r>
              <a:rPr lang="en-US" altLang="ko-KR" dirty="0"/>
              <a:t>, </a:t>
            </a:r>
            <a:r>
              <a:rPr lang="ko-KR" altLang="en-US" dirty="0"/>
              <a:t>발가락</a:t>
            </a:r>
            <a:r>
              <a:rPr lang="en-US" altLang="ko-KR" dirty="0"/>
              <a:t>, </a:t>
            </a:r>
            <a:r>
              <a:rPr lang="ko-KR" altLang="en-US" dirty="0" err="1"/>
              <a:t>귓불등에서</a:t>
            </a:r>
            <a:r>
              <a:rPr lang="ko-KR" altLang="en-US" dirty="0"/>
              <a:t> 혈액량변화를 감시하는데 유리함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혈액 산소포화도 측정에 활용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말초 혈관의 긴장 및 혈류 변화 평가에 활용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모바일에서 운동상태</a:t>
            </a:r>
            <a:r>
              <a:rPr lang="en-US" altLang="ko-KR" dirty="0"/>
              <a:t>, </a:t>
            </a:r>
            <a:r>
              <a:rPr lang="ko-KR" altLang="en-US" dirty="0" err="1"/>
              <a:t>수면상태등을</a:t>
            </a:r>
            <a:r>
              <a:rPr lang="ko-KR" altLang="en-US" dirty="0"/>
              <a:t> 웨어러블 기기를 통해 건강상태 모니터링에 활용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192CA3-E832-250E-4463-246F1A6B962C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 err="1">
                <a:solidFill>
                  <a:srgbClr val="282828"/>
                </a:solidFill>
                <a:effectLst/>
                <a:latin typeface="MuseoSans"/>
              </a:rPr>
              <a:t>Photoplethysmogram</a:t>
            </a:r>
            <a:r>
              <a:rPr lang="en-US" altLang="ko-KR" sz="1600" b="0" i="0" dirty="0">
                <a:solidFill>
                  <a:srgbClr val="282828"/>
                </a:solidFill>
                <a:effectLst/>
                <a:latin typeface="MuseoSans"/>
              </a:rPr>
              <a:t> Analysis and Applications: An Integrative Review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7461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F81AC-E601-27A2-513A-47F8B852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C6734-C19A-30E4-B02F-4F845898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PPG</a:t>
            </a:r>
            <a:r>
              <a:rPr lang="ko-KR" altLang="en-US" dirty="0"/>
              <a:t>신호 특성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773EF1-5489-D5C4-8F41-C3402B30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저비용</a:t>
            </a:r>
            <a:r>
              <a:rPr lang="en-US" altLang="ko-KR" dirty="0"/>
              <a:t>, </a:t>
            </a:r>
            <a:r>
              <a:rPr lang="ko-KR" altLang="en-US" dirty="0"/>
              <a:t>비침습적</a:t>
            </a:r>
            <a:r>
              <a:rPr lang="en-US" altLang="ko-KR" dirty="0"/>
              <a:t>(</a:t>
            </a:r>
            <a:r>
              <a:rPr lang="ko-KR" altLang="en-US" dirty="0"/>
              <a:t>신체에 물리적 손상이 없이</a:t>
            </a:r>
            <a:r>
              <a:rPr lang="en-US" altLang="ko-KR" dirty="0"/>
              <a:t>)</a:t>
            </a:r>
            <a:r>
              <a:rPr lang="ko-KR" altLang="en-US" dirty="0"/>
              <a:t>이고 이동성이 뛰어난 기술이다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일상생활의 다양한 분야에 활용도가 높다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체온</a:t>
            </a:r>
            <a:r>
              <a:rPr lang="en-US" altLang="ko-KR" dirty="0"/>
              <a:t>, </a:t>
            </a:r>
            <a:r>
              <a:rPr lang="ko-KR" altLang="en-US" dirty="0" err="1"/>
              <a:t>주변광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피부유형등의</a:t>
            </a:r>
            <a:r>
              <a:rPr lang="ko-KR" altLang="en-US" dirty="0"/>
              <a:t> 외부 요인에 민감하여 극복하기 위한 추가 연구가 필요하다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E6584-D834-0930-A815-46B903F675D9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 err="1">
                <a:solidFill>
                  <a:srgbClr val="282828"/>
                </a:solidFill>
                <a:effectLst/>
                <a:latin typeface="MuseoSans"/>
              </a:rPr>
              <a:t>Photoplethysmogram</a:t>
            </a:r>
            <a:r>
              <a:rPr lang="en-US" altLang="ko-KR" sz="1600" b="0" i="0" dirty="0">
                <a:solidFill>
                  <a:srgbClr val="282828"/>
                </a:solidFill>
                <a:effectLst/>
                <a:latin typeface="MuseoSans"/>
              </a:rPr>
              <a:t> Analysis and Applications: An Integrative Review</a:t>
            </a:r>
            <a:endParaRPr lang="ko-KR" altLang="en-US" sz="15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96967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989D2-D7F8-EBFF-B4D6-229820892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75308-5B1E-9842-CF61-32D2588E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82566"/>
            <a:ext cx="11544300" cy="60642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PSG </a:t>
            </a:r>
            <a:r>
              <a:rPr lang="ko-KR" altLang="en-US" dirty="0"/>
              <a:t>데이터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2003B4-0C10-EBB0-5CAA-F36F7358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51927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수면과 각성 상태 동안 여러 생리적 매개변수를 모니터링 하는 기술의 데이터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수집되는 데이터의 형태는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얻는 데이터를 활용해 수면 형태를 파악 </a:t>
            </a: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C6107-C4F5-3A41-E025-C7707E2BF4FB}"/>
              </a:ext>
            </a:extLst>
          </p:cNvPr>
          <p:cNvSpPr txBox="1"/>
          <p:nvPr/>
        </p:nvSpPr>
        <p:spPr>
          <a:xfrm>
            <a:off x="3733584" y="396766"/>
            <a:ext cx="674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Polysomnography: a systematic review</a:t>
            </a:r>
            <a:endParaRPr lang="ko-KR" altLang="en-US" sz="1500" dirty="0">
              <a:ea typeface="Noto Sans KR" panose="020B050000000000000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9BE28-05AD-9781-B288-DFF0F24E91FE}"/>
              </a:ext>
            </a:extLst>
          </p:cNvPr>
          <p:cNvSpPr txBox="1"/>
          <p:nvPr/>
        </p:nvSpPr>
        <p:spPr>
          <a:xfrm>
            <a:off x="5168348" y="2796209"/>
            <a:ext cx="6483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뇌파(EEG),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눈운동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(EOG), 턱과 양측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앞정강이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 근육의 근전도(EMG)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심전도(ECG)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기류 측정(코와 입의 온도 센서 및 비강 압력 변환기를 사용)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흉벽 및 복부 움직임(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피에조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 벨트를 사용)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산소포화도(일회용 손가락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프로브를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 검지에 부착)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코골이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(목에 부착된 마이크로폰 사용)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ans KR" panose="020B0500000000000000"/>
              </a:rPr>
              <a:t>동영상 녹화를 통해 시청각 정보 수집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E076D-ED71-994A-B463-2172F83C74E8}"/>
              </a:ext>
            </a:extLst>
          </p:cNvPr>
          <p:cNvSpPr txBox="1"/>
          <p:nvPr/>
        </p:nvSpPr>
        <p:spPr>
          <a:xfrm>
            <a:off x="7258050" y="5159266"/>
            <a:ext cx="118040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Obstructive Sleep </a:t>
            </a:r>
            <a:r>
              <a:rPr lang="en-US" altLang="ko-KR" sz="800" dirty="0" err="1"/>
              <a:t>Apnoea</a:t>
            </a:r>
            <a:r>
              <a:rPr lang="en-US" altLang="ko-KR" sz="800" dirty="0"/>
              <a:t> in Singapore: Polysomnography Data From a Tertiary Sleep Disorders Unit</a:t>
            </a:r>
            <a:endParaRPr lang="ko-KR" altLang="en-US" sz="800" dirty="0">
              <a:ea typeface="Noto Sans KR" panose="020B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89554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364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MuseoSans</vt:lpstr>
      <vt:lpstr>Noto Sans KR</vt:lpstr>
      <vt:lpstr>맑은 고딕</vt:lpstr>
      <vt:lpstr>Arial</vt:lpstr>
      <vt:lpstr>Office 테마</vt:lpstr>
      <vt:lpstr>EOG, PPG신호의 특징, 특성과 PSG 데이터</vt:lpstr>
      <vt:lpstr>EOG신호 특징</vt:lpstr>
      <vt:lpstr>EOG신호 특징</vt:lpstr>
      <vt:lpstr>EOG신호 특성</vt:lpstr>
      <vt:lpstr>PPG신호 특징</vt:lpstr>
      <vt:lpstr>PPG신호 특성</vt:lpstr>
      <vt:lpstr>PPG신호 특성</vt:lpstr>
      <vt:lpstr>PSG 데이터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이건준 이건준</cp:lastModifiedBy>
  <cp:revision>46</cp:revision>
  <dcterms:created xsi:type="dcterms:W3CDTF">2022-09-21T08:07:24Z</dcterms:created>
  <dcterms:modified xsi:type="dcterms:W3CDTF">2025-01-05T11:18:57Z</dcterms:modified>
</cp:coreProperties>
</file>