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67" r:id="rId19"/>
    <p:sldId id="268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02F108-D6D1-43CA-899C-2035CB92C4AA}" v="502" dt="2023-04-09T22:06:59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9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108852@edu.fe.up.p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p202108660@edu.fe.up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B70A2-77BD-142F-319F-A91E94CD1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3231" y="552782"/>
            <a:ext cx="5369169" cy="1154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 Analysis Tool for Railway Network Management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E87DB51-B1F6-31F7-961E-CE4A504E0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7" r="24794" b="-2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E181D3-D0E9-5195-7C6D-EB84E16D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Trabalho</a:t>
            </a:r>
            <a:r>
              <a:rPr lang="en-US"/>
              <a:t> realizado por:</a:t>
            </a:r>
          </a:p>
          <a:p>
            <a:r>
              <a:rPr lang="en-US"/>
              <a:t>Inês Martin Soares </a:t>
            </a:r>
          </a:p>
          <a:p>
            <a:r>
              <a:rPr lang="en-US"/>
              <a:t>(</a:t>
            </a:r>
            <a:r>
              <a:rPr lang="en-US">
                <a:hlinkClick r:id="rId3"/>
              </a:rPr>
              <a:t>up202108852@edu.fe.up.pt</a:t>
            </a:r>
            <a:r>
              <a:rPr lang="en-US"/>
              <a:t>)</a:t>
            </a:r>
          </a:p>
          <a:p>
            <a:r>
              <a:rPr lang="en-US"/>
              <a:t>Pedro Miguel Martins Romão </a:t>
            </a:r>
          </a:p>
          <a:p>
            <a:r>
              <a:rPr lang="en-US"/>
              <a:t>(</a:t>
            </a:r>
            <a:r>
              <a:rPr lang="en-US">
                <a:hlinkClick r:id="rId4"/>
              </a:rPr>
              <a:t>up202108660@edu.fe.up.pt</a:t>
            </a:r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476BA4-5FC4-A002-150D-774D8C5B3F92}"/>
              </a:ext>
            </a:extLst>
          </p:cNvPr>
          <p:cNvSpPr txBox="1"/>
          <p:nvPr/>
        </p:nvSpPr>
        <p:spPr>
          <a:xfrm>
            <a:off x="895739" y="1324947"/>
            <a:ext cx="46746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Funções usadas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DF26D-7617-EE0A-E7EF-F333CBD712C9}"/>
              </a:ext>
            </a:extLst>
          </p:cNvPr>
          <p:cNvSpPr txBox="1"/>
          <p:nvPr/>
        </p:nvSpPr>
        <p:spPr>
          <a:xfrm>
            <a:off x="979714" y="2295330"/>
            <a:ext cx="9853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CSVReader</a:t>
            </a:r>
            <a:r>
              <a:rPr lang="en-US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read_network</a:t>
            </a:r>
            <a:r>
              <a:rPr lang="en-US" dirty="0"/>
              <a:t>: </a:t>
            </a:r>
            <a:r>
              <a:rPr lang="en-US" dirty="0" err="1"/>
              <a:t>lê</a:t>
            </a:r>
            <a:r>
              <a:rPr lang="en-US" dirty="0"/>
              <a:t> do network.csv e </a:t>
            </a:r>
            <a:r>
              <a:rPr lang="pt-PT" dirty="0"/>
              <a:t>cria objetos </a:t>
            </a:r>
            <a:r>
              <a:rPr lang="pt-PT" i="1" dirty="0"/>
              <a:t>Station</a:t>
            </a:r>
            <a:r>
              <a:rPr lang="pt-PT" dirty="0"/>
              <a:t> e adiciona-os a um objeto </a:t>
            </a:r>
            <a:r>
              <a:rPr lang="pt-PT" i="1" dirty="0"/>
              <a:t>Network</a:t>
            </a:r>
            <a:r>
              <a:rPr lang="pt-PT" dirty="0"/>
              <a:t>. Cria também uma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que associa o nome de cada estação ao seu índice na rede.</a:t>
            </a:r>
            <a:r>
              <a:rPr lang="en-U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read_stations</a:t>
            </a:r>
            <a:r>
              <a:rPr lang="en-US" dirty="0"/>
              <a:t>: </a:t>
            </a:r>
            <a:r>
              <a:rPr lang="en-US" dirty="0" err="1"/>
              <a:t>lê</a:t>
            </a:r>
            <a:r>
              <a:rPr lang="en-US" dirty="0"/>
              <a:t> do stations.csv e </a:t>
            </a:r>
            <a:r>
              <a:rPr lang="pt-PT" dirty="0"/>
              <a:t>cria objetos </a:t>
            </a:r>
            <a:r>
              <a:rPr lang="pt-PT" i="1" dirty="0"/>
              <a:t>Trip</a:t>
            </a:r>
            <a:r>
              <a:rPr lang="pt-PT" dirty="0"/>
              <a:t> e adiciona-os aos objetos Station correspondentes na rede. Atualiza também a capacidade residual da rede com base nas informações de capacidade nas viagens.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PT" dirty="0"/>
              <a:t>Complexidade temporal: O(n).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022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2E4356-68FD-09A4-0363-7C1F78EF94B1}"/>
              </a:ext>
            </a:extLst>
          </p:cNvPr>
          <p:cNvSpPr txBox="1"/>
          <p:nvPr/>
        </p:nvSpPr>
        <p:spPr>
          <a:xfrm>
            <a:off x="895739" y="1324947"/>
            <a:ext cx="46746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Funções usadas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B5B3E-DA5D-9443-384E-C73B382BF0BC}"/>
              </a:ext>
            </a:extLst>
          </p:cNvPr>
          <p:cNvSpPr txBox="1"/>
          <p:nvPr/>
        </p:nvSpPr>
        <p:spPr>
          <a:xfrm>
            <a:off x="895739" y="2056686"/>
            <a:ext cx="99464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Network: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maxFlowStations</a:t>
            </a:r>
            <a:r>
              <a:rPr lang="pt-PT" b="1" dirty="0"/>
              <a:t>:</a:t>
            </a:r>
            <a:r>
              <a:rPr lang="pt-PT" dirty="0"/>
              <a:t> recebe os nomes de duas estações e retorna o fluxo máximo de trens que podem ir da primeira estação para a segunda, usando o algoritmo de fluxo máximo. Se não houver parâmetros de entrada, a função solicita que o usuário insira o nome das estações. </a:t>
            </a:r>
            <a:r>
              <a:rPr lang="pt-PT" b="1" dirty="0"/>
              <a:t>Complexidade temporal: </a:t>
            </a:r>
            <a:r>
              <a:rPr lang="pt-PT" dirty="0"/>
              <a:t>O(VE^2)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bfsAugmentingPath</a:t>
            </a:r>
            <a:r>
              <a:rPr lang="pt-PT" b="1" dirty="0"/>
              <a:t>:</a:t>
            </a:r>
            <a:r>
              <a:rPr lang="pt-PT" dirty="0"/>
              <a:t> encontra um caminho aumentativo entre um nó de origem e um nó de destino na rede usando o algoritmo BFS. Essa função é usada pela função "</a:t>
            </a:r>
            <a:r>
              <a:rPr lang="pt-PT" dirty="0" err="1"/>
              <a:t>max_flow</a:t>
            </a:r>
            <a:r>
              <a:rPr lang="pt-PT" dirty="0"/>
              <a:t>" para encontrar o fluxo máximo na rede. </a:t>
            </a:r>
            <a:r>
              <a:rPr lang="pt-PT" b="1" dirty="0"/>
              <a:t>Complexidade temporal: </a:t>
            </a:r>
            <a:r>
              <a:rPr lang="pt-PT" dirty="0"/>
              <a:t>O(V+E)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max_flow</a:t>
            </a:r>
            <a:r>
              <a:rPr lang="pt-PT" b="1" dirty="0"/>
              <a:t>: </a:t>
            </a:r>
            <a:r>
              <a:rPr lang="pt-PT" dirty="0"/>
              <a:t>usa o algoritmo de fluxo máximo para encontrar o fluxo máximo de trens que podem ir da estação de origem à estação de destino, atualizando a rede residual após cada iteração.</a:t>
            </a:r>
            <a:r>
              <a:rPr lang="pt-PT" b="1" dirty="0"/>
              <a:t> Complexidade temporal: </a:t>
            </a:r>
            <a:r>
              <a:rPr lang="pt-PT" dirty="0"/>
              <a:t>O(VE^2)</a:t>
            </a:r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798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DF3E2-75AE-9EF4-343F-C295935155B0}"/>
              </a:ext>
            </a:extLst>
          </p:cNvPr>
          <p:cNvSpPr txBox="1"/>
          <p:nvPr/>
        </p:nvSpPr>
        <p:spPr>
          <a:xfrm>
            <a:off x="895739" y="1324947"/>
            <a:ext cx="46746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Funções usadas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DBA5E-037A-6257-1261-6BE28779BFA3}"/>
              </a:ext>
            </a:extLst>
          </p:cNvPr>
          <p:cNvSpPr txBox="1"/>
          <p:nvPr/>
        </p:nvSpPr>
        <p:spPr>
          <a:xfrm>
            <a:off x="979714" y="2043404"/>
            <a:ext cx="10431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maxFlowPairs</a:t>
            </a:r>
            <a:r>
              <a:rPr lang="pt-PT" b="1" dirty="0"/>
              <a:t>:</a:t>
            </a:r>
            <a:r>
              <a:rPr lang="pt-PT" dirty="0"/>
              <a:t> calcula o fluxo máximo entre todas as possíveis combinações de duas estações e retorna um vetor com as estações que apresentam o maior fluxo máximo. </a:t>
            </a:r>
            <a:r>
              <a:rPr lang="pt-PT" b="1" dirty="0"/>
              <a:t>Complexidade temporal: </a:t>
            </a:r>
            <a:r>
              <a:rPr lang="en-GB" dirty="0"/>
              <a:t>O(n*(VE^2)) V-number </a:t>
            </a:r>
            <a:r>
              <a:rPr lang="en-GB" dirty="0" err="1"/>
              <a:t>os</a:t>
            </a:r>
            <a:r>
              <a:rPr lang="en-GB" dirty="0"/>
              <a:t> nodes(stations)n-number of pairs E- worst case 2*edges</a:t>
            </a:r>
          </a:p>
          <a:p>
            <a:pPr algn="just"/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 </a:t>
            </a:r>
            <a:r>
              <a:rPr lang="pt-PT" b="1" dirty="0" err="1"/>
              <a:t>maxArriveStation</a:t>
            </a:r>
            <a:r>
              <a:rPr lang="pt-PT" b="1" dirty="0"/>
              <a:t>:</a:t>
            </a:r>
            <a:r>
              <a:rPr lang="pt-PT" dirty="0"/>
              <a:t> retorna o fluxo máximo que chega em uma determinada estação, criando um nó de origem com capacidade infinita e ligando-o a todas as outras estações (exceto a estação de destino) com capacidade máxima de 1. Em seguida, calcula o fluxo máximo da estação de origem para a estação de destino e retorna esse valor. </a:t>
            </a:r>
            <a:r>
              <a:rPr lang="pt-PT" b="1" dirty="0"/>
              <a:t>Complexidade temporal: </a:t>
            </a:r>
            <a:r>
              <a:rPr lang="pt-PT" dirty="0"/>
              <a:t>O(V*E^2)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maxFlowStationsDijkstra</a:t>
            </a:r>
            <a:r>
              <a:rPr lang="pt-PT" b="1" dirty="0"/>
              <a:t>: </a:t>
            </a:r>
            <a:r>
              <a:rPr lang="pt-PT" dirty="0"/>
              <a:t>é responsável por calcular o fluxo máximo entre duas estações usando o algoritmo de </a:t>
            </a:r>
            <a:r>
              <a:rPr lang="pt-PT" dirty="0" err="1"/>
              <a:t>Dijkstra</a:t>
            </a:r>
            <a:r>
              <a:rPr lang="pt-PT" dirty="0"/>
              <a:t> para encontrar o caminho de menor custo. </a:t>
            </a:r>
            <a:r>
              <a:rPr lang="pt-PT" b="1" dirty="0"/>
              <a:t>Complexidade temporal:</a:t>
            </a:r>
            <a:r>
              <a:rPr lang="pt-PT" dirty="0"/>
              <a:t> O(V^2)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/>
              <a:t>max_Flow_Dijkstra: </a:t>
            </a:r>
            <a:r>
              <a:rPr lang="pt-PT" dirty="0"/>
              <a:t>é onde o algoritmo de Dijkstra é implementado para encontrar um max flow usando paths de custo mínimo. </a:t>
            </a:r>
            <a:r>
              <a:rPr lang="pt-PT" b="1" dirty="0"/>
              <a:t>Complexidade temporal: </a:t>
            </a:r>
            <a:r>
              <a:rPr lang="pt-PT" dirty="0"/>
              <a:t>O(V^2)</a:t>
            </a:r>
          </a:p>
        </p:txBody>
      </p:sp>
    </p:spTree>
    <p:extLst>
      <p:ext uri="{BB962C8B-B14F-4D97-AF65-F5344CB8AC3E}">
        <p14:creationId xmlns:p14="http://schemas.microsoft.com/office/powerpoint/2010/main" val="387609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DDA941-27C2-7060-3902-FE2C895CB28F}"/>
              </a:ext>
            </a:extLst>
          </p:cNvPr>
          <p:cNvSpPr txBox="1"/>
          <p:nvPr/>
        </p:nvSpPr>
        <p:spPr>
          <a:xfrm>
            <a:off x="895739" y="1324947"/>
            <a:ext cx="46746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Funções usadas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47A81-0375-EA86-73B5-00A44769EE1D}"/>
              </a:ext>
            </a:extLst>
          </p:cNvPr>
          <p:cNvSpPr txBox="1"/>
          <p:nvPr/>
        </p:nvSpPr>
        <p:spPr>
          <a:xfrm>
            <a:off x="996820" y="2136710"/>
            <a:ext cx="10198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/>
              <a:t>dijkstraAugmentingPath:</a:t>
            </a:r>
            <a:r>
              <a:rPr lang="pt-PT" dirty="0"/>
              <a:t> é responsável por encontrar o caminho mais curto entre um nó de origem e um nó de destino no grafo residual. Essa função é utilizada no algoritmo de fluxo máximo de </a:t>
            </a:r>
            <a:r>
              <a:rPr lang="pt-PT" dirty="0" err="1"/>
              <a:t>Dijkstra</a:t>
            </a:r>
            <a:r>
              <a:rPr lang="pt-PT" dirty="0"/>
              <a:t>, implementado na função </a:t>
            </a:r>
            <a:r>
              <a:rPr lang="pt-PT" dirty="0" err="1"/>
              <a:t>max_Flow_Dijkstra</a:t>
            </a:r>
            <a:r>
              <a:rPr lang="pt-PT" dirty="0"/>
              <a:t>. </a:t>
            </a:r>
            <a:r>
              <a:rPr lang="pt-PT" b="1" dirty="0"/>
              <a:t>Complexidade temporal: </a:t>
            </a:r>
            <a:r>
              <a:rPr lang="pt-PT" dirty="0"/>
              <a:t>O((V^2) 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maxFlowSubgraph</a:t>
            </a:r>
            <a:r>
              <a:rPr lang="pt-PT" b="1" dirty="0"/>
              <a:t>:</a:t>
            </a:r>
            <a:r>
              <a:rPr lang="pt-PT" dirty="0"/>
              <a:t> é um método da classe "Network" que recebe como entrada duas </a:t>
            </a:r>
            <a:r>
              <a:rPr lang="pt-PT" dirty="0" err="1"/>
              <a:t>strings</a:t>
            </a:r>
            <a:r>
              <a:rPr lang="pt-PT" dirty="0"/>
              <a:t> representando duas estações de uma rede de transporte. A função remove algumas viagens dessas duas estações para criar um subgrafo e, em seguida, solicita ao usuário que insira duas estações de origem e destino para calcular o fluxo máximo entre elas usando o método "</a:t>
            </a:r>
            <a:r>
              <a:rPr lang="pt-PT" dirty="0" err="1"/>
              <a:t>maxFlowStations</a:t>
            </a:r>
            <a:r>
              <a:rPr lang="pt-PT" dirty="0"/>
              <a:t>". A função retorna o valor do fluxo máximo encontrado. </a:t>
            </a:r>
            <a:r>
              <a:rPr lang="pt-PT" b="1" dirty="0"/>
              <a:t>Complexidade temporal:</a:t>
            </a:r>
            <a:r>
              <a:rPr lang="pt-PT" dirty="0"/>
              <a:t> O(VE^2)</a:t>
            </a:r>
          </a:p>
        </p:txBody>
      </p:sp>
    </p:spTree>
    <p:extLst>
      <p:ext uri="{BB962C8B-B14F-4D97-AF65-F5344CB8AC3E}">
        <p14:creationId xmlns:p14="http://schemas.microsoft.com/office/powerpoint/2010/main" val="331356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E1D12-881B-30DD-475D-5AE912EFEFC3}"/>
              </a:ext>
            </a:extLst>
          </p:cNvPr>
          <p:cNvSpPr txBox="1"/>
          <p:nvPr/>
        </p:nvSpPr>
        <p:spPr>
          <a:xfrm>
            <a:off x="895739" y="1324947"/>
            <a:ext cx="46746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Funções usadas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CE6E0-BA4F-B5A5-0894-E5E95C6E8FB6}"/>
              </a:ext>
            </a:extLst>
          </p:cNvPr>
          <p:cNvSpPr txBox="1"/>
          <p:nvPr/>
        </p:nvSpPr>
        <p:spPr>
          <a:xfrm>
            <a:off x="1026366" y="2099388"/>
            <a:ext cx="9703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mostAffectedByFailure</a:t>
            </a:r>
            <a:r>
              <a:rPr lang="pt-PT" b="1" dirty="0"/>
              <a:t>: </a:t>
            </a:r>
            <a:r>
              <a:rPr lang="pt-PT" dirty="0"/>
              <a:t>recebe dois nomes de estações como entrada e retorna um vetor de pares de inteiros, que representam o índice e a quantidade de viagens que seriam afetadas pelo fechamento da conexão direta entre as duas estações. </a:t>
            </a:r>
            <a:r>
              <a:rPr lang="pt-PT" b="1" dirty="0"/>
              <a:t>Complexidade temporal: </a:t>
            </a:r>
            <a:r>
              <a:rPr lang="pt-PT" dirty="0"/>
              <a:t>O(</a:t>
            </a:r>
            <a:r>
              <a:rPr lang="pt-PT" dirty="0" err="1"/>
              <a:t>NMlog</a:t>
            </a:r>
            <a:r>
              <a:rPr lang="pt-PT" dirty="0"/>
              <a:t>(M))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1" dirty="0" err="1"/>
              <a:t>topKmaintenance</a:t>
            </a:r>
            <a:r>
              <a:rPr lang="pt-PT" b="1" dirty="0"/>
              <a:t>:</a:t>
            </a:r>
            <a:r>
              <a:rPr lang="pt-PT" dirty="0"/>
              <a:t> recebe dois argumentos: um inteiro k e uma </a:t>
            </a:r>
            <a:r>
              <a:rPr lang="pt-PT" dirty="0" err="1"/>
              <a:t>string</a:t>
            </a:r>
            <a:r>
              <a:rPr lang="pt-PT" dirty="0"/>
              <a:t> x. Se x for "1", a função soma a capacidade de todas as linhas em cada município e retorna os top-k municípios com a maior capacidade total. Se x for "2", a função soma a capacidade de todas as viagens em cada distrito e retorna os top-k distritos com a maior capacidade total. A saída é feita imprimindo o nome dos municípios ou distritos na tela. </a:t>
            </a:r>
            <a:r>
              <a:rPr lang="pt-PT" b="1" dirty="0"/>
              <a:t>Complexidade temporal: </a:t>
            </a:r>
            <a:r>
              <a:rPr lang="pt-PT" dirty="0"/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3370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1626E-1AD1-21A0-8FA4-358AE0F5A62C}"/>
              </a:ext>
            </a:extLst>
          </p:cNvPr>
          <p:cNvSpPr txBox="1"/>
          <p:nvPr/>
        </p:nvSpPr>
        <p:spPr>
          <a:xfrm>
            <a:off x="917509" y="1296955"/>
            <a:ext cx="517849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Dificuldades encontradas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BE54-B94A-2CB8-A467-477FEFCF3E51}"/>
              </a:ext>
            </a:extLst>
          </p:cNvPr>
          <p:cNvSpPr txBox="1"/>
          <p:nvPr/>
        </p:nvSpPr>
        <p:spPr>
          <a:xfrm>
            <a:off x="1054359" y="2164702"/>
            <a:ext cx="9843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Uma das dificuldades mais sentidas foi a interpretação do enunciado do projeto. Isso levou a várias reformulações no programa, o que atrasou um pouco o processo;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Decidir que algoritmos usar para resolver os vários probemas;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Dando um exemplo, no exercício 3.1 retirar do enunciado um problema a resolver e decidir quais algoritmos usar e quais algoritmos iam lidar com o quê(capacidade, fluxo, custo,etc.);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Testar o código desenvolvido de forma a se conseguir confirmar a correção do mesmo;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229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C95CD-CAB6-8410-8339-617CA4C23E58}"/>
              </a:ext>
            </a:extLst>
          </p:cNvPr>
          <p:cNvSpPr txBox="1"/>
          <p:nvPr/>
        </p:nvSpPr>
        <p:spPr>
          <a:xfrm>
            <a:off x="1017037" y="1315616"/>
            <a:ext cx="492656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Avaliação do grupo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D021E-7363-6912-586A-EB52546C614B}"/>
              </a:ext>
            </a:extLst>
          </p:cNvPr>
          <p:cNvSpPr txBox="1"/>
          <p:nvPr/>
        </p:nvSpPr>
        <p:spPr>
          <a:xfrm>
            <a:off x="1119673" y="2183363"/>
            <a:ext cx="984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Cada elemento do grupo trabalhou de acordo com a sua disponibilidade, não havendo grande discrepância na distribuição das tarefas. Pelo que ninguém ficou sobrecarregado.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Inês Soares: 50%; Pedro Romão: 50%.</a:t>
            </a:r>
          </a:p>
        </p:txBody>
      </p:sp>
    </p:spTree>
    <p:extLst>
      <p:ext uri="{BB962C8B-B14F-4D97-AF65-F5344CB8AC3E}">
        <p14:creationId xmlns:p14="http://schemas.microsoft.com/office/powerpoint/2010/main" val="79042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47CD69-BCF9-4A64-B6B4-5FDB3B94C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BD0D046-F1AF-622C-CD92-9ABABC348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7" r="16054" b="-2"/>
          <a:stretch/>
        </p:blipFill>
        <p:spPr>
          <a:xfrm>
            <a:off x="1" y="1"/>
            <a:ext cx="6632811" cy="6046542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21454-3361-6F10-35FE-C3FAA963D0CC}"/>
              </a:ext>
            </a:extLst>
          </p:cNvPr>
          <p:cNvSpPr txBox="1"/>
          <p:nvPr/>
        </p:nvSpPr>
        <p:spPr>
          <a:xfrm>
            <a:off x="7479445" y="597159"/>
            <a:ext cx="386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+mj-lt"/>
              </a:rPr>
              <a:t>Temas abordados: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337F0-D9FE-1CF6-699E-339AF6A5528A}"/>
              </a:ext>
            </a:extLst>
          </p:cNvPr>
          <p:cNvSpPr txBox="1"/>
          <p:nvPr/>
        </p:nvSpPr>
        <p:spPr>
          <a:xfrm>
            <a:off x="7479444" y="1546125"/>
            <a:ext cx="3862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Apresentação geral;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Leitura dos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Classes;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Diagrama de classes;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Grafo usado;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Interface do utilizador;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Funcionalidades;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Funções usadas;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Dificuldades </a:t>
            </a:r>
            <a:r>
              <a:rPr lang="pt-PT" dirty="0"/>
              <a:t>encontradas;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Avaliação do grupo;</a:t>
            </a:r>
          </a:p>
        </p:txBody>
      </p:sp>
    </p:spTree>
    <p:extLst>
      <p:ext uri="{BB962C8B-B14F-4D97-AF65-F5344CB8AC3E}">
        <p14:creationId xmlns:p14="http://schemas.microsoft.com/office/powerpoint/2010/main" val="38669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8EA4D-4023-6056-BBAB-D73D28FDFB67}"/>
              </a:ext>
            </a:extLst>
          </p:cNvPr>
          <p:cNvSpPr txBox="1"/>
          <p:nvPr/>
        </p:nvSpPr>
        <p:spPr>
          <a:xfrm>
            <a:off x="636371" y="490264"/>
            <a:ext cx="4606456" cy="1154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PT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Apresentação geral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7346E-33C6-6ACF-2379-3E1DDCB5ACE0}"/>
              </a:ext>
            </a:extLst>
          </p:cNvPr>
          <p:cNvSpPr txBox="1"/>
          <p:nvPr/>
        </p:nvSpPr>
        <p:spPr>
          <a:xfrm>
            <a:off x="185700" y="1958090"/>
            <a:ext cx="4594537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algn="just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pt-PT" dirty="0"/>
              <a:t>Foram nos fornecido um conjunto de dados e de informações para o desenvolvimento de um programa que consiste em ajudar não só  o cliente a planificar</a:t>
            </a:r>
            <a:r>
              <a:rPr lang="en-US" dirty="0"/>
              <a:t> a </a:t>
            </a:r>
            <a:r>
              <a:rPr lang="pt-PT" dirty="0"/>
              <a:t>sua</a:t>
            </a:r>
            <a:r>
              <a:rPr lang="en-US" dirty="0"/>
              <a:t> </a:t>
            </a:r>
            <a:r>
              <a:rPr lang="pt-PT" dirty="0"/>
              <a:t>viagem de comboio</a:t>
            </a:r>
            <a:r>
              <a:rPr lang="en-US" dirty="0"/>
              <a:t>, </a:t>
            </a:r>
            <a:r>
              <a:rPr lang="pt-PT" dirty="0"/>
              <a:t>mas também o agente na manutenção das linhas.</a:t>
            </a:r>
          </a:p>
        </p:txBody>
      </p:sp>
      <p:pic>
        <p:nvPicPr>
          <p:cNvPr id="7" name="Picture 6" descr="A picture containing map">
            <a:extLst>
              <a:ext uri="{FF2B5EF4-FFF2-40B4-BE49-F238E27FC236}">
                <a16:creationId xmlns:a16="http://schemas.microsoft.com/office/drawing/2014/main" id="{CF8EB1B0-CD7A-FB85-026C-C84C48207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8" r="21237"/>
          <a:stretch/>
        </p:blipFill>
        <p:spPr>
          <a:xfrm>
            <a:off x="5879198" y="490264"/>
            <a:ext cx="6312802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93725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4313A7-500C-5317-2322-B76089116D2F}"/>
              </a:ext>
            </a:extLst>
          </p:cNvPr>
          <p:cNvSpPr txBox="1"/>
          <p:nvPr/>
        </p:nvSpPr>
        <p:spPr>
          <a:xfrm>
            <a:off x="894080" y="1330338"/>
            <a:ext cx="341376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Leitura dos dados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0C480-0A40-A261-72F4-0C7F91FAEAB3}"/>
              </a:ext>
            </a:extLst>
          </p:cNvPr>
          <p:cNvSpPr txBox="1"/>
          <p:nvPr/>
        </p:nvSpPr>
        <p:spPr>
          <a:xfrm>
            <a:off x="894080" y="2199820"/>
            <a:ext cx="1040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Para o programa conseguir operar sobre as necessidades do utilizador, é necessário ler um conjunto de dados sobre as estações e a </a:t>
            </a:r>
            <a:r>
              <a:rPr lang="pt-PT" i="1" dirty="0"/>
              <a:t>network</a:t>
            </a:r>
            <a:r>
              <a:rPr lang="pt-PT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Esses dados são fornecidos pelos ficheiros stations.csv e network.csv;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 leitura é feita na classe </a:t>
            </a:r>
            <a:r>
              <a:rPr lang="pt-PT" dirty="0" err="1"/>
              <a:t>CSVReader</a:t>
            </a:r>
            <a:r>
              <a:rPr lang="pt-PT" dirty="0"/>
              <a:t> através de algumas funções que usam </a:t>
            </a:r>
            <a:r>
              <a:rPr lang="pt-PT" i="1" dirty="0" err="1"/>
              <a:t>streams</a:t>
            </a:r>
            <a:r>
              <a:rPr lang="pt-PT" dirty="0"/>
              <a:t> de leitura de ficheiros e </a:t>
            </a:r>
            <a:r>
              <a:rPr lang="pt-PT" i="1" dirty="0" err="1"/>
              <a:t>strings</a:t>
            </a:r>
            <a:r>
              <a:rPr lang="pt-PT" dirty="0"/>
              <a:t> de c++ (</a:t>
            </a:r>
            <a:r>
              <a:rPr lang="pt-PT" dirty="0" err="1"/>
              <a:t>ex</a:t>
            </a:r>
            <a:r>
              <a:rPr lang="pt-PT" dirty="0"/>
              <a:t>: </a:t>
            </a:r>
            <a:r>
              <a:rPr lang="pt-PT" dirty="0" err="1"/>
              <a:t>ifstream</a:t>
            </a:r>
            <a:r>
              <a:rPr lang="pt-PT" dirty="0"/>
              <a:t>, </a:t>
            </a:r>
            <a:r>
              <a:rPr lang="pt-PT" dirty="0" err="1"/>
              <a:t>isstream</a:t>
            </a:r>
            <a:r>
              <a:rPr lang="pt-PT" dirty="0"/>
              <a:t>). Essas funções irão ser especificadas na secção de descrição de funções do programa;</a:t>
            </a:r>
          </a:p>
        </p:txBody>
      </p:sp>
    </p:spTree>
    <p:extLst>
      <p:ext uri="{BB962C8B-B14F-4D97-AF65-F5344CB8AC3E}">
        <p14:creationId xmlns:p14="http://schemas.microsoft.com/office/powerpoint/2010/main" val="36618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D66EB6-5BFB-C83C-8458-3B4C5F9ADB69}"/>
              </a:ext>
            </a:extLst>
          </p:cNvPr>
          <p:cNvSpPr txBox="1"/>
          <p:nvPr/>
        </p:nvSpPr>
        <p:spPr>
          <a:xfrm>
            <a:off x="997131" y="1336974"/>
            <a:ext cx="627888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01D39-729C-632D-F9F6-62C08CF7C6CD}"/>
              </a:ext>
            </a:extLst>
          </p:cNvPr>
          <p:cNvSpPr txBox="1"/>
          <p:nvPr/>
        </p:nvSpPr>
        <p:spPr>
          <a:xfrm>
            <a:off x="997131" y="2369770"/>
            <a:ext cx="10208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CSVReader</a:t>
            </a:r>
            <a:r>
              <a:rPr lang="pt-PT" dirty="0"/>
              <a:t>  - Classe que atua como leitor de ficheiros;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Station - Classe que representa uma estação (vértice do grafo);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Trip – Classe que representa as linhas entre estações;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Network – Classe que representa a rede de Comboios e grafo;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Interface – Classe responsável pela interface do programa.</a:t>
            </a:r>
          </a:p>
        </p:txBody>
      </p:sp>
    </p:spTree>
    <p:extLst>
      <p:ext uri="{BB962C8B-B14F-4D97-AF65-F5344CB8AC3E}">
        <p14:creationId xmlns:p14="http://schemas.microsoft.com/office/powerpoint/2010/main" val="142826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5DAAE-0842-DCF0-572E-AC1CC8EA5CC3}"/>
              </a:ext>
            </a:extLst>
          </p:cNvPr>
          <p:cNvSpPr txBox="1"/>
          <p:nvPr/>
        </p:nvSpPr>
        <p:spPr>
          <a:xfrm>
            <a:off x="6456458" y="552782"/>
            <a:ext cx="5125941" cy="1936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0B89C-9B18-0609-E400-A54F3672895D}"/>
              </a:ext>
            </a:extLst>
          </p:cNvPr>
          <p:cNvSpPr txBox="1"/>
          <p:nvPr/>
        </p:nvSpPr>
        <p:spPr>
          <a:xfrm>
            <a:off x="6456458" y="2735229"/>
            <a:ext cx="5125941" cy="348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/>
              <a:t>Nota: o UML está sem os métodos para não complicar o diagrama, os métodos principais serão descritos na secção das funções.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CAB0C3A-F839-9229-2A7A-11AE2D6DA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4" y="1994708"/>
            <a:ext cx="4600913" cy="27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6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54E4D-CCD3-AEB3-C667-B5EAE96202CB}"/>
              </a:ext>
            </a:extLst>
          </p:cNvPr>
          <p:cNvSpPr txBox="1"/>
          <p:nvPr/>
        </p:nvSpPr>
        <p:spPr>
          <a:xfrm>
            <a:off x="6456458" y="552782"/>
            <a:ext cx="5125941" cy="1936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86402-1558-ACFD-ECC4-E53B48E3C425}"/>
              </a:ext>
            </a:extLst>
          </p:cNvPr>
          <p:cNvSpPr txBox="1"/>
          <p:nvPr/>
        </p:nvSpPr>
        <p:spPr>
          <a:xfrm>
            <a:off x="6456458" y="2735229"/>
            <a:ext cx="5125941" cy="34845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O </a:t>
            </a:r>
            <a:r>
              <a:rPr lang="en-US" sz="1700" dirty="0" err="1"/>
              <a:t>grafo</a:t>
            </a:r>
            <a:r>
              <a:rPr lang="en-US" sz="1700" dirty="0"/>
              <a:t> </a:t>
            </a:r>
            <a:r>
              <a:rPr lang="en-US" sz="1700" dirty="0" err="1"/>
              <a:t>usado</a:t>
            </a:r>
            <a:r>
              <a:rPr lang="en-US" sz="1700" dirty="0"/>
              <a:t> </a:t>
            </a:r>
            <a:r>
              <a:rPr lang="en-US" sz="1700" dirty="0" err="1"/>
              <a:t>está</a:t>
            </a:r>
            <a:r>
              <a:rPr lang="en-US" sz="1700" dirty="0"/>
              <a:t> </a:t>
            </a:r>
            <a:r>
              <a:rPr lang="en-US" sz="1700" dirty="0" err="1"/>
              <a:t>denomidado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Network;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É </a:t>
            </a:r>
            <a:r>
              <a:rPr lang="en-US" sz="1700" dirty="0" err="1"/>
              <a:t>bidirecional</a:t>
            </a:r>
            <a:r>
              <a:rPr lang="en-US" sz="1700" dirty="0"/>
              <a:t> e </a:t>
            </a:r>
            <a:r>
              <a:rPr lang="en-US" sz="1700" dirty="0" err="1"/>
              <a:t>tem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</a:t>
            </a:r>
            <a:r>
              <a:rPr lang="en-US" sz="1700" dirty="0" err="1"/>
              <a:t>vértices</a:t>
            </a:r>
            <a:r>
              <a:rPr lang="en-US" sz="1700" dirty="0"/>
              <a:t> as </a:t>
            </a:r>
            <a:r>
              <a:rPr lang="en-US" sz="1700" dirty="0" err="1"/>
              <a:t>estações</a:t>
            </a:r>
            <a:r>
              <a:rPr lang="en-US" sz="1700" dirty="0"/>
              <a:t>;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estação</a:t>
            </a:r>
            <a:r>
              <a:rPr lang="en-US" sz="1700" dirty="0"/>
              <a:t> </a:t>
            </a:r>
            <a:r>
              <a:rPr lang="en-US" sz="1700" dirty="0" err="1"/>
              <a:t>tem</a:t>
            </a:r>
            <a:r>
              <a:rPr lang="en-US" sz="1700" dirty="0"/>
              <a:t> </a:t>
            </a:r>
            <a:r>
              <a:rPr lang="en-US" sz="1700" dirty="0" err="1"/>
              <a:t>uma</a:t>
            </a:r>
            <a:r>
              <a:rPr lang="en-US" sz="1700" dirty="0"/>
              <a:t> </a:t>
            </a:r>
            <a:r>
              <a:rPr lang="en-US" sz="1700" dirty="0" err="1"/>
              <a:t>lista</a:t>
            </a:r>
            <a:r>
              <a:rPr lang="en-US" sz="1700" dirty="0"/>
              <a:t> de </a:t>
            </a:r>
            <a:r>
              <a:rPr lang="en-US" sz="1700" dirty="0" err="1"/>
              <a:t>adjacências</a:t>
            </a:r>
            <a:r>
              <a:rPr lang="en-US" sz="1700" dirty="0"/>
              <a:t> que </a:t>
            </a:r>
            <a:r>
              <a:rPr lang="en-US" sz="1700" dirty="0" err="1"/>
              <a:t>contém</a:t>
            </a:r>
            <a:r>
              <a:rPr lang="en-US" sz="1700" dirty="0"/>
              <a:t> </a:t>
            </a:r>
            <a:r>
              <a:rPr lang="en-US" sz="1700" dirty="0" err="1"/>
              <a:t>viagens</a:t>
            </a:r>
            <a:r>
              <a:rPr lang="en-US" sz="1700" dirty="0"/>
              <a:t> para </a:t>
            </a:r>
            <a:r>
              <a:rPr lang="en-US" sz="1700" dirty="0" err="1"/>
              <a:t>outras</a:t>
            </a:r>
            <a:r>
              <a:rPr lang="en-US" sz="1700" dirty="0"/>
              <a:t> </a:t>
            </a:r>
            <a:r>
              <a:rPr lang="en-US" sz="1700" dirty="0" err="1"/>
              <a:t>estações</a:t>
            </a:r>
            <a:r>
              <a:rPr lang="en-US" sz="1700" dirty="0"/>
              <a:t>, que </a:t>
            </a:r>
            <a:r>
              <a:rPr lang="en-US" sz="1700" dirty="0" err="1"/>
              <a:t>têm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</a:t>
            </a:r>
            <a:r>
              <a:rPr lang="en-US" sz="1700" dirty="0" err="1"/>
              <a:t>atributo</a:t>
            </a:r>
            <a:r>
              <a:rPr lang="en-US" sz="1700" dirty="0"/>
              <a:t> </a:t>
            </a:r>
            <a:r>
              <a:rPr lang="en-US" sz="1700" dirty="0" err="1"/>
              <a:t>importantes</a:t>
            </a:r>
            <a:r>
              <a:rPr lang="en-US" sz="1700" dirty="0"/>
              <a:t> </a:t>
            </a:r>
            <a:r>
              <a:rPr lang="en-US" sz="1700" dirty="0" err="1"/>
              <a:t>estação</a:t>
            </a:r>
            <a:r>
              <a:rPr lang="en-US" sz="1700" dirty="0"/>
              <a:t> </a:t>
            </a:r>
            <a:r>
              <a:rPr lang="en-US" sz="1700" dirty="0" err="1"/>
              <a:t>destino</a:t>
            </a:r>
            <a:r>
              <a:rPr lang="en-US" sz="1700" dirty="0"/>
              <a:t>, </a:t>
            </a:r>
            <a:r>
              <a:rPr lang="en-US" sz="1700" dirty="0" err="1"/>
              <a:t>capacidade</a:t>
            </a:r>
            <a:r>
              <a:rPr lang="en-US" sz="1700" dirty="0"/>
              <a:t> e </a:t>
            </a:r>
            <a:r>
              <a:rPr lang="en-US" sz="1700" dirty="0" err="1"/>
              <a:t>serviço</a:t>
            </a:r>
            <a:r>
              <a:rPr lang="en-US" sz="1700" dirty="0"/>
              <a:t>;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Como </a:t>
            </a:r>
            <a:r>
              <a:rPr lang="en-US" sz="1700" dirty="0" err="1"/>
              <a:t>existem</a:t>
            </a:r>
            <a:r>
              <a:rPr lang="en-US" sz="1700" dirty="0"/>
              <a:t> </a:t>
            </a:r>
            <a:r>
              <a:rPr lang="en-US" sz="1700" dirty="0" err="1"/>
              <a:t>dois</a:t>
            </a:r>
            <a:r>
              <a:rPr lang="en-US" sz="1700" dirty="0"/>
              <a:t> </a:t>
            </a:r>
            <a:r>
              <a:rPr lang="en-US" sz="1700" dirty="0" err="1"/>
              <a:t>tipos</a:t>
            </a:r>
            <a:r>
              <a:rPr lang="en-US" sz="1700" dirty="0"/>
              <a:t> de </a:t>
            </a:r>
            <a:r>
              <a:rPr lang="en-US" sz="1700" dirty="0" err="1"/>
              <a:t>serviço</a:t>
            </a:r>
            <a:r>
              <a:rPr lang="en-US" sz="1700" dirty="0"/>
              <a:t> (</a:t>
            </a:r>
            <a:r>
              <a:rPr lang="en-US" sz="1700" i="1" dirty="0"/>
              <a:t>STANDARD</a:t>
            </a:r>
            <a:r>
              <a:rPr lang="en-US" sz="1700" dirty="0"/>
              <a:t> </a:t>
            </a:r>
            <a:r>
              <a:rPr lang="en-US" sz="1700" dirty="0" err="1"/>
              <a:t>ou</a:t>
            </a:r>
            <a:r>
              <a:rPr lang="en-US" sz="1700" dirty="0"/>
              <a:t> </a:t>
            </a:r>
            <a:r>
              <a:rPr lang="en-US" sz="1700" i="1" dirty="0"/>
              <a:t>ALFA</a:t>
            </a:r>
            <a:r>
              <a:rPr lang="en-US" sz="1700" dirty="0"/>
              <a:t>), </a:t>
            </a:r>
            <a:r>
              <a:rPr lang="en-US" sz="1700" dirty="0" err="1"/>
              <a:t>poderá</a:t>
            </a:r>
            <a:r>
              <a:rPr lang="en-US" sz="1700" dirty="0"/>
              <a:t> haver duas </a:t>
            </a:r>
            <a:r>
              <a:rPr lang="en-US" sz="1700" dirty="0" err="1"/>
              <a:t>ligações</a:t>
            </a:r>
            <a:r>
              <a:rPr lang="en-US" sz="1700" dirty="0"/>
              <a:t> entre o </a:t>
            </a:r>
            <a:r>
              <a:rPr lang="en-US" sz="1700" dirty="0" err="1"/>
              <a:t>mesmo</a:t>
            </a:r>
            <a:r>
              <a:rPr lang="en-US" sz="1700" dirty="0"/>
              <a:t> par de </a:t>
            </a:r>
            <a:r>
              <a:rPr lang="en-US" sz="1700" dirty="0" err="1"/>
              <a:t>estações</a:t>
            </a:r>
            <a:r>
              <a:rPr lang="en-US" sz="1700" dirty="0"/>
              <a:t> com a </a:t>
            </a:r>
            <a:r>
              <a:rPr lang="en-US" sz="1700" dirty="0" err="1"/>
              <a:t>mesma</a:t>
            </a:r>
            <a:r>
              <a:rPr lang="en-US" sz="1700" dirty="0"/>
              <a:t> </a:t>
            </a:r>
            <a:r>
              <a:rPr lang="en-US" sz="1700" dirty="0" err="1"/>
              <a:t>direção</a:t>
            </a:r>
            <a:r>
              <a:rPr lang="en-US" sz="1700" dirty="0"/>
              <a:t>;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8C2C93-3E1C-DBB2-696B-C754D8CFC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521155"/>
            <a:ext cx="4600913" cy="36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5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3C8F0-263A-38C3-4D20-BAE7260DAE7F}"/>
              </a:ext>
            </a:extLst>
          </p:cNvPr>
          <p:cNvSpPr txBox="1"/>
          <p:nvPr/>
        </p:nvSpPr>
        <p:spPr>
          <a:xfrm>
            <a:off x="923731" y="1306286"/>
            <a:ext cx="418011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Interface do utilizador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00B11-91C5-DD29-8734-D2F8BA5E1DF4}"/>
              </a:ext>
            </a:extLst>
          </p:cNvPr>
          <p:cNvSpPr txBox="1"/>
          <p:nvPr/>
        </p:nvSpPr>
        <p:spPr>
          <a:xfrm>
            <a:off x="1045029" y="2155371"/>
            <a:ext cx="9806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Dispõe opções de </a:t>
            </a:r>
            <a:r>
              <a:rPr lang="en-US" i="1" dirty="0"/>
              <a:t>Stations Map</a:t>
            </a:r>
            <a:r>
              <a:rPr lang="en-US" dirty="0"/>
              <a:t>, </a:t>
            </a:r>
            <a:r>
              <a:rPr lang="en-US" i="1" dirty="0"/>
              <a:t>Basic Services</a:t>
            </a:r>
            <a:r>
              <a:rPr lang="en-US" dirty="0"/>
              <a:t>, </a:t>
            </a:r>
            <a:r>
              <a:rPr lang="en-US" i="1" dirty="0"/>
              <a:t>Operation Cost Optimization e Reliability , </a:t>
            </a:r>
            <a:r>
              <a:rPr lang="en-US" i="1" dirty="0" err="1"/>
              <a:t>Sensivity</a:t>
            </a:r>
            <a:r>
              <a:rPr lang="en-US" i="1" dirty="0"/>
              <a:t> to Line Failures and Read File</a:t>
            </a:r>
            <a:r>
              <a:rPr lang="pt-PT" dirty="0"/>
              <a:t>. Organizado numa única função </a:t>
            </a:r>
            <a:r>
              <a:rPr lang="pt-PT" dirty="0" err="1"/>
              <a:t>interface.initiate</a:t>
            </a:r>
            <a:r>
              <a:rPr lang="pt-PT" dirty="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Dentro do menu de </a:t>
            </a:r>
            <a:r>
              <a:rPr lang="pt-PT" i="1" dirty="0"/>
              <a:t>Stations </a:t>
            </a:r>
            <a:r>
              <a:rPr lang="pt-PT" i="1" dirty="0" err="1"/>
              <a:t>Map</a:t>
            </a:r>
            <a:r>
              <a:rPr lang="pt-PT" dirty="0"/>
              <a:t>, é mostrado o conteúdo em network.csv para que o utilizador tenha as informações em primeira mão.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No menu de </a:t>
            </a:r>
            <a:r>
              <a:rPr lang="pt-PT" i="1" dirty="0"/>
              <a:t>Basic Services</a:t>
            </a:r>
            <a:r>
              <a:rPr lang="pt-PT" dirty="0"/>
              <a:t>, temos ao nosso dispor opções para calcular máximo de combiois que viajam entre estações, os pares de estações com maior flow de comboios entre elas, top-k (distritos ou municípios) em função da necessidade de manutenção e por último máximo de comboios que podem chegar a uma estação</a:t>
            </a:r>
            <a:r>
              <a:rPr lang="en-US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Em</a:t>
            </a:r>
            <a:r>
              <a:rPr lang="en-US" dirty="0"/>
              <a:t> </a:t>
            </a:r>
            <a:r>
              <a:rPr lang="en-US" i="1" dirty="0"/>
              <a:t>Operation Cost Optimization </a:t>
            </a:r>
            <a:r>
              <a:rPr lang="pt-PT" dirty="0"/>
              <a:t>mostra o máximo de comboios que podem viajar entre duas estações com menor custo para a empresa e esse custo.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Por fim, no menu </a:t>
            </a:r>
            <a:r>
              <a:rPr lang="en-US" i="1" dirty="0"/>
              <a:t>Reliability and </a:t>
            </a:r>
            <a:r>
              <a:rPr lang="en-US" i="1" dirty="0" err="1"/>
              <a:t>Sensivity</a:t>
            </a:r>
            <a:r>
              <a:rPr lang="en-US" i="1" dirty="0"/>
              <a:t> to Line Failures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as </a:t>
            </a:r>
            <a:r>
              <a:rPr lang="en-US" dirty="0" err="1"/>
              <a:t>opções</a:t>
            </a:r>
            <a:r>
              <a:rPr lang="en-US" dirty="0"/>
              <a:t> de </a:t>
            </a:r>
            <a:r>
              <a:rPr lang="en-US" i="1" dirty="0"/>
              <a:t>Maximum flow with reduced connections </a:t>
            </a:r>
            <a:r>
              <a:rPr lang="en-US" dirty="0"/>
              <a:t>e </a:t>
            </a:r>
            <a:r>
              <a:rPr lang="en-US" i="1" dirty="0"/>
              <a:t>Top-K most affected Stations</a:t>
            </a:r>
            <a:r>
              <a:rPr lang="en-US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4767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EC1F7-C2AA-6E2C-A5D5-3B87DF29B91A}"/>
              </a:ext>
            </a:extLst>
          </p:cNvPr>
          <p:cNvSpPr txBox="1"/>
          <p:nvPr/>
        </p:nvSpPr>
        <p:spPr>
          <a:xfrm>
            <a:off x="933062" y="1315835"/>
            <a:ext cx="3582955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100" dirty="0">
                <a:latin typeface="+mj-lt"/>
              </a:rPr>
              <a:t>Funcionalidades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CEB52-6FDA-9C2D-C4C5-EC4681163D0A}"/>
              </a:ext>
            </a:extLst>
          </p:cNvPr>
          <p:cNvSpPr txBox="1"/>
          <p:nvPr/>
        </p:nvSpPr>
        <p:spPr>
          <a:xfrm>
            <a:off x="933062" y="2023207"/>
            <a:ext cx="103476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programa desenvolvido destaca-se pelo seu carácter informativo: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dirty="0"/>
              <a:t>   Informa o usuário sobre os pares de estações com mais fluxo, estações com maior número de chegadas e fluxo máximo com o mínimo de conexões, tendo como inputs: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pt-PT" dirty="0"/>
              <a:t>Origem/Destino, através do nome das estações pretendidas;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pt-PT" dirty="0"/>
              <a:t>Destino, novamente através do nome da estação;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pt-PT" dirty="0"/>
              <a:t>Origem/Destino, através da mesma forma que o primeiro ponto.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Dispõe informações sobre estatísticas, tendo dois Top-k: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pt-PT" dirty="0"/>
              <a:t>Top-k </a:t>
            </a:r>
            <a:r>
              <a:rPr lang="pt-PT" i="1" dirty="0" err="1"/>
              <a:t>Maintenance</a:t>
            </a:r>
            <a:r>
              <a:rPr lang="pt-PT" dirty="0"/>
              <a:t>: Município/Distrito e k, sendo este o número de estações que o usuário pretende ver;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pt-PT" dirty="0"/>
              <a:t>Top-k </a:t>
            </a:r>
            <a:r>
              <a:rPr lang="pt-PT" i="1" dirty="0"/>
              <a:t>most affected by failure</a:t>
            </a:r>
            <a:r>
              <a:rPr lang="pt-PT" dirty="0"/>
              <a:t>: Origem/Destino, com o mesmo critério usado anteriormente;</a:t>
            </a:r>
          </a:p>
        </p:txBody>
      </p:sp>
    </p:spTree>
    <p:extLst>
      <p:ext uri="{BB962C8B-B14F-4D97-AF65-F5344CB8AC3E}">
        <p14:creationId xmlns:p14="http://schemas.microsoft.com/office/powerpoint/2010/main" val="66671730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7E4EE54D6D1A418604398597CA8137" ma:contentTypeVersion="2" ma:contentTypeDescription="Criar um novo documento." ma:contentTypeScope="" ma:versionID="ba86054d32b046cea99c26d8a85480c0">
  <xsd:schema xmlns:xsd="http://www.w3.org/2001/XMLSchema" xmlns:xs="http://www.w3.org/2001/XMLSchema" xmlns:p="http://schemas.microsoft.com/office/2006/metadata/properties" xmlns:ns3="6d0da10e-af77-4386-af61-2b026adbe9ec" targetNamespace="http://schemas.microsoft.com/office/2006/metadata/properties" ma:root="true" ma:fieldsID="f1b8ce336983f056ecfa231f21aa3da8" ns3:_="">
    <xsd:import namespace="6d0da10e-af77-4386-af61-2b026adbe9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da10e-af77-4386-af61-2b026adbe9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7D46CA-5892-41B9-8236-7910277AEF38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6d0da10e-af77-4386-af61-2b026adbe9e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ECCD8C7-15E0-4800-B1DC-205C6B8CD8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6E2123-3346-4353-8A0F-8EA4FCD02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0da10e-af77-4386-af61-2b026adbe9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1513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Courier New</vt:lpstr>
      <vt:lpstr>Posterama</vt:lpstr>
      <vt:lpstr>SplashVTI</vt:lpstr>
      <vt:lpstr>An Analysis Tool for Railway Network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Inês Martin Soares</dc:creator>
  <cp:lastModifiedBy>Pedro Miguel Martins Romão</cp:lastModifiedBy>
  <cp:revision>10</cp:revision>
  <dcterms:created xsi:type="dcterms:W3CDTF">2023-04-08T21:54:18Z</dcterms:created>
  <dcterms:modified xsi:type="dcterms:W3CDTF">2023-04-10T21:51:50Z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0x010100327E4EE54D6D1A418604398597CA8137</vt:lpwstr>
  </property>
</Properties>
</file>