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9" r:id="rId15"/>
    <p:sldId id="270" r:id="rId16"/>
    <p:sldId id="271" r:id="rId17"/>
    <p:sldId id="272" r:id="rId18"/>
    <p:sldId id="267" r:id="rId19"/>
    <p:sldId id="268" r:id="rId20"/>
    <p:sldId id="273" r:id="rId2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61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02F108-D6D1-43CA-899C-2035CB92C4AA}" v="502" dt="2023-04-09T22:06:59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2:21:17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1 387 24575,'1'-1'0,"1"1"0,-1-1 0,1 0 0,-1 0 0,1 0 0,-1 0 0,0 0 0,1 0 0,-1 0 0,0 0 0,2-3 0,7-5 0,30-16 0,-29 19 0,1-1 0,-1 1 0,-1-2 0,0 0 0,0 0 0,0-1 0,-1 0 0,0-1 0,-1 0 0,10-14 0,24-69 0,-32 68 0,1 1 0,23-40 0,-33 62 0,1 0 0,-1 0 0,1 0 0,0-1 0,0 2 0,-1-1 0,1 0 0,1 0 0,-1 0 0,0 1 0,0-1 0,0 1 0,4-2 0,-5 3 0,0 0 0,-1 0 0,1 0 0,-1 0 0,1 0 0,0 0 0,-1 0 0,1 0 0,-1 0 0,1 0 0,-1 0 0,1 1 0,0-1 0,-1 0 0,1 0 0,-1 1 0,1-1 0,-1 0 0,1 1 0,-1-1 0,1 0 0,-1 1 0,1 0 0,0 0 0,0 1 0,0 0 0,0 0 0,0 0 0,0-1 0,0 1 0,-1 0 0,1 0 0,-1 0 0,1 3 0,2 18 0,0 39 0,-3-43 0,-1-1 0,-1 0 0,-7 28 0,-60 266-1365,-30 108-5461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2:21:21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1 964 24575,'144'2'0,"159"-5"0,-295 3 0,12-1 0,1-1 0,-1 0 0,30-8 0,-46 8 0,1 1 0,0-1 0,-1 1 0,0-1 0,1-1 0,-1 1 0,0 0 0,0-1 0,0 0 0,0 0 0,-1 0 0,1-1 0,-1 1 0,0-1 0,0 1 0,0-1 0,0 0 0,-1-1 0,0 1 0,3-6 0,-1-3 0,-2 1 0,1-1 0,-1 0 0,0-20 0,-2 18 0,2-1 0,3-18 0,-4 32 0,0 0 0,-1 0 0,1-1 0,-1 1 0,0 0 0,0 0 0,1 0 0,-1 0 0,-1 0 0,1 0 0,0 0 0,0 0 0,-1-1 0,1 1 0,-1 0 0,0 0 0,1 0 0,-3-2 0,2 2 0,-1 1 0,0-1 0,0 1 0,0 0 0,0 0 0,0 0 0,0 0 0,0 0 0,0 0 0,0 0 0,0 1 0,0-1 0,-1 1 0,1-1 0,0 1 0,-5 0 0,-70 0 0,63 1 0,1 0 0,0-1 0,-1 0 0,1-1 0,-1-1 0,1 0 0,0-1 0,0 0 0,-22-10 0,18 4 0,0-1 0,-27-23 0,-1-1 0,40 30 0,0 0 0,0 0 0,0 0 0,1 0 0,0-1 0,-1 0 0,2 0 0,-1 0 0,1 0 0,-1-1 0,2 1 0,-1-1 0,-2-5 0,2 1 0,1 1 0,0-1 0,0 1 0,1-1 0,1 1 0,-1-1 0,3-17 0,1 6 0,1 0 0,0 1 0,2-1 0,1 1 0,0 0 0,1 1 0,13-22 0,-4 10 0,-5 8 0,29-41 0,-35 57 0,0 0 0,0 0 0,1 1 0,-1 0 0,2 0 0,-1 1 0,0-1 0,1 2 0,11-6 0,-2 3 0,0 1 0,1 1 0,0 0 0,0 1 0,0 1 0,21 0 0,115 2 0,-95 3 0,127 0-1365,-148-2-5461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0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2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7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9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5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5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6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9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0" r:id="rId6"/>
    <p:sldLayoutId id="2147483816" r:id="rId7"/>
    <p:sldLayoutId id="2147483817" r:id="rId8"/>
    <p:sldLayoutId id="2147483818" r:id="rId9"/>
    <p:sldLayoutId id="2147483819" r:id="rId10"/>
    <p:sldLayoutId id="214748382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p202108852@edu.fe.up.p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up202108660@edu.fe.up.p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2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B70A2-77BD-142F-319F-A91E94CD1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3231" y="552782"/>
            <a:ext cx="5369169" cy="115471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 Analysis Tool for Railway Network Management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E87DB51-B1F6-31F7-961E-CE4A504E02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7" r="24794" b="-2"/>
          <a:stretch/>
        </p:blipFill>
        <p:spPr>
          <a:xfrm>
            <a:off x="-16745" y="211090"/>
            <a:ext cx="5544176" cy="6646910"/>
          </a:xfrm>
          <a:custGeom>
            <a:avLst/>
            <a:gdLst/>
            <a:ahLst/>
            <a:cxnLst/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E181D3-D0E9-5195-7C6D-EB84E16DD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6526" y="2391995"/>
            <a:ext cx="5355276" cy="31747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Trabalho</a:t>
            </a:r>
            <a:r>
              <a:rPr lang="en-US"/>
              <a:t> realizado por:</a:t>
            </a:r>
          </a:p>
          <a:p>
            <a:r>
              <a:rPr lang="en-US"/>
              <a:t>Inês Martin Soares </a:t>
            </a:r>
          </a:p>
          <a:p>
            <a:r>
              <a:rPr lang="en-US"/>
              <a:t>(</a:t>
            </a:r>
            <a:r>
              <a:rPr lang="en-US">
                <a:hlinkClick r:id="rId3"/>
              </a:rPr>
              <a:t>up202108852@edu.fe.up.pt</a:t>
            </a:r>
            <a:r>
              <a:rPr lang="en-US"/>
              <a:t>)</a:t>
            </a:r>
          </a:p>
          <a:p>
            <a:r>
              <a:rPr lang="en-US"/>
              <a:t>Pedro Miguel Martins Romão </a:t>
            </a:r>
          </a:p>
          <a:p>
            <a:r>
              <a:rPr lang="en-US"/>
              <a:t>(</a:t>
            </a:r>
            <a:r>
              <a:rPr lang="en-US">
                <a:hlinkClick r:id="rId4"/>
              </a:rPr>
              <a:t>up202108660@edu.fe.up.pt</a:t>
            </a:r>
            <a:r>
              <a:rPr lang="en-US"/>
              <a:t>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73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476BA4-5FC4-A002-150D-774D8C5B3F92}"/>
              </a:ext>
            </a:extLst>
          </p:cNvPr>
          <p:cNvSpPr txBox="1"/>
          <p:nvPr/>
        </p:nvSpPr>
        <p:spPr>
          <a:xfrm>
            <a:off x="895739" y="1324947"/>
            <a:ext cx="467463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100" dirty="0">
                <a:latin typeface="+mj-lt"/>
              </a:rPr>
              <a:t>Funções usadas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4DF26D-7617-EE0A-E7EF-F333CBD712C9}"/>
              </a:ext>
            </a:extLst>
          </p:cNvPr>
          <p:cNvSpPr txBox="1"/>
          <p:nvPr/>
        </p:nvSpPr>
        <p:spPr>
          <a:xfrm>
            <a:off x="979714" y="2295330"/>
            <a:ext cx="98531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CSVReader</a:t>
            </a:r>
            <a:r>
              <a:rPr lang="en-US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/>
              <a:t>read_network</a:t>
            </a:r>
            <a:r>
              <a:rPr lang="en-US" dirty="0"/>
              <a:t>: </a:t>
            </a:r>
            <a:r>
              <a:rPr lang="en-US" dirty="0" err="1"/>
              <a:t>lê</a:t>
            </a:r>
            <a:r>
              <a:rPr lang="en-US" dirty="0"/>
              <a:t> do network.csv e </a:t>
            </a:r>
            <a:r>
              <a:rPr lang="pt-PT" dirty="0"/>
              <a:t>cria objetos </a:t>
            </a:r>
            <a:r>
              <a:rPr lang="pt-PT" i="1" dirty="0"/>
              <a:t>Station</a:t>
            </a:r>
            <a:r>
              <a:rPr lang="pt-PT" dirty="0"/>
              <a:t> e adiciona-os a um objeto </a:t>
            </a:r>
            <a:r>
              <a:rPr lang="pt-PT" i="1" dirty="0"/>
              <a:t>Network</a:t>
            </a:r>
            <a:r>
              <a:rPr lang="pt-PT" dirty="0"/>
              <a:t>. Cria também uma </a:t>
            </a:r>
            <a:r>
              <a:rPr lang="pt-PT" dirty="0" err="1"/>
              <a:t>hash</a:t>
            </a:r>
            <a:r>
              <a:rPr lang="pt-PT" dirty="0"/>
              <a:t> </a:t>
            </a:r>
            <a:r>
              <a:rPr lang="pt-PT" dirty="0" err="1"/>
              <a:t>table</a:t>
            </a:r>
            <a:r>
              <a:rPr lang="pt-PT" dirty="0"/>
              <a:t> que associa o nome de cada estação ao seu índice na rede.</a:t>
            </a:r>
            <a:r>
              <a:rPr lang="en-US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/>
              <a:t>read_stations</a:t>
            </a:r>
            <a:r>
              <a:rPr lang="en-US" dirty="0"/>
              <a:t>: </a:t>
            </a:r>
            <a:r>
              <a:rPr lang="en-US" dirty="0" err="1"/>
              <a:t>lê</a:t>
            </a:r>
            <a:r>
              <a:rPr lang="en-US" dirty="0"/>
              <a:t> do stations.csv e </a:t>
            </a:r>
            <a:r>
              <a:rPr lang="pt-PT" dirty="0"/>
              <a:t>cria objetos </a:t>
            </a:r>
            <a:r>
              <a:rPr lang="pt-PT" i="1" dirty="0"/>
              <a:t>Trip</a:t>
            </a:r>
            <a:r>
              <a:rPr lang="pt-PT" dirty="0"/>
              <a:t> e adiciona-os aos objetos Station correspondentes na rede. Atualiza também a capacidade residual da rede com base nas informações de capacidade nas viagens.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pt-PT" dirty="0"/>
              <a:t>Complexidade temporal: O(n).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90224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2E4356-68FD-09A4-0363-7C1F78EF94B1}"/>
              </a:ext>
            </a:extLst>
          </p:cNvPr>
          <p:cNvSpPr txBox="1"/>
          <p:nvPr/>
        </p:nvSpPr>
        <p:spPr>
          <a:xfrm>
            <a:off x="895739" y="1324947"/>
            <a:ext cx="467463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100" dirty="0">
                <a:latin typeface="+mj-lt"/>
              </a:rPr>
              <a:t>Funções usadas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DB5B3E-DA5D-9443-384E-C73B382BF0BC}"/>
              </a:ext>
            </a:extLst>
          </p:cNvPr>
          <p:cNvSpPr txBox="1"/>
          <p:nvPr/>
        </p:nvSpPr>
        <p:spPr>
          <a:xfrm>
            <a:off x="895739" y="2056686"/>
            <a:ext cx="99464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Network: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1" dirty="0" err="1"/>
              <a:t>maxFlowStations</a:t>
            </a:r>
            <a:r>
              <a:rPr lang="pt-PT" b="1" dirty="0"/>
              <a:t>:</a:t>
            </a:r>
            <a:r>
              <a:rPr lang="pt-PT" dirty="0"/>
              <a:t> recebe os nomes de duas estações e retorna o fluxo máximo de trens que podem ir da primeira estação para a segunda, usando o algoritmo de fluxo máximo. Se não houver parâmetros de entrada, a função solicita que o usuário insira o nome das estações. </a:t>
            </a:r>
            <a:r>
              <a:rPr lang="pt-PT" b="1" dirty="0"/>
              <a:t>Complexidade temporal: </a:t>
            </a:r>
            <a:r>
              <a:rPr lang="pt-PT" dirty="0"/>
              <a:t>O(VE^2)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1" dirty="0" err="1"/>
              <a:t>bfsAugmentingPath</a:t>
            </a:r>
            <a:r>
              <a:rPr lang="pt-PT" b="1" dirty="0"/>
              <a:t>:</a:t>
            </a:r>
            <a:r>
              <a:rPr lang="pt-PT" dirty="0"/>
              <a:t> encontra um caminho aumentativo entre um nó de origem e um nó de destino na rede usando o algoritmo BFS. Essa função é usada pela função "</a:t>
            </a:r>
            <a:r>
              <a:rPr lang="pt-PT" dirty="0" err="1"/>
              <a:t>max_flow</a:t>
            </a:r>
            <a:r>
              <a:rPr lang="pt-PT" dirty="0"/>
              <a:t>" para encontrar o fluxo máximo na rede. </a:t>
            </a:r>
            <a:r>
              <a:rPr lang="pt-PT" b="1" dirty="0"/>
              <a:t>Complexidade temporal: </a:t>
            </a:r>
            <a:r>
              <a:rPr lang="pt-PT" dirty="0"/>
              <a:t>O(V+E)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1" dirty="0" err="1"/>
              <a:t>max_flow</a:t>
            </a:r>
            <a:r>
              <a:rPr lang="pt-PT" b="1" dirty="0"/>
              <a:t>: </a:t>
            </a:r>
            <a:r>
              <a:rPr lang="pt-PT" dirty="0"/>
              <a:t>usa o algoritmo de fluxo máximo para encontrar o fluxo máximo de trens que podem ir da estação de origem à estação de destino, atualizando a rede residual após cada iteração.</a:t>
            </a:r>
            <a:r>
              <a:rPr lang="pt-PT" b="1" dirty="0"/>
              <a:t> Complexidade temporal: </a:t>
            </a:r>
            <a:r>
              <a:rPr lang="pt-PT" dirty="0"/>
              <a:t>O(VE^2)</a:t>
            </a:r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37984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ADF3E2-75AE-9EF4-343F-C295935155B0}"/>
              </a:ext>
            </a:extLst>
          </p:cNvPr>
          <p:cNvSpPr txBox="1"/>
          <p:nvPr/>
        </p:nvSpPr>
        <p:spPr>
          <a:xfrm>
            <a:off x="895739" y="1324947"/>
            <a:ext cx="467463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100" dirty="0">
                <a:latin typeface="+mj-lt"/>
              </a:rPr>
              <a:t>Funções usadas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DBA5E-037A-6257-1261-6BE28779BFA3}"/>
              </a:ext>
            </a:extLst>
          </p:cNvPr>
          <p:cNvSpPr txBox="1"/>
          <p:nvPr/>
        </p:nvSpPr>
        <p:spPr>
          <a:xfrm>
            <a:off x="979714" y="2043404"/>
            <a:ext cx="104316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1" dirty="0" err="1"/>
              <a:t>maxFlowPairs</a:t>
            </a:r>
            <a:r>
              <a:rPr lang="pt-PT" b="1" dirty="0"/>
              <a:t>:</a:t>
            </a:r>
            <a:r>
              <a:rPr lang="pt-PT" dirty="0"/>
              <a:t> calcula o fluxo máximo entre todas as possíveis combinações de duas estações e retorna um vetor com as estações que apresentam o maior fluxo máximo. </a:t>
            </a:r>
            <a:r>
              <a:rPr lang="pt-PT" b="1" dirty="0"/>
              <a:t>Complexidade temporal: </a:t>
            </a:r>
            <a:r>
              <a:rPr lang="en-GB" dirty="0"/>
              <a:t>O(n*(VE^2)) V-number </a:t>
            </a:r>
            <a:r>
              <a:rPr lang="en-GB" dirty="0" err="1"/>
              <a:t>os</a:t>
            </a:r>
            <a:r>
              <a:rPr lang="en-GB" dirty="0"/>
              <a:t> nodes(stations)n-number of pairs E- worst case 2*edges</a:t>
            </a:r>
          </a:p>
          <a:p>
            <a:pPr algn="just"/>
            <a:endParaRPr lang="pt-P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b="1" dirty="0" err="1"/>
              <a:t>maxArriveStation</a:t>
            </a:r>
            <a:r>
              <a:rPr lang="pt-PT" b="1" dirty="0"/>
              <a:t>:</a:t>
            </a:r>
            <a:r>
              <a:rPr lang="pt-PT" dirty="0"/>
              <a:t> retorna o fluxo máximo que chega em uma determinada estação, criando um nó de origem com capacidade infinita e ligando-o a todas as outras estações (exceto a estação de destino) com capacidade máxima de 1. Em seguida, calcula o fluxo máximo da estação de origem para a estação de destino e retorna esse valor. </a:t>
            </a:r>
            <a:r>
              <a:rPr lang="pt-PT" b="1" dirty="0"/>
              <a:t>Complexidade temporal: </a:t>
            </a:r>
            <a:r>
              <a:rPr lang="pt-PT" dirty="0"/>
              <a:t>O(V*E^2)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1" dirty="0" err="1"/>
              <a:t>maxFlowStationsDijkstra</a:t>
            </a:r>
            <a:r>
              <a:rPr lang="pt-PT" b="1" dirty="0"/>
              <a:t>: </a:t>
            </a:r>
            <a:r>
              <a:rPr lang="pt-PT" dirty="0"/>
              <a:t>é responsável por calcular o fluxo máximo entre duas estações usando o algoritmo de </a:t>
            </a:r>
            <a:r>
              <a:rPr lang="pt-PT" dirty="0" err="1"/>
              <a:t>Dijkstra</a:t>
            </a:r>
            <a:r>
              <a:rPr lang="pt-PT" dirty="0"/>
              <a:t> para encontrar o caminho de menor custo. </a:t>
            </a:r>
            <a:r>
              <a:rPr lang="pt-PT" b="1" dirty="0"/>
              <a:t>Complexidade temporal:</a:t>
            </a:r>
            <a:r>
              <a:rPr lang="pt-PT" dirty="0"/>
              <a:t> O(V^2)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1" dirty="0"/>
              <a:t>max_Flow_Dijkstra: </a:t>
            </a:r>
            <a:r>
              <a:rPr lang="pt-PT" dirty="0"/>
              <a:t>é onde o algoritmo de Dijkstra é implementado para encontrar um max flow usando paths de custo mínimo. </a:t>
            </a:r>
            <a:r>
              <a:rPr lang="pt-PT" b="1" dirty="0"/>
              <a:t>Complexidade temporal: </a:t>
            </a:r>
            <a:r>
              <a:rPr lang="pt-PT" dirty="0"/>
              <a:t>O(V^2)</a:t>
            </a:r>
          </a:p>
        </p:txBody>
      </p:sp>
    </p:spTree>
    <p:extLst>
      <p:ext uri="{BB962C8B-B14F-4D97-AF65-F5344CB8AC3E}">
        <p14:creationId xmlns:p14="http://schemas.microsoft.com/office/powerpoint/2010/main" val="3876091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DDA941-27C2-7060-3902-FE2C895CB28F}"/>
              </a:ext>
            </a:extLst>
          </p:cNvPr>
          <p:cNvSpPr txBox="1"/>
          <p:nvPr/>
        </p:nvSpPr>
        <p:spPr>
          <a:xfrm>
            <a:off x="895739" y="1324947"/>
            <a:ext cx="467463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100" dirty="0">
                <a:latin typeface="+mj-lt"/>
              </a:rPr>
              <a:t>Funções usadas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147A81-0375-EA86-73B5-00A44769EE1D}"/>
              </a:ext>
            </a:extLst>
          </p:cNvPr>
          <p:cNvSpPr txBox="1"/>
          <p:nvPr/>
        </p:nvSpPr>
        <p:spPr>
          <a:xfrm>
            <a:off x="996820" y="2136710"/>
            <a:ext cx="101983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1" dirty="0"/>
              <a:t>dijkstraAugmentingPath:</a:t>
            </a:r>
            <a:r>
              <a:rPr lang="pt-PT" dirty="0"/>
              <a:t> é responsável por encontrar o caminho mais curto entre um nó de origem e um nó de destino no grafo residual. Essa função é utilizada no algoritmo de fluxo máximo de </a:t>
            </a:r>
            <a:r>
              <a:rPr lang="pt-PT" dirty="0" err="1"/>
              <a:t>Dijkstra</a:t>
            </a:r>
            <a:r>
              <a:rPr lang="pt-PT" dirty="0"/>
              <a:t>, implementado na função </a:t>
            </a:r>
            <a:r>
              <a:rPr lang="pt-PT" dirty="0" err="1"/>
              <a:t>max_Flow_Dijkstra</a:t>
            </a:r>
            <a:r>
              <a:rPr lang="pt-PT" dirty="0"/>
              <a:t>. </a:t>
            </a:r>
            <a:r>
              <a:rPr lang="pt-PT" b="1" dirty="0"/>
              <a:t>Complexidade temporal: </a:t>
            </a:r>
            <a:r>
              <a:rPr lang="pt-PT" dirty="0"/>
              <a:t>O((V^2) 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1" dirty="0" err="1"/>
              <a:t>maxFlowSubgraph</a:t>
            </a:r>
            <a:r>
              <a:rPr lang="pt-PT" b="1" dirty="0"/>
              <a:t>:</a:t>
            </a:r>
            <a:r>
              <a:rPr lang="pt-PT" dirty="0"/>
              <a:t> é um método da classe "Network" que recebe como entrada duas </a:t>
            </a:r>
            <a:r>
              <a:rPr lang="pt-PT" dirty="0" err="1"/>
              <a:t>strings</a:t>
            </a:r>
            <a:r>
              <a:rPr lang="pt-PT" dirty="0"/>
              <a:t> representando duas estações de uma rede de transporte. A função remove algumas viagens dessas duas estações para criar um subgrafo e, em seguida, solicita ao usuário que insira duas estações de origem e destino para calcular o fluxo máximo entre elas usando o método "</a:t>
            </a:r>
            <a:r>
              <a:rPr lang="pt-PT" dirty="0" err="1"/>
              <a:t>maxFlowStations</a:t>
            </a:r>
            <a:r>
              <a:rPr lang="pt-PT" dirty="0"/>
              <a:t>". A função retorna o valor do fluxo máximo encontrado. </a:t>
            </a:r>
            <a:r>
              <a:rPr lang="pt-PT" b="1" dirty="0"/>
              <a:t>Complexidade temporal:</a:t>
            </a:r>
            <a:r>
              <a:rPr lang="pt-PT" dirty="0"/>
              <a:t> O(VE^2)</a:t>
            </a:r>
          </a:p>
        </p:txBody>
      </p:sp>
    </p:spTree>
    <p:extLst>
      <p:ext uri="{BB962C8B-B14F-4D97-AF65-F5344CB8AC3E}">
        <p14:creationId xmlns:p14="http://schemas.microsoft.com/office/powerpoint/2010/main" val="3313567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9E1D12-881B-30DD-475D-5AE912EFEFC3}"/>
              </a:ext>
            </a:extLst>
          </p:cNvPr>
          <p:cNvSpPr txBox="1"/>
          <p:nvPr/>
        </p:nvSpPr>
        <p:spPr>
          <a:xfrm>
            <a:off x="895739" y="1324947"/>
            <a:ext cx="467463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100" dirty="0">
                <a:latin typeface="+mj-lt"/>
              </a:rPr>
              <a:t>Funções usadas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CE6E0-BA4F-B5A5-0894-E5E95C6E8FB6}"/>
              </a:ext>
            </a:extLst>
          </p:cNvPr>
          <p:cNvSpPr txBox="1"/>
          <p:nvPr/>
        </p:nvSpPr>
        <p:spPr>
          <a:xfrm>
            <a:off x="1026366" y="2099388"/>
            <a:ext cx="97038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1" dirty="0" err="1"/>
              <a:t>mostAffectedByFailure</a:t>
            </a:r>
            <a:r>
              <a:rPr lang="pt-PT" b="1" dirty="0"/>
              <a:t>: </a:t>
            </a:r>
            <a:r>
              <a:rPr lang="pt-PT" dirty="0"/>
              <a:t>recebe dois nomes de estações como entrada e retorna um vetor de pares de inteiros, que representam o índice e a quantidade de viagens que seriam afetadas pelo fechamento da conexão direta entre as duas estações. </a:t>
            </a:r>
            <a:r>
              <a:rPr lang="pt-PT" b="1" dirty="0"/>
              <a:t>Complexidade temporal: </a:t>
            </a:r>
            <a:r>
              <a:rPr lang="pt-PT" dirty="0"/>
              <a:t>O(</a:t>
            </a:r>
            <a:r>
              <a:rPr lang="pt-PT" dirty="0" err="1"/>
              <a:t>NMlog</a:t>
            </a:r>
            <a:r>
              <a:rPr lang="pt-PT" dirty="0"/>
              <a:t>(M))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1" dirty="0" err="1"/>
              <a:t>topKmaintenance</a:t>
            </a:r>
            <a:r>
              <a:rPr lang="pt-PT" b="1" dirty="0"/>
              <a:t>:</a:t>
            </a:r>
            <a:r>
              <a:rPr lang="pt-PT" dirty="0"/>
              <a:t> recebe dois argumentos: um inteiro k e uma </a:t>
            </a:r>
            <a:r>
              <a:rPr lang="pt-PT" dirty="0" err="1"/>
              <a:t>string</a:t>
            </a:r>
            <a:r>
              <a:rPr lang="pt-PT" dirty="0"/>
              <a:t> x. Se x for "1", a função soma a capacidade de todas as linhas em cada município e retorna os top-k municípios com a maior capacidade total. Se x for "2", a função soma a capacidade de todas as viagens em cada distrito e retorna os top-k distritos com a maior capacidade total. A saída é feita imprimindo o nome dos municípios ou distritos na tela. </a:t>
            </a:r>
            <a:r>
              <a:rPr lang="pt-PT" b="1" dirty="0"/>
              <a:t>Complexidade temporal: </a:t>
            </a:r>
            <a:r>
              <a:rPr lang="pt-PT" dirty="0"/>
              <a:t>O(N log N)</a:t>
            </a:r>
          </a:p>
        </p:txBody>
      </p:sp>
    </p:spTree>
    <p:extLst>
      <p:ext uri="{BB962C8B-B14F-4D97-AF65-F5344CB8AC3E}">
        <p14:creationId xmlns:p14="http://schemas.microsoft.com/office/powerpoint/2010/main" val="33703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D1626E-1AD1-21A0-8FA4-358AE0F5A62C}"/>
              </a:ext>
            </a:extLst>
          </p:cNvPr>
          <p:cNvSpPr txBox="1"/>
          <p:nvPr/>
        </p:nvSpPr>
        <p:spPr>
          <a:xfrm>
            <a:off x="917509" y="1296955"/>
            <a:ext cx="517849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100" dirty="0">
                <a:latin typeface="+mj-lt"/>
              </a:rPr>
              <a:t>Dificuldades encontradas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4BE54-B94A-2CB8-A467-477FEFCF3E51}"/>
              </a:ext>
            </a:extLst>
          </p:cNvPr>
          <p:cNvSpPr txBox="1"/>
          <p:nvPr/>
        </p:nvSpPr>
        <p:spPr>
          <a:xfrm>
            <a:off x="1054359" y="2164702"/>
            <a:ext cx="98437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Uma das dificuldades mais sentidas foi a interpretação do enunciado do projeto. Isso levou a várias reformulações no programa, o que atrasou um pouco o processo;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Decidir que algoritmos usar para resolver os vários probemas;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Dando um exemplo, no exercício 3.1 retirar do enunciado um problema a resolver e decidir quais algoritmos usar e quais algoritmos iam lidar com o quê(capacidade, fluxo, custo,etc.);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Testar o código desenvolvido de forma a se conseguir confirmar a correção do mesmo;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82297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CC95CD-CAB6-8410-8339-617CA4C23E58}"/>
              </a:ext>
            </a:extLst>
          </p:cNvPr>
          <p:cNvSpPr txBox="1"/>
          <p:nvPr/>
        </p:nvSpPr>
        <p:spPr>
          <a:xfrm>
            <a:off x="1017037" y="1315616"/>
            <a:ext cx="4926563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100" dirty="0">
                <a:latin typeface="+mj-lt"/>
              </a:rPr>
              <a:t>Avaliação do grupo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6D021E-7363-6912-586A-EB52546C614B}"/>
              </a:ext>
            </a:extLst>
          </p:cNvPr>
          <p:cNvSpPr txBox="1"/>
          <p:nvPr/>
        </p:nvSpPr>
        <p:spPr>
          <a:xfrm>
            <a:off x="1119673" y="2183363"/>
            <a:ext cx="9843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Cada elemento do grupo trabalhou de acordo com a sua disponibilidade, não havendo grande discrepância na distribuição das tarefas. Pelo que ninguém ficou sobrecarregado.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Inês Soares: 50%; Pedro Romão: 50%.</a:t>
            </a:r>
          </a:p>
        </p:txBody>
      </p:sp>
    </p:spTree>
    <p:extLst>
      <p:ext uri="{BB962C8B-B14F-4D97-AF65-F5344CB8AC3E}">
        <p14:creationId xmlns:p14="http://schemas.microsoft.com/office/powerpoint/2010/main" val="790420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31BC8F63-97F8-423D-89DA-297A1A40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BAB87D-2851-4F58-8AE4-FCF1D7413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96CFDFE-8E78-4E0B-8719-596F3ACB9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EEB657-48DF-5616-E954-7F962054E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880" y="629920"/>
            <a:ext cx="10038079" cy="55575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E56171-8200-948E-357A-09B61FBC158C}"/>
                  </a:ext>
                </a:extLst>
              </p14:cNvPr>
              <p14:cNvContentPartPr/>
              <p14:nvPr/>
            </p14:nvContentPartPr>
            <p14:xfrm>
              <a:off x="9052320" y="2705840"/>
              <a:ext cx="123480" cy="34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E56171-8200-948E-357A-09B61FBC15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43680" y="2697200"/>
                <a:ext cx="14112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AA3150C-E3A6-D4DE-685A-B849EC4CE050}"/>
                  </a:ext>
                </a:extLst>
              </p14:cNvPr>
              <p14:cNvContentPartPr/>
              <p14:nvPr/>
            </p14:nvContentPartPr>
            <p14:xfrm>
              <a:off x="9225120" y="2660480"/>
              <a:ext cx="357840" cy="347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AA3150C-E3A6-D4DE-685A-B849EC4CE05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16480" y="2651480"/>
                <a:ext cx="375480" cy="36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616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6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47CD69-BCF9-4A64-B6B4-5FDB3B94C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BD0D046-F1AF-622C-CD92-9ABABC348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7" r="16054" b="-2"/>
          <a:stretch/>
        </p:blipFill>
        <p:spPr>
          <a:xfrm>
            <a:off x="1" y="1"/>
            <a:ext cx="6632811" cy="6046542"/>
          </a:xfrm>
          <a:custGeom>
            <a:avLst/>
            <a:gdLst/>
            <a:ahLst/>
            <a:cxnLst/>
            <a:rect l="l" t="t" r="r" b="b"/>
            <a:pathLst>
              <a:path w="6972657" h="6356349">
                <a:moveTo>
                  <a:pt x="4162425" y="4810724"/>
                </a:moveTo>
                <a:cubicBezTo>
                  <a:pt x="4508954" y="4810724"/>
                  <a:pt x="4789872" y="5103559"/>
                  <a:pt x="4789872" y="5464789"/>
                </a:cubicBezTo>
                <a:cubicBezTo>
                  <a:pt x="4789872" y="5826019"/>
                  <a:pt x="4508954" y="6118855"/>
                  <a:pt x="4162425" y="6118855"/>
                </a:cubicBezTo>
                <a:cubicBezTo>
                  <a:pt x="3815896" y="6118855"/>
                  <a:pt x="3534978" y="5826019"/>
                  <a:pt x="3534978" y="5464789"/>
                </a:cubicBezTo>
                <a:cubicBezTo>
                  <a:pt x="3534978" y="5103559"/>
                  <a:pt x="3815896" y="4810724"/>
                  <a:pt x="4162425" y="4810724"/>
                </a:cubicBezTo>
                <a:close/>
                <a:moveTo>
                  <a:pt x="92101" y="4731176"/>
                </a:moveTo>
                <a:cubicBezTo>
                  <a:pt x="540880" y="4731176"/>
                  <a:pt x="904688" y="5094984"/>
                  <a:pt x="904688" y="5543763"/>
                </a:cubicBezTo>
                <a:cubicBezTo>
                  <a:pt x="904688" y="5964494"/>
                  <a:pt x="584935" y="6310542"/>
                  <a:pt x="175183" y="6352155"/>
                </a:cubicBezTo>
                <a:lnTo>
                  <a:pt x="92121" y="6356349"/>
                </a:lnTo>
                <a:lnTo>
                  <a:pt x="92081" y="6356349"/>
                </a:lnTo>
                <a:lnTo>
                  <a:pt x="9019" y="6352155"/>
                </a:lnTo>
                <a:lnTo>
                  <a:pt x="4079" y="6351401"/>
                </a:lnTo>
                <a:lnTo>
                  <a:pt x="0" y="6352492"/>
                </a:lnTo>
                <a:lnTo>
                  <a:pt x="0" y="4736748"/>
                </a:lnTo>
                <a:lnTo>
                  <a:pt x="9019" y="4735372"/>
                </a:lnTo>
                <a:cubicBezTo>
                  <a:pt x="36336" y="4732597"/>
                  <a:pt x="64052" y="4731176"/>
                  <a:pt x="92101" y="4731176"/>
                </a:cubicBezTo>
                <a:close/>
                <a:moveTo>
                  <a:pt x="6385770" y="2098604"/>
                </a:moveTo>
                <a:cubicBezTo>
                  <a:pt x="6543907" y="2107100"/>
                  <a:pt x="6698935" y="2178483"/>
                  <a:pt x="6813407" y="2310776"/>
                </a:cubicBezTo>
                <a:cubicBezTo>
                  <a:pt x="7042252" y="2575278"/>
                  <a:pt x="7022052" y="2983098"/>
                  <a:pt x="6768322" y="3221698"/>
                </a:cubicBezTo>
                <a:cubicBezTo>
                  <a:pt x="6718815" y="3268040"/>
                  <a:pt x="6662527" y="3305861"/>
                  <a:pt x="6601629" y="3333787"/>
                </a:cubicBezTo>
                <a:cubicBezTo>
                  <a:pt x="6357584" y="3444872"/>
                  <a:pt x="6072796" y="3380857"/>
                  <a:pt x="5894479" y="3174765"/>
                </a:cubicBezTo>
                <a:cubicBezTo>
                  <a:pt x="5665537" y="2910180"/>
                  <a:pt x="5685739" y="2502359"/>
                  <a:pt x="5939476" y="2263752"/>
                </a:cubicBezTo>
                <a:cubicBezTo>
                  <a:pt x="6066385" y="2144498"/>
                  <a:pt x="6227633" y="2090107"/>
                  <a:pt x="6385770" y="2098604"/>
                </a:cubicBezTo>
                <a:close/>
                <a:moveTo>
                  <a:pt x="0" y="0"/>
                </a:moveTo>
                <a:lnTo>
                  <a:pt x="5609109" y="0"/>
                </a:lnTo>
                <a:lnTo>
                  <a:pt x="5710855" y="100163"/>
                </a:lnTo>
                <a:cubicBezTo>
                  <a:pt x="5940043" y="363896"/>
                  <a:pt x="6060564" y="781193"/>
                  <a:pt x="5983550" y="1133306"/>
                </a:cubicBezTo>
                <a:cubicBezTo>
                  <a:pt x="5820740" y="1874471"/>
                  <a:pt x="4868226" y="1916819"/>
                  <a:pt x="4807924" y="2551785"/>
                </a:cubicBezTo>
                <a:cubicBezTo>
                  <a:pt x="4772098" y="2931077"/>
                  <a:pt x="5073952" y="3310271"/>
                  <a:pt x="5323480" y="3486493"/>
                </a:cubicBezTo>
                <a:cubicBezTo>
                  <a:pt x="5798207" y="3822498"/>
                  <a:pt x="6190925" y="3545085"/>
                  <a:pt x="6484693" y="3873055"/>
                </a:cubicBezTo>
                <a:cubicBezTo>
                  <a:pt x="6702769" y="4116667"/>
                  <a:pt x="6749067" y="4564067"/>
                  <a:pt x="6564699" y="4869471"/>
                </a:cubicBezTo>
                <a:cubicBezTo>
                  <a:pt x="6538929" y="4912110"/>
                  <a:pt x="6508772" y="4951720"/>
                  <a:pt x="6474766" y="4987555"/>
                </a:cubicBezTo>
                <a:lnTo>
                  <a:pt x="6475634" y="4987552"/>
                </a:lnTo>
                <a:cubicBezTo>
                  <a:pt x="6246183" y="5229347"/>
                  <a:pt x="5896158" y="5245005"/>
                  <a:pt x="5787911" y="5249784"/>
                </a:cubicBezTo>
                <a:cubicBezTo>
                  <a:pt x="5276208" y="5272608"/>
                  <a:pt x="5181583" y="4739335"/>
                  <a:pt x="4594647" y="4582595"/>
                </a:cubicBezTo>
                <a:cubicBezTo>
                  <a:pt x="4553401" y="4571414"/>
                  <a:pt x="4047262" y="4444111"/>
                  <a:pt x="3576692" y="4689896"/>
                </a:cubicBezTo>
                <a:cubicBezTo>
                  <a:pt x="2903508" y="5041365"/>
                  <a:pt x="3035835" y="5772616"/>
                  <a:pt x="2439534" y="6019748"/>
                </a:cubicBezTo>
                <a:cubicBezTo>
                  <a:pt x="2062607" y="6175963"/>
                  <a:pt x="1545662" y="6076257"/>
                  <a:pt x="1262869" y="5786450"/>
                </a:cubicBezTo>
                <a:cubicBezTo>
                  <a:pt x="864056" y="5377550"/>
                  <a:pt x="1125562" y="4799418"/>
                  <a:pt x="734842" y="4526254"/>
                </a:cubicBezTo>
                <a:cubicBezTo>
                  <a:pt x="506361" y="4366061"/>
                  <a:pt x="192715" y="4446641"/>
                  <a:pt x="19856" y="4511293"/>
                </a:cubicBezTo>
                <a:lnTo>
                  <a:pt x="0" y="4519330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021454-3361-6F10-35FE-C3FAA963D0CC}"/>
              </a:ext>
            </a:extLst>
          </p:cNvPr>
          <p:cNvSpPr txBox="1"/>
          <p:nvPr/>
        </p:nvSpPr>
        <p:spPr>
          <a:xfrm>
            <a:off x="7479445" y="597159"/>
            <a:ext cx="3862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latin typeface="+mj-lt"/>
              </a:rPr>
              <a:t>Temas abordados: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6337F0-D9FE-1CF6-699E-339AF6A5528A}"/>
              </a:ext>
            </a:extLst>
          </p:cNvPr>
          <p:cNvSpPr txBox="1"/>
          <p:nvPr/>
        </p:nvSpPr>
        <p:spPr>
          <a:xfrm>
            <a:off x="7479444" y="1546125"/>
            <a:ext cx="38628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Apresentação geral;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Leitura dos dados;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Classes;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Diagrama de classes;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Grafo usado;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Interface do utilizador;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Funcionalidades;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Funções usadas;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Dificuldades </a:t>
            </a:r>
            <a:r>
              <a:rPr lang="pt-PT" dirty="0"/>
              <a:t>encontradas;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Avaliação do grupo;</a:t>
            </a:r>
          </a:p>
        </p:txBody>
      </p:sp>
    </p:spTree>
    <p:extLst>
      <p:ext uri="{BB962C8B-B14F-4D97-AF65-F5344CB8AC3E}">
        <p14:creationId xmlns:p14="http://schemas.microsoft.com/office/powerpoint/2010/main" val="38669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1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13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78EA4D-4023-6056-BBAB-D73D28FDFB67}"/>
              </a:ext>
            </a:extLst>
          </p:cNvPr>
          <p:cNvSpPr txBox="1"/>
          <p:nvPr/>
        </p:nvSpPr>
        <p:spPr>
          <a:xfrm>
            <a:off x="636371" y="490264"/>
            <a:ext cx="4606456" cy="1154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PT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Apresentação geral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07346E-33C6-6ACF-2379-3E1DDCB5ACE0}"/>
              </a:ext>
            </a:extLst>
          </p:cNvPr>
          <p:cNvSpPr txBox="1"/>
          <p:nvPr/>
        </p:nvSpPr>
        <p:spPr>
          <a:xfrm>
            <a:off x="185700" y="1958090"/>
            <a:ext cx="4594537" cy="31747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algn="just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pt-PT" dirty="0"/>
              <a:t>Foram nos fornecido um conjunto de dados e de informações para o desenvolvimento de um programa que consiste em ajudar não só  o cliente a planificar</a:t>
            </a:r>
            <a:r>
              <a:rPr lang="en-US" dirty="0"/>
              <a:t> a </a:t>
            </a:r>
            <a:r>
              <a:rPr lang="pt-PT" dirty="0"/>
              <a:t>sua</a:t>
            </a:r>
            <a:r>
              <a:rPr lang="en-US" dirty="0"/>
              <a:t> </a:t>
            </a:r>
            <a:r>
              <a:rPr lang="pt-PT" dirty="0"/>
              <a:t>viagem de comboio</a:t>
            </a:r>
            <a:r>
              <a:rPr lang="en-US" dirty="0"/>
              <a:t>, </a:t>
            </a:r>
            <a:r>
              <a:rPr lang="pt-PT" dirty="0"/>
              <a:t>mas também o agente na manutenção das linhas.</a:t>
            </a:r>
          </a:p>
        </p:txBody>
      </p:sp>
      <p:pic>
        <p:nvPicPr>
          <p:cNvPr id="7" name="Picture 6" descr="A picture containing map">
            <a:extLst>
              <a:ext uri="{FF2B5EF4-FFF2-40B4-BE49-F238E27FC236}">
                <a16:creationId xmlns:a16="http://schemas.microsoft.com/office/drawing/2014/main" id="{CF8EB1B0-CD7A-FB85-026C-C84C4820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8" r="21237"/>
          <a:stretch/>
        </p:blipFill>
        <p:spPr>
          <a:xfrm>
            <a:off x="5879198" y="490264"/>
            <a:ext cx="6312802" cy="6367736"/>
          </a:xfrm>
          <a:custGeom>
            <a:avLst/>
            <a:gdLst/>
            <a:ahLst/>
            <a:cxnLst/>
            <a:rect l="l" t="t" r="r" b="b"/>
            <a:pathLst>
              <a:path w="6312802" h="6367736">
                <a:moveTo>
                  <a:pt x="789715" y="708127"/>
                </a:moveTo>
                <a:cubicBezTo>
                  <a:pt x="845978" y="711650"/>
                  <a:pt x="901296" y="724302"/>
                  <a:pt x="953475" y="745602"/>
                </a:cubicBezTo>
                <a:cubicBezTo>
                  <a:pt x="1173612" y="834890"/>
                  <a:pt x="1309905" y="1073925"/>
                  <a:pt x="1278834" y="1315681"/>
                </a:cubicBezTo>
                <a:cubicBezTo>
                  <a:pt x="1233750" y="1669869"/>
                  <a:pt x="880524" y="1881517"/>
                  <a:pt x="560369" y="1747304"/>
                </a:cubicBezTo>
                <a:cubicBezTo>
                  <a:pt x="338151" y="1654256"/>
                  <a:pt x="204742" y="1408974"/>
                  <a:pt x="242538" y="1164574"/>
                </a:cubicBezTo>
                <a:cubicBezTo>
                  <a:pt x="286421" y="880774"/>
                  <a:pt x="529219" y="692590"/>
                  <a:pt x="789715" y="708127"/>
                </a:cubicBezTo>
                <a:close/>
                <a:moveTo>
                  <a:pt x="2877121" y="364348"/>
                </a:moveTo>
                <a:cubicBezTo>
                  <a:pt x="2901561" y="365790"/>
                  <a:pt x="2925601" y="371235"/>
                  <a:pt x="2948310" y="380363"/>
                </a:cubicBezTo>
                <a:cubicBezTo>
                  <a:pt x="3044405" y="419202"/>
                  <a:pt x="3103503" y="523063"/>
                  <a:pt x="3089970" y="628607"/>
                </a:cubicBezTo>
                <a:cubicBezTo>
                  <a:pt x="3070190" y="782758"/>
                  <a:pt x="2916600" y="874848"/>
                  <a:pt x="2777343" y="816472"/>
                </a:cubicBezTo>
                <a:cubicBezTo>
                  <a:pt x="2680608" y="775952"/>
                  <a:pt x="2622552" y="669287"/>
                  <a:pt x="2639048" y="562863"/>
                </a:cubicBezTo>
                <a:cubicBezTo>
                  <a:pt x="2658106" y="439382"/>
                  <a:pt x="2763810" y="357542"/>
                  <a:pt x="2877121" y="364348"/>
                </a:cubicBezTo>
                <a:close/>
                <a:moveTo>
                  <a:pt x="5725514" y="29060"/>
                </a:moveTo>
                <a:lnTo>
                  <a:pt x="5748657" y="29701"/>
                </a:lnTo>
                <a:cubicBezTo>
                  <a:pt x="5935681" y="36387"/>
                  <a:pt x="6081789" y="65616"/>
                  <a:pt x="6194082" y="113315"/>
                </a:cubicBezTo>
                <a:lnTo>
                  <a:pt x="6312802" y="183322"/>
                </a:lnTo>
                <a:lnTo>
                  <a:pt x="6312802" y="6367736"/>
                </a:lnTo>
                <a:lnTo>
                  <a:pt x="3171877" y="6367736"/>
                </a:lnTo>
                <a:lnTo>
                  <a:pt x="3171635" y="6367591"/>
                </a:lnTo>
                <a:lnTo>
                  <a:pt x="2683232" y="6367591"/>
                </a:lnTo>
                <a:lnTo>
                  <a:pt x="2683031" y="6367736"/>
                </a:lnTo>
                <a:lnTo>
                  <a:pt x="1006759" y="6367736"/>
                </a:lnTo>
                <a:lnTo>
                  <a:pt x="1017798" y="6253705"/>
                </a:lnTo>
                <a:cubicBezTo>
                  <a:pt x="1043303" y="6019815"/>
                  <a:pt x="1065826" y="5776617"/>
                  <a:pt x="897420" y="5565130"/>
                </a:cubicBezTo>
                <a:cubicBezTo>
                  <a:pt x="700507" y="5318087"/>
                  <a:pt x="491822" y="5428997"/>
                  <a:pt x="271526" y="5130943"/>
                </a:cubicBezTo>
                <a:cubicBezTo>
                  <a:pt x="108646" y="4910648"/>
                  <a:pt x="-26366" y="4708290"/>
                  <a:pt x="39940" y="4415201"/>
                </a:cubicBezTo>
                <a:cubicBezTo>
                  <a:pt x="128666" y="4023216"/>
                  <a:pt x="467878" y="3870268"/>
                  <a:pt x="464356" y="3587268"/>
                </a:cubicBezTo>
                <a:cubicBezTo>
                  <a:pt x="460351" y="3247094"/>
                  <a:pt x="43943" y="3178950"/>
                  <a:pt x="3183" y="2791128"/>
                </a:cubicBezTo>
                <a:cubicBezTo>
                  <a:pt x="-23403" y="2538162"/>
                  <a:pt x="118896" y="2235225"/>
                  <a:pt x="343758" y="2095087"/>
                </a:cubicBezTo>
                <a:cubicBezTo>
                  <a:pt x="758163" y="1836512"/>
                  <a:pt x="1225342" y="2272862"/>
                  <a:pt x="1543093" y="2013487"/>
                </a:cubicBezTo>
                <a:cubicBezTo>
                  <a:pt x="1732879" y="1858534"/>
                  <a:pt x="1763790" y="1542064"/>
                  <a:pt x="1726873" y="1342749"/>
                </a:cubicBezTo>
                <a:cubicBezTo>
                  <a:pt x="1656484" y="963255"/>
                  <a:pt x="1345299" y="901114"/>
                  <a:pt x="1356831" y="612032"/>
                </a:cubicBezTo>
                <a:cubicBezTo>
                  <a:pt x="1365319" y="397180"/>
                  <a:pt x="1547578" y="171600"/>
                  <a:pt x="1773239" y="121551"/>
                </a:cubicBezTo>
                <a:cubicBezTo>
                  <a:pt x="1804789" y="114503"/>
                  <a:pt x="1837013" y="110980"/>
                  <a:pt x="1869333" y="110980"/>
                </a:cubicBezTo>
                <a:cubicBezTo>
                  <a:pt x="2087466" y="110980"/>
                  <a:pt x="2259155" y="271137"/>
                  <a:pt x="2312167" y="320866"/>
                </a:cubicBezTo>
                <a:cubicBezTo>
                  <a:pt x="2563133" y="555255"/>
                  <a:pt x="2364538" y="842498"/>
                  <a:pt x="2568899" y="1194363"/>
                </a:cubicBezTo>
                <a:cubicBezTo>
                  <a:pt x="2600650" y="1246494"/>
                  <a:pt x="2637078" y="1295662"/>
                  <a:pt x="2677726" y="1341226"/>
                </a:cubicBezTo>
                <a:cubicBezTo>
                  <a:pt x="2757804" y="1432276"/>
                  <a:pt x="2906990" y="1416261"/>
                  <a:pt x="2964327" y="1310316"/>
                </a:cubicBezTo>
                <a:cubicBezTo>
                  <a:pt x="3059059" y="1135183"/>
                  <a:pt x="3149628" y="938831"/>
                  <a:pt x="3333248" y="887741"/>
                </a:cubicBezTo>
                <a:cubicBezTo>
                  <a:pt x="3690239" y="788365"/>
                  <a:pt x="3902767" y="1378543"/>
                  <a:pt x="4272730" y="1307994"/>
                </a:cubicBezTo>
                <a:cubicBezTo>
                  <a:pt x="4426320" y="1278686"/>
                  <a:pt x="4515368" y="1152802"/>
                  <a:pt x="4596327" y="996810"/>
                </a:cubicBezTo>
                <a:cubicBezTo>
                  <a:pt x="4618829" y="953326"/>
                  <a:pt x="4640770" y="907521"/>
                  <a:pt x="4663272" y="860676"/>
                </a:cubicBezTo>
                <a:cubicBezTo>
                  <a:pt x="4732781" y="613153"/>
                  <a:pt x="4835282" y="115946"/>
                  <a:pt x="5572324" y="40189"/>
                </a:cubicBezTo>
                <a:cubicBezTo>
                  <a:pt x="5622910" y="31543"/>
                  <a:pt x="5674208" y="27859"/>
                  <a:pt x="5725514" y="29060"/>
                </a:cubicBezTo>
                <a:close/>
                <a:moveTo>
                  <a:pt x="4169348" y="793"/>
                </a:moveTo>
                <a:cubicBezTo>
                  <a:pt x="4219966" y="3995"/>
                  <a:pt x="4269734" y="15368"/>
                  <a:pt x="4316693" y="34505"/>
                </a:cubicBezTo>
                <a:cubicBezTo>
                  <a:pt x="4514808" y="114584"/>
                  <a:pt x="4637488" y="329676"/>
                  <a:pt x="4609540" y="547569"/>
                </a:cubicBezTo>
                <a:cubicBezTo>
                  <a:pt x="4568620" y="865801"/>
                  <a:pt x="4251108" y="1055907"/>
                  <a:pt x="3962986" y="935790"/>
                </a:cubicBezTo>
                <a:cubicBezTo>
                  <a:pt x="3762790" y="852028"/>
                  <a:pt x="3642672" y="631491"/>
                  <a:pt x="3676946" y="411355"/>
                </a:cubicBezTo>
                <a:cubicBezTo>
                  <a:pt x="3716424" y="155985"/>
                  <a:pt x="3934959" y="-13061"/>
                  <a:pt x="4169348" y="793"/>
                </a:cubicBezTo>
                <a:close/>
              </a:path>
            </a:pathLst>
          </a:custGeom>
          <a:blipFill>
            <a:blip r:embed="rId3"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93725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4313A7-500C-5317-2322-B76089116D2F}"/>
              </a:ext>
            </a:extLst>
          </p:cNvPr>
          <p:cNvSpPr txBox="1"/>
          <p:nvPr/>
        </p:nvSpPr>
        <p:spPr>
          <a:xfrm>
            <a:off x="894080" y="1330338"/>
            <a:ext cx="341376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100" dirty="0">
                <a:latin typeface="+mj-lt"/>
              </a:rPr>
              <a:t>Leitura dos dados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20C480-0A40-A261-72F4-0C7F91FAEAB3}"/>
              </a:ext>
            </a:extLst>
          </p:cNvPr>
          <p:cNvSpPr txBox="1"/>
          <p:nvPr/>
        </p:nvSpPr>
        <p:spPr>
          <a:xfrm>
            <a:off x="894080" y="2199820"/>
            <a:ext cx="10403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Para o programa conseguir operar sobre as necessidades do utilizador, é necessário ler um conjunto de dados sobre as estações e a </a:t>
            </a:r>
            <a:r>
              <a:rPr lang="pt-PT" i="1" dirty="0"/>
              <a:t>network</a:t>
            </a:r>
            <a:r>
              <a:rPr lang="pt-PT" dirty="0"/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Esses dados são fornecidos pelos ficheiros stations.csv e network.csv;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A leitura é feita na classe </a:t>
            </a:r>
            <a:r>
              <a:rPr lang="pt-PT" dirty="0" err="1"/>
              <a:t>CSVReader</a:t>
            </a:r>
            <a:r>
              <a:rPr lang="pt-PT" dirty="0"/>
              <a:t> através de algumas funções que usam </a:t>
            </a:r>
            <a:r>
              <a:rPr lang="pt-PT" i="1" dirty="0" err="1"/>
              <a:t>streams</a:t>
            </a:r>
            <a:r>
              <a:rPr lang="pt-PT" dirty="0"/>
              <a:t> de leitura de ficheiros e </a:t>
            </a:r>
            <a:r>
              <a:rPr lang="pt-PT" i="1" dirty="0" err="1"/>
              <a:t>strings</a:t>
            </a:r>
            <a:r>
              <a:rPr lang="pt-PT" dirty="0"/>
              <a:t> de c++ (</a:t>
            </a:r>
            <a:r>
              <a:rPr lang="pt-PT" dirty="0" err="1"/>
              <a:t>ex</a:t>
            </a:r>
            <a:r>
              <a:rPr lang="pt-PT" dirty="0"/>
              <a:t>: </a:t>
            </a:r>
            <a:r>
              <a:rPr lang="pt-PT" dirty="0" err="1"/>
              <a:t>ifstream</a:t>
            </a:r>
            <a:r>
              <a:rPr lang="pt-PT" dirty="0"/>
              <a:t>, </a:t>
            </a:r>
            <a:r>
              <a:rPr lang="pt-PT" dirty="0" err="1"/>
              <a:t>isstream</a:t>
            </a:r>
            <a:r>
              <a:rPr lang="pt-PT" dirty="0"/>
              <a:t>). Essas funções irão ser especificadas na secção de descrição de funções do programa;</a:t>
            </a:r>
          </a:p>
        </p:txBody>
      </p:sp>
    </p:spTree>
    <p:extLst>
      <p:ext uri="{BB962C8B-B14F-4D97-AF65-F5344CB8AC3E}">
        <p14:creationId xmlns:p14="http://schemas.microsoft.com/office/powerpoint/2010/main" val="3661866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D66EB6-5BFB-C83C-8458-3B4C5F9ADB69}"/>
              </a:ext>
            </a:extLst>
          </p:cNvPr>
          <p:cNvSpPr txBox="1"/>
          <p:nvPr/>
        </p:nvSpPr>
        <p:spPr>
          <a:xfrm>
            <a:off x="997131" y="1336974"/>
            <a:ext cx="627888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100" dirty="0">
                <a:latin typeface="+mj-lt"/>
              </a:rPr>
              <a:t>Classes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501D39-729C-632D-F9F6-62C08CF7C6CD}"/>
              </a:ext>
            </a:extLst>
          </p:cNvPr>
          <p:cNvSpPr txBox="1"/>
          <p:nvPr/>
        </p:nvSpPr>
        <p:spPr>
          <a:xfrm>
            <a:off x="997131" y="2369770"/>
            <a:ext cx="102089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CSVReader</a:t>
            </a:r>
            <a:r>
              <a:rPr lang="pt-PT" dirty="0"/>
              <a:t>  - Classe que atua como leitor de ficheiros;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Station - Classe que representa uma estação (vértice do grafo);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Trip – Classe que representa as linhas entre estações;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Network – Classe que representa a rede de Comboios e grafo;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Interface – Classe responsável pela interface do programa.</a:t>
            </a:r>
          </a:p>
        </p:txBody>
      </p:sp>
    </p:spTree>
    <p:extLst>
      <p:ext uri="{BB962C8B-B14F-4D97-AF65-F5344CB8AC3E}">
        <p14:creationId xmlns:p14="http://schemas.microsoft.com/office/powerpoint/2010/main" val="1428264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64E4A9-D8D0-4AE7-99BD-EFE51D6E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FD62F46-8DC3-4EDF-BDEF-27C439C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15DAAE-0842-DCF0-572E-AC1CC8EA5CC3}"/>
              </a:ext>
            </a:extLst>
          </p:cNvPr>
          <p:cNvSpPr txBox="1"/>
          <p:nvPr/>
        </p:nvSpPr>
        <p:spPr>
          <a:xfrm>
            <a:off x="6456458" y="552782"/>
            <a:ext cx="5125941" cy="19367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 de classes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0B89C-9B18-0609-E400-A54F3672895D}"/>
              </a:ext>
            </a:extLst>
          </p:cNvPr>
          <p:cNvSpPr txBox="1"/>
          <p:nvPr/>
        </p:nvSpPr>
        <p:spPr>
          <a:xfrm>
            <a:off x="6456458" y="2735229"/>
            <a:ext cx="5125941" cy="3484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/>
              <a:t>Nota: o UML está sem os métodos para não complicar o diagrama, os métodos principais serão descritos na secção das funções.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CAB0C3A-F839-9229-2A7A-11AE2D6DA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24" y="1994708"/>
            <a:ext cx="4600913" cy="272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68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4E64E4A9-D8D0-4AE7-99BD-EFE51D6E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17">
            <a:extLst>
              <a:ext uri="{FF2B5EF4-FFF2-40B4-BE49-F238E27FC236}">
                <a16:creationId xmlns:a16="http://schemas.microsoft.com/office/drawing/2014/main" id="{AFD62F46-8DC3-4EDF-BDEF-27C439C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954E4D-CCD3-AEB3-C667-B5EAE96202CB}"/>
              </a:ext>
            </a:extLst>
          </p:cNvPr>
          <p:cNvSpPr txBox="1"/>
          <p:nvPr/>
        </p:nvSpPr>
        <p:spPr>
          <a:xfrm>
            <a:off x="6456458" y="552782"/>
            <a:ext cx="5125941" cy="19367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Grafo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A86402-1558-ACFD-ECC4-E53B48E3C425}"/>
              </a:ext>
            </a:extLst>
          </p:cNvPr>
          <p:cNvSpPr txBox="1"/>
          <p:nvPr/>
        </p:nvSpPr>
        <p:spPr>
          <a:xfrm>
            <a:off x="6456458" y="2735229"/>
            <a:ext cx="5125941" cy="34845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571500" indent="-28575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O </a:t>
            </a:r>
            <a:r>
              <a:rPr lang="en-US" sz="1700" dirty="0" err="1"/>
              <a:t>grafo</a:t>
            </a:r>
            <a:r>
              <a:rPr lang="en-US" sz="1700" dirty="0"/>
              <a:t> </a:t>
            </a:r>
            <a:r>
              <a:rPr lang="en-US" sz="1700" dirty="0" err="1"/>
              <a:t>usado</a:t>
            </a:r>
            <a:r>
              <a:rPr lang="en-US" sz="1700" dirty="0"/>
              <a:t> </a:t>
            </a:r>
            <a:r>
              <a:rPr lang="en-US" sz="1700" dirty="0" err="1"/>
              <a:t>está</a:t>
            </a:r>
            <a:r>
              <a:rPr lang="en-US" sz="1700" dirty="0"/>
              <a:t> </a:t>
            </a:r>
            <a:r>
              <a:rPr lang="en-US" sz="1700" dirty="0" err="1"/>
              <a:t>denomidado</a:t>
            </a:r>
            <a:r>
              <a:rPr lang="en-US" sz="1700" dirty="0"/>
              <a:t> </a:t>
            </a:r>
            <a:r>
              <a:rPr lang="en-US" sz="1700" dirty="0" err="1"/>
              <a:t>como</a:t>
            </a:r>
            <a:r>
              <a:rPr lang="en-US" sz="1700" dirty="0"/>
              <a:t> Network;</a:t>
            </a:r>
          </a:p>
          <a:p>
            <a:pPr marL="571500" indent="-28575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É </a:t>
            </a:r>
            <a:r>
              <a:rPr lang="en-US" sz="1700" dirty="0" err="1"/>
              <a:t>bidirecional</a:t>
            </a:r>
            <a:r>
              <a:rPr lang="en-US" sz="1700" dirty="0"/>
              <a:t> e </a:t>
            </a:r>
            <a:r>
              <a:rPr lang="en-US" sz="1700" dirty="0" err="1"/>
              <a:t>tem</a:t>
            </a:r>
            <a:r>
              <a:rPr lang="en-US" sz="1700" dirty="0"/>
              <a:t> </a:t>
            </a:r>
            <a:r>
              <a:rPr lang="en-US" sz="1700" dirty="0" err="1"/>
              <a:t>como</a:t>
            </a:r>
            <a:r>
              <a:rPr lang="en-US" sz="1700" dirty="0"/>
              <a:t> </a:t>
            </a:r>
            <a:r>
              <a:rPr lang="en-US" sz="1700" dirty="0" err="1"/>
              <a:t>vértices</a:t>
            </a:r>
            <a:r>
              <a:rPr lang="en-US" sz="1700" dirty="0"/>
              <a:t> as </a:t>
            </a:r>
            <a:r>
              <a:rPr lang="en-US" sz="1700" dirty="0" err="1"/>
              <a:t>estações</a:t>
            </a:r>
            <a:r>
              <a:rPr lang="en-US" sz="1700" dirty="0"/>
              <a:t>;</a:t>
            </a:r>
          </a:p>
          <a:p>
            <a:pPr marL="571500" indent="-28575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700" dirty="0" err="1"/>
              <a:t>Cada</a:t>
            </a:r>
            <a:r>
              <a:rPr lang="en-US" sz="1700" dirty="0"/>
              <a:t> </a:t>
            </a:r>
            <a:r>
              <a:rPr lang="en-US" sz="1700" dirty="0" err="1"/>
              <a:t>estação</a:t>
            </a:r>
            <a:r>
              <a:rPr lang="en-US" sz="1700" dirty="0"/>
              <a:t> </a:t>
            </a:r>
            <a:r>
              <a:rPr lang="en-US" sz="1700" dirty="0" err="1"/>
              <a:t>tem</a:t>
            </a:r>
            <a:r>
              <a:rPr lang="en-US" sz="1700" dirty="0"/>
              <a:t> </a:t>
            </a:r>
            <a:r>
              <a:rPr lang="en-US" sz="1700" dirty="0" err="1"/>
              <a:t>uma</a:t>
            </a:r>
            <a:r>
              <a:rPr lang="en-US" sz="1700" dirty="0"/>
              <a:t> </a:t>
            </a:r>
            <a:r>
              <a:rPr lang="en-US" sz="1700" dirty="0" err="1"/>
              <a:t>lista</a:t>
            </a:r>
            <a:r>
              <a:rPr lang="en-US" sz="1700" dirty="0"/>
              <a:t> de </a:t>
            </a:r>
            <a:r>
              <a:rPr lang="en-US" sz="1700" dirty="0" err="1"/>
              <a:t>adjacências</a:t>
            </a:r>
            <a:r>
              <a:rPr lang="en-US" sz="1700" dirty="0"/>
              <a:t> que </a:t>
            </a:r>
            <a:r>
              <a:rPr lang="en-US" sz="1700" dirty="0" err="1"/>
              <a:t>contém</a:t>
            </a:r>
            <a:r>
              <a:rPr lang="en-US" sz="1700" dirty="0"/>
              <a:t> </a:t>
            </a:r>
            <a:r>
              <a:rPr lang="en-US" sz="1700" dirty="0" err="1"/>
              <a:t>viagens</a:t>
            </a:r>
            <a:r>
              <a:rPr lang="en-US" sz="1700" dirty="0"/>
              <a:t> para </a:t>
            </a:r>
            <a:r>
              <a:rPr lang="en-US" sz="1700" dirty="0" err="1"/>
              <a:t>outras</a:t>
            </a:r>
            <a:r>
              <a:rPr lang="en-US" sz="1700" dirty="0"/>
              <a:t> </a:t>
            </a:r>
            <a:r>
              <a:rPr lang="en-US" sz="1700" dirty="0" err="1"/>
              <a:t>estações</a:t>
            </a:r>
            <a:r>
              <a:rPr lang="en-US" sz="1700" dirty="0"/>
              <a:t>, que </a:t>
            </a:r>
            <a:r>
              <a:rPr lang="en-US" sz="1700" dirty="0" err="1"/>
              <a:t>têm</a:t>
            </a:r>
            <a:r>
              <a:rPr lang="en-US" sz="1700" dirty="0"/>
              <a:t> </a:t>
            </a:r>
            <a:r>
              <a:rPr lang="en-US" sz="1700" dirty="0" err="1"/>
              <a:t>como</a:t>
            </a:r>
            <a:r>
              <a:rPr lang="en-US" sz="1700" dirty="0"/>
              <a:t> </a:t>
            </a:r>
            <a:r>
              <a:rPr lang="en-US" sz="1700" dirty="0" err="1"/>
              <a:t>atributo</a:t>
            </a:r>
            <a:r>
              <a:rPr lang="en-US" sz="1700" dirty="0"/>
              <a:t> </a:t>
            </a:r>
            <a:r>
              <a:rPr lang="en-US" sz="1700" dirty="0" err="1"/>
              <a:t>importantes</a:t>
            </a:r>
            <a:r>
              <a:rPr lang="en-US" sz="1700" dirty="0"/>
              <a:t> </a:t>
            </a:r>
            <a:r>
              <a:rPr lang="en-US" sz="1700" dirty="0" err="1"/>
              <a:t>estação</a:t>
            </a:r>
            <a:r>
              <a:rPr lang="en-US" sz="1700" dirty="0"/>
              <a:t> </a:t>
            </a:r>
            <a:r>
              <a:rPr lang="en-US" sz="1700" dirty="0" err="1"/>
              <a:t>destino</a:t>
            </a:r>
            <a:r>
              <a:rPr lang="en-US" sz="1700" dirty="0"/>
              <a:t>, </a:t>
            </a:r>
            <a:r>
              <a:rPr lang="en-US" sz="1700" dirty="0" err="1"/>
              <a:t>capacidade</a:t>
            </a:r>
            <a:r>
              <a:rPr lang="en-US" sz="1700" dirty="0"/>
              <a:t> e </a:t>
            </a:r>
            <a:r>
              <a:rPr lang="en-US" sz="1700" dirty="0" err="1"/>
              <a:t>serviço</a:t>
            </a:r>
            <a:r>
              <a:rPr lang="en-US" sz="1700" dirty="0"/>
              <a:t>;</a:t>
            </a:r>
          </a:p>
          <a:p>
            <a:pPr marL="571500" indent="-28575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Como </a:t>
            </a:r>
            <a:r>
              <a:rPr lang="en-US" sz="1700" dirty="0" err="1"/>
              <a:t>existem</a:t>
            </a:r>
            <a:r>
              <a:rPr lang="en-US" sz="1700" dirty="0"/>
              <a:t> </a:t>
            </a:r>
            <a:r>
              <a:rPr lang="en-US" sz="1700" dirty="0" err="1"/>
              <a:t>dois</a:t>
            </a:r>
            <a:r>
              <a:rPr lang="en-US" sz="1700" dirty="0"/>
              <a:t> </a:t>
            </a:r>
            <a:r>
              <a:rPr lang="en-US" sz="1700" dirty="0" err="1"/>
              <a:t>tipos</a:t>
            </a:r>
            <a:r>
              <a:rPr lang="en-US" sz="1700" dirty="0"/>
              <a:t> de </a:t>
            </a:r>
            <a:r>
              <a:rPr lang="en-US" sz="1700" dirty="0" err="1"/>
              <a:t>serviço</a:t>
            </a:r>
            <a:r>
              <a:rPr lang="en-US" sz="1700" dirty="0"/>
              <a:t> (</a:t>
            </a:r>
            <a:r>
              <a:rPr lang="en-US" sz="1700" i="1" dirty="0"/>
              <a:t>STANDARD</a:t>
            </a:r>
            <a:r>
              <a:rPr lang="en-US" sz="1700" dirty="0"/>
              <a:t> </a:t>
            </a:r>
            <a:r>
              <a:rPr lang="en-US" sz="1700" dirty="0" err="1"/>
              <a:t>ou</a:t>
            </a:r>
            <a:r>
              <a:rPr lang="en-US" sz="1700" dirty="0"/>
              <a:t> </a:t>
            </a:r>
            <a:r>
              <a:rPr lang="en-US" sz="1700" i="1" dirty="0"/>
              <a:t>ALFA</a:t>
            </a:r>
            <a:r>
              <a:rPr lang="en-US" sz="1700" dirty="0"/>
              <a:t>), </a:t>
            </a:r>
            <a:r>
              <a:rPr lang="en-US" sz="1700" dirty="0" err="1"/>
              <a:t>poderá</a:t>
            </a:r>
            <a:r>
              <a:rPr lang="en-US" sz="1700" dirty="0"/>
              <a:t> haver duas </a:t>
            </a:r>
            <a:r>
              <a:rPr lang="en-US" sz="1700" dirty="0" err="1"/>
              <a:t>ligações</a:t>
            </a:r>
            <a:r>
              <a:rPr lang="en-US" sz="1700" dirty="0"/>
              <a:t> entre o </a:t>
            </a:r>
            <a:r>
              <a:rPr lang="en-US" sz="1700" dirty="0" err="1"/>
              <a:t>mesmo</a:t>
            </a:r>
            <a:r>
              <a:rPr lang="en-US" sz="1700" dirty="0"/>
              <a:t> par de </a:t>
            </a:r>
            <a:r>
              <a:rPr lang="en-US" sz="1700" dirty="0" err="1"/>
              <a:t>estações</a:t>
            </a:r>
            <a:r>
              <a:rPr lang="en-US" sz="1700" dirty="0"/>
              <a:t> com a </a:t>
            </a:r>
            <a:r>
              <a:rPr lang="en-US" sz="1700" dirty="0" err="1"/>
              <a:t>mesma</a:t>
            </a:r>
            <a:r>
              <a:rPr lang="en-US" sz="1700" dirty="0"/>
              <a:t> </a:t>
            </a:r>
            <a:r>
              <a:rPr lang="en-US" sz="1700" dirty="0" err="1"/>
              <a:t>direção</a:t>
            </a:r>
            <a:r>
              <a:rPr lang="en-US" sz="1700" dirty="0"/>
              <a:t>;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D8C2C93-3E1C-DBB2-696B-C754D8CFC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1521155"/>
            <a:ext cx="4600913" cy="362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50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B3C8F0-263A-38C3-4D20-BAE7260DAE7F}"/>
              </a:ext>
            </a:extLst>
          </p:cNvPr>
          <p:cNvSpPr txBox="1"/>
          <p:nvPr/>
        </p:nvSpPr>
        <p:spPr>
          <a:xfrm>
            <a:off x="923731" y="1306286"/>
            <a:ext cx="418011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100" dirty="0">
                <a:latin typeface="+mj-lt"/>
              </a:rPr>
              <a:t>Interface do utilizador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800B11-91C5-DD29-8734-D2F8BA5E1DF4}"/>
              </a:ext>
            </a:extLst>
          </p:cNvPr>
          <p:cNvSpPr txBox="1"/>
          <p:nvPr/>
        </p:nvSpPr>
        <p:spPr>
          <a:xfrm>
            <a:off x="1045029" y="2155371"/>
            <a:ext cx="98064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Dispõe opções de </a:t>
            </a:r>
            <a:r>
              <a:rPr lang="en-US" i="1" dirty="0"/>
              <a:t>Stations Map</a:t>
            </a:r>
            <a:r>
              <a:rPr lang="en-US" dirty="0"/>
              <a:t>, </a:t>
            </a:r>
            <a:r>
              <a:rPr lang="en-US" i="1" dirty="0"/>
              <a:t>Basic Services</a:t>
            </a:r>
            <a:r>
              <a:rPr lang="en-US" dirty="0"/>
              <a:t>, </a:t>
            </a:r>
            <a:r>
              <a:rPr lang="en-US" i="1" dirty="0"/>
              <a:t>Operation Cost Optimization e Reliability , </a:t>
            </a:r>
            <a:r>
              <a:rPr lang="en-US" i="1" dirty="0" err="1"/>
              <a:t>Sensivity</a:t>
            </a:r>
            <a:r>
              <a:rPr lang="en-US" i="1" dirty="0"/>
              <a:t> to Line Failures and Read File</a:t>
            </a:r>
            <a:r>
              <a:rPr lang="pt-PT" dirty="0"/>
              <a:t>. Organizado numa única função </a:t>
            </a:r>
            <a:r>
              <a:rPr lang="pt-PT" dirty="0" err="1"/>
              <a:t>interface.initiate</a:t>
            </a:r>
            <a:r>
              <a:rPr lang="pt-PT" dirty="0"/>
              <a:t>().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Dentro do menu de </a:t>
            </a:r>
            <a:r>
              <a:rPr lang="pt-PT" i="1" dirty="0"/>
              <a:t>Stations </a:t>
            </a:r>
            <a:r>
              <a:rPr lang="pt-PT" i="1" dirty="0" err="1"/>
              <a:t>Map</a:t>
            </a:r>
            <a:r>
              <a:rPr lang="pt-PT" dirty="0"/>
              <a:t>, é mostrado o conteúdo em network.csv para que o utilizador tenha as informações em primeira mão.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No menu de </a:t>
            </a:r>
            <a:r>
              <a:rPr lang="pt-PT" i="1" dirty="0"/>
              <a:t>Basic Services</a:t>
            </a:r>
            <a:r>
              <a:rPr lang="pt-PT" dirty="0"/>
              <a:t>, temos ao nosso dispor opções para calcular máximo de combiois que viajam entre estações, os pares de estações com maior flow de comboios entre elas, top-k (distritos ou municípios) em função da necessidade de manutenção e por último máximo de comboios que podem chegar a uma estação</a:t>
            </a:r>
            <a:r>
              <a:rPr lang="en-US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Em</a:t>
            </a:r>
            <a:r>
              <a:rPr lang="en-US" dirty="0"/>
              <a:t> </a:t>
            </a:r>
            <a:r>
              <a:rPr lang="en-US" i="1" dirty="0"/>
              <a:t>Operation Cost Optimization </a:t>
            </a:r>
            <a:r>
              <a:rPr lang="pt-PT" dirty="0"/>
              <a:t>mostra o máximo de comboios que podem viajar entre duas estações com menor custo para a empresa e esse custo.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Por fim, no menu </a:t>
            </a:r>
            <a:r>
              <a:rPr lang="en-US" i="1" dirty="0"/>
              <a:t>Reliability and </a:t>
            </a:r>
            <a:r>
              <a:rPr lang="en-US" i="1" dirty="0" err="1"/>
              <a:t>Sensivity</a:t>
            </a:r>
            <a:r>
              <a:rPr lang="en-US" i="1" dirty="0"/>
              <a:t> to Line Failures</a:t>
            </a:r>
            <a:r>
              <a:rPr lang="en-US" dirty="0"/>
              <a:t>, </a:t>
            </a:r>
            <a:r>
              <a:rPr lang="en-US" dirty="0" err="1"/>
              <a:t>temos</a:t>
            </a:r>
            <a:r>
              <a:rPr lang="en-US" dirty="0"/>
              <a:t> as </a:t>
            </a:r>
            <a:r>
              <a:rPr lang="en-US" dirty="0" err="1"/>
              <a:t>opções</a:t>
            </a:r>
            <a:r>
              <a:rPr lang="en-US" dirty="0"/>
              <a:t> de </a:t>
            </a:r>
            <a:r>
              <a:rPr lang="en-US" i="1" dirty="0"/>
              <a:t>Maximum flow with reduced connections </a:t>
            </a:r>
            <a:r>
              <a:rPr lang="en-US" dirty="0"/>
              <a:t>e </a:t>
            </a:r>
            <a:r>
              <a:rPr lang="en-US" i="1" dirty="0"/>
              <a:t>Top-K most affected Stations</a:t>
            </a:r>
            <a:r>
              <a:rPr lang="en-US" dirty="0"/>
              <a:t>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47675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BEC1F7-C2AA-6E2C-A5D5-3B87DF29B91A}"/>
              </a:ext>
            </a:extLst>
          </p:cNvPr>
          <p:cNvSpPr txBox="1"/>
          <p:nvPr/>
        </p:nvSpPr>
        <p:spPr>
          <a:xfrm>
            <a:off x="933062" y="1315835"/>
            <a:ext cx="3582955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100" dirty="0">
                <a:latin typeface="+mj-lt"/>
              </a:rPr>
              <a:t>Funcionalidades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CCEB52-6FDA-9C2D-C4C5-EC4681163D0A}"/>
              </a:ext>
            </a:extLst>
          </p:cNvPr>
          <p:cNvSpPr txBox="1"/>
          <p:nvPr/>
        </p:nvSpPr>
        <p:spPr>
          <a:xfrm>
            <a:off x="933062" y="2023207"/>
            <a:ext cx="103476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O programa desenvolvido destaca-se pelo seu carácter informativo: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dirty="0"/>
              <a:t>   Informa o usuário sobre os pares de estações com mais fluxo, estações com maior número de chegadas e fluxo máximo com o mínimo de conexões, tendo como inputs:</a:t>
            </a:r>
          </a:p>
          <a:p>
            <a:pPr marL="628650" lvl="1" indent="-171450" algn="just">
              <a:buFont typeface="Courier New" panose="02070309020205020404" pitchFamily="49" charset="0"/>
              <a:buChar char="o"/>
            </a:pPr>
            <a:r>
              <a:rPr lang="pt-PT" dirty="0"/>
              <a:t>Origem/Destino, através do nome das estações pretendidas;</a:t>
            </a:r>
          </a:p>
          <a:p>
            <a:pPr marL="628650" lvl="1" indent="-171450" algn="just">
              <a:buFont typeface="Courier New" panose="02070309020205020404" pitchFamily="49" charset="0"/>
              <a:buChar char="o"/>
            </a:pPr>
            <a:r>
              <a:rPr lang="pt-PT" dirty="0"/>
              <a:t>Destino, novamente através do nome da estação;</a:t>
            </a:r>
          </a:p>
          <a:p>
            <a:pPr marL="628650" lvl="1" indent="-171450" algn="just">
              <a:buFont typeface="Courier New" panose="02070309020205020404" pitchFamily="49" charset="0"/>
              <a:buChar char="o"/>
            </a:pPr>
            <a:r>
              <a:rPr lang="pt-PT" dirty="0"/>
              <a:t>Origem/Destino, através da mesma forma que o primeiro ponto.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Dispõe informações sobre estatísticas, tendo dois Top-k:</a:t>
            </a:r>
          </a:p>
          <a:p>
            <a:pPr marL="628650" lvl="1" indent="-171450" algn="just">
              <a:buFont typeface="Courier New" panose="02070309020205020404" pitchFamily="49" charset="0"/>
              <a:buChar char="o"/>
            </a:pPr>
            <a:r>
              <a:rPr lang="pt-PT" dirty="0"/>
              <a:t>Top-k </a:t>
            </a:r>
            <a:r>
              <a:rPr lang="pt-PT" i="1" dirty="0" err="1"/>
              <a:t>Maintenance</a:t>
            </a:r>
            <a:r>
              <a:rPr lang="pt-PT" dirty="0"/>
              <a:t>: Município/Distrito e k, sendo este o número de estações que o usuário pretende ver;</a:t>
            </a:r>
          </a:p>
          <a:p>
            <a:pPr marL="628650" lvl="1" indent="-171450" algn="just">
              <a:buFont typeface="Courier New" panose="02070309020205020404" pitchFamily="49" charset="0"/>
              <a:buChar char="o"/>
            </a:pPr>
            <a:r>
              <a:rPr lang="pt-PT" dirty="0"/>
              <a:t>Top-k </a:t>
            </a:r>
            <a:r>
              <a:rPr lang="pt-PT" i="1" dirty="0"/>
              <a:t>most affected by failure</a:t>
            </a:r>
            <a:r>
              <a:rPr lang="pt-PT" dirty="0"/>
              <a:t>: Origem/Destino, com o mesmo critério usado anteriormente;</a:t>
            </a:r>
          </a:p>
        </p:txBody>
      </p:sp>
    </p:spTree>
    <p:extLst>
      <p:ext uri="{BB962C8B-B14F-4D97-AF65-F5344CB8AC3E}">
        <p14:creationId xmlns:p14="http://schemas.microsoft.com/office/powerpoint/2010/main" val="666717308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27E4EE54D6D1A418604398597CA8137" ma:contentTypeVersion="2" ma:contentTypeDescription="Criar um novo documento." ma:contentTypeScope="" ma:versionID="ba86054d32b046cea99c26d8a85480c0">
  <xsd:schema xmlns:xsd="http://www.w3.org/2001/XMLSchema" xmlns:xs="http://www.w3.org/2001/XMLSchema" xmlns:p="http://schemas.microsoft.com/office/2006/metadata/properties" xmlns:ns3="6d0da10e-af77-4386-af61-2b026adbe9ec" targetNamespace="http://schemas.microsoft.com/office/2006/metadata/properties" ma:root="true" ma:fieldsID="f1b8ce336983f056ecfa231f21aa3da8" ns3:_="">
    <xsd:import namespace="6d0da10e-af77-4386-af61-2b026adbe9e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0da10e-af77-4386-af61-2b026adbe9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6E2123-3346-4353-8A0F-8EA4FCD023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0da10e-af77-4386-af61-2b026adbe9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CCD8C7-15E0-4800-B1DC-205C6B8CD8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7D46CA-5892-41B9-8236-7910277AEF38}">
  <ds:schemaRefs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6d0da10e-af77-4386-af61-2b026adbe9ec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1513</Words>
  <Application>Microsoft Office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Avenir Next LT Pro</vt:lpstr>
      <vt:lpstr>Courier New</vt:lpstr>
      <vt:lpstr>Posterama</vt:lpstr>
      <vt:lpstr>SplashVTI</vt:lpstr>
      <vt:lpstr>An Analysis Tool for Railway Network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Inês Martin Soares</dc:creator>
  <cp:lastModifiedBy>Pedro Miguel Martins Romão</cp:lastModifiedBy>
  <cp:revision>11</cp:revision>
  <dcterms:created xsi:type="dcterms:W3CDTF">2023-04-08T21:54:18Z</dcterms:created>
  <dcterms:modified xsi:type="dcterms:W3CDTF">2023-04-13T02:21:28Z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0x010100327E4EE54D6D1A418604398597CA8137</vt:lpwstr>
  </property>
</Properties>
</file>