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82" r:id="rId5"/>
    <p:sldId id="283" r:id="rId6"/>
    <p:sldId id="259" r:id="rId7"/>
    <p:sldId id="260" r:id="rId8"/>
    <p:sldId id="261" r:id="rId9"/>
    <p:sldId id="262" r:id="rId10"/>
    <p:sldId id="263" r:id="rId11"/>
    <p:sldId id="264" r:id="rId12"/>
    <p:sldId id="265" r:id="rId13"/>
    <p:sldId id="266" r:id="rId14"/>
    <p:sldId id="267" r:id="rId15"/>
    <p:sldId id="269" r:id="rId16"/>
    <p:sldId id="284" r:id="rId17"/>
    <p:sldId id="28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CC"/>
    <a:srgbClr val="3366FF"/>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51FFE-F098-467C-B5B9-764F55E828E7}" type="datetimeFigureOut">
              <a:rPr lang="en-IN" smtClean="0"/>
              <a:pPr/>
              <a:t>30-10-2023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E9D8A-8636-40DD-BC9B-440FE98B2C25}" type="slidenum">
              <a:rPr lang="en-IN" smtClean="0"/>
              <a:pPr/>
              <a:t>‹#›</a:t>
            </a:fld>
            <a:endParaRPr lang="en-IN"/>
          </a:p>
        </p:txBody>
      </p:sp>
    </p:spTree>
    <p:extLst>
      <p:ext uri="{BB962C8B-B14F-4D97-AF65-F5344CB8AC3E}">
        <p14:creationId xmlns="" xmlns:p14="http://schemas.microsoft.com/office/powerpoint/2010/main" val="42289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7CAF2C5-BDB1-4E1C-814D-54064339B1E4}" type="datetime1">
              <a:rPr lang="en-US" smtClean="0"/>
              <a:pPr/>
              <a:t>10/30/2023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1F9A135-06DB-4C57-A7B3-12AD30883BF8}"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D59D76-0BDC-460A-BAA2-A19FD99B6DC2}" type="datetime1">
              <a:rPr lang="en-US" smtClean="0"/>
              <a:pPr/>
              <a:t>10/30/2023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A135-06DB-4C57-A7B3-12AD30883BF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A4D5F2-AD3A-4518-A4A3-C59264FD77B6}" type="datetime1">
              <a:rPr lang="en-US" smtClean="0"/>
              <a:pPr/>
              <a:t>10/30/2023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A135-06DB-4C57-A7B3-12AD30883BF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B26F9CE-2162-47B9-AEE4-F104EC9B72EE}" type="datetime1">
              <a:rPr lang="en-US" smtClean="0"/>
              <a:pPr/>
              <a:t>10/30/2023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A135-06DB-4C57-A7B3-12AD30883BF8}"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1E97127-5213-4317-86A1-21EC04A1C0CB}" type="datetime1">
              <a:rPr lang="en-US" smtClean="0"/>
              <a:pPr/>
              <a:t>10/30/2023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1F9A135-06DB-4C57-A7B3-12AD30883BF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5368E9A-A771-4FBD-9DBD-378F332085BA}" type="datetime1">
              <a:rPr lang="en-US" smtClean="0"/>
              <a:pPr/>
              <a:t>10/30/2023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9A135-06DB-4C57-A7B3-12AD30883BF8}"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9E163E3-991C-486A-9C67-AD6D6F44D172}" type="datetime1">
              <a:rPr lang="en-US" smtClean="0"/>
              <a:pPr/>
              <a:t>10/30/2023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F9A135-06DB-4C57-A7B3-12AD30883BF8}"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1E614A-1FE1-4DC7-82D4-E19F2C3BBD9B}" type="datetime1">
              <a:rPr lang="en-US" smtClean="0"/>
              <a:pPr/>
              <a:t>10/30/2023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F9A135-06DB-4C57-A7B3-12AD30883BF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ED5E6-A98B-4DD8-8F03-998A05CBBB87}" type="datetime1">
              <a:rPr lang="en-US" smtClean="0"/>
              <a:pPr/>
              <a:t>10/30/2023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F9A135-06DB-4C57-A7B3-12AD30883BF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E0E1812-2F51-4F58-83F5-1E9B88245496}" type="datetime1">
              <a:rPr lang="en-US" smtClean="0"/>
              <a:pPr/>
              <a:t>10/30/2023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9A135-06DB-4C57-A7B3-12AD30883BF8}"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1696C33-0C79-440C-899C-81BDA9C8DBF7}" type="datetime1">
              <a:rPr lang="en-US" smtClean="0"/>
              <a:pPr/>
              <a:t>10/30/2023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51F9A135-06DB-4C57-A7B3-12AD30883BF8}"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87E3CE7-DD3C-4645-9C09-00E9F57FDC89}" type="datetime1">
              <a:rPr lang="en-US" smtClean="0"/>
              <a:pPr/>
              <a:t>10/30/2023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1F9A135-06DB-4C57-A7B3-12AD30883BF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p:txBody>
          <a:bodyPr/>
          <a:lstStyle/>
          <a:p>
            <a:r>
              <a:rPr lang="en-IN" dirty="0">
                <a:latin typeface="Arial" pitchFamily="34" charset="0"/>
                <a:cs typeface="Arial" pitchFamily="34" charset="0"/>
              </a:rPr>
              <a:t>Agents in Artificial Intelligence</a:t>
            </a:r>
          </a:p>
        </p:txBody>
      </p:sp>
      <p:sp>
        <p:nvSpPr>
          <p:cNvPr id="2" name="Slide Number Placeholder 1">
            <a:extLst>
              <a:ext uri="{FF2B5EF4-FFF2-40B4-BE49-F238E27FC236}">
                <a16:creationId xmlns="" xmlns:a16="http://schemas.microsoft.com/office/drawing/2014/main" id="{092521B5-863F-4E46-BEFE-8135ED890AD6}"/>
              </a:ext>
            </a:extLst>
          </p:cNvPr>
          <p:cNvSpPr>
            <a:spLocks noGrp="1"/>
          </p:cNvSpPr>
          <p:nvPr>
            <p:ph type="sldNum" sz="quarter" idx="12"/>
          </p:nvPr>
        </p:nvSpPr>
        <p:spPr/>
        <p:txBody>
          <a:bodyPr/>
          <a:lstStyle/>
          <a:p>
            <a:fld id="{51F9A135-06DB-4C57-A7B3-12AD30883BF8}"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rgbClr val="FF0000"/>
                </a:solidFill>
                <a:latin typeface="Arial" pitchFamily="34" charset="0"/>
                <a:cs typeface="Arial" pitchFamily="34" charset="0"/>
              </a:rPr>
              <a:t>Rational Agent</a:t>
            </a:r>
            <a:r>
              <a:rPr lang="en-IN" dirty="0"/>
              <a:t/>
            </a:r>
            <a:br>
              <a:rPr lang="en-IN" dirty="0"/>
            </a:br>
            <a:endParaRPr lang="en-IN" dirty="0"/>
          </a:p>
        </p:txBody>
      </p:sp>
      <p:sp>
        <p:nvSpPr>
          <p:cNvPr id="3" name="Content Placeholder 2"/>
          <p:cNvSpPr>
            <a:spLocks noGrp="1"/>
          </p:cNvSpPr>
          <p:nvPr>
            <p:ph sz="quarter" idx="1"/>
          </p:nvPr>
        </p:nvSpPr>
        <p:spPr>
          <a:xfrm>
            <a:off x="357158" y="857232"/>
            <a:ext cx="8329642" cy="6000768"/>
          </a:xfrm>
        </p:spPr>
        <p:txBody>
          <a:bodyPr>
            <a:noAutofit/>
          </a:bodyPr>
          <a:lstStyle/>
          <a:p>
            <a:pPr algn="just">
              <a:lnSpc>
                <a:spcPct val="160000"/>
              </a:lnSpc>
            </a:pPr>
            <a:r>
              <a:rPr lang="en-US" sz="2000" dirty="0" smtClean="0">
                <a:latin typeface="Arial" pitchFamily="34" charset="0"/>
                <a:cs typeface="Arial" pitchFamily="34" charset="0"/>
              </a:rPr>
              <a:t>A rational agent is a </a:t>
            </a:r>
            <a:r>
              <a:rPr lang="en-US" sz="2000" b="1" dirty="0" smtClean="0">
                <a:latin typeface="Arial" pitchFamily="34" charset="0"/>
                <a:cs typeface="Arial" pitchFamily="34" charset="0"/>
              </a:rPr>
              <a:t>mathematical model that tries to represent the behavior of an intelligent being, like a person or animal</a:t>
            </a:r>
            <a:endParaRPr lang="en-IN" sz="2000" b="1" dirty="0" smtClean="0">
              <a:latin typeface="Arial" pitchFamily="34" charset="0"/>
              <a:cs typeface="Arial" pitchFamily="34" charset="0"/>
            </a:endParaRPr>
          </a:p>
          <a:p>
            <a:pPr algn="just">
              <a:lnSpc>
                <a:spcPct val="160000"/>
              </a:lnSpc>
            </a:pPr>
            <a:r>
              <a:rPr lang="en-IN" sz="2000" dirty="0" smtClean="0">
                <a:latin typeface="Arial" pitchFamily="34" charset="0"/>
                <a:cs typeface="Arial" pitchFamily="34" charset="0"/>
              </a:rPr>
              <a:t>An </a:t>
            </a:r>
            <a:r>
              <a:rPr lang="en-IN" sz="2000" dirty="0">
                <a:latin typeface="Arial" pitchFamily="34" charset="0"/>
                <a:cs typeface="Arial" pitchFamily="34" charset="0"/>
              </a:rPr>
              <a:t>agent which has clear preference, models uncertainty, and acts in a way to maximize its performance measure with all possible actions.</a:t>
            </a:r>
          </a:p>
          <a:p>
            <a:pPr algn="just">
              <a:lnSpc>
                <a:spcPct val="160000"/>
              </a:lnSpc>
            </a:pPr>
            <a:r>
              <a:rPr lang="en-IN" sz="2000" dirty="0">
                <a:latin typeface="Arial" pitchFamily="34" charset="0"/>
                <a:cs typeface="Arial" pitchFamily="34" charset="0"/>
              </a:rPr>
              <a:t>Perform the right things. AI is about creating rational agents to use for game theory and decision theory for various real-world scenarios.</a:t>
            </a:r>
          </a:p>
          <a:p>
            <a:pPr algn="just">
              <a:lnSpc>
                <a:spcPct val="160000"/>
              </a:lnSpc>
            </a:pPr>
            <a:r>
              <a:rPr lang="en-IN" sz="2000" dirty="0">
                <a:latin typeface="Arial" pitchFamily="34" charset="0"/>
                <a:cs typeface="Arial" pitchFamily="34" charset="0"/>
              </a:rPr>
              <a:t>For an AI agent, the rational action is most important because in AI reinforcement learning algorithm, for each best possible action, agent gets the positive reward and for each wrong action, an agent gets a negative reward.</a:t>
            </a:r>
          </a:p>
          <a:p>
            <a:pPr>
              <a:lnSpc>
                <a:spcPct val="160000"/>
              </a:lnSpc>
            </a:pPr>
            <a:endParaRPr lang="en-IN" sz="2000" dirty="0"/>
          </a:p>
        </p:txBody>
      </p:sp>
      <p:sp>
        <p:nvSpPr>
          <p:cNvPr id="4" name="Slide Number Placeholder 3">
            <a:extLst>
              <a:ext uri="{FF2B5EF4-FFF2-40B4-BE49-F238E27FC236}">
                <a16:creationId xmlns="" xmlns:a16="http://schemas.microsoft.com/office/drawing/2014/main" id="{17E34263-BD0B-4F1A-885B-9A2ED4B5C9A8}"/>
              </a:ext>
            </a:extLst>
          </p:cNvPr>
          <p:cNvSpPr>
            <a:spLocks noGrp="1"/>
          </p:cNvSpPr>
          <p:nvPr>
            <p:ph type="sldNum" sz="quarter" idx="12"/>
          </p:nvPr>
        </p:nvSpPr>
        <p:spPr/>
        <p:txBody>
          <a:bodyPr/>
          <a:lstStyle/>
          <a:p>
            <a:fld id="{51F9A135-06DB-4C57-A7B3-12AD30883BF8}"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rgbClr val="FF0000"/>
                </a:solidFill>
                <a:latin typeface="Arial" pitchFamily="34" charset="0"/>
                <a:cs typeface="Arial" pitchFamily="34" charset="0"/>
              </a:rPr>
              <a:t>Rationality</a:t>
            </a:r>
            <a:br>
              <a:rPr lang="en-IN" dirty="0">
                <a:solidFill>
                  <a:srgbClr val="FF0000"/>
                </a:solidFill>
                <a:latin typeface="Arial" pitchFamily="34" charset="0"/>
                <a:cs typeface="Arial" pitchFamily="34" charset="0"/>
              </a:rPr>
            </a:br>
            <a:endParaRPr lang="en-IN" dirty="0">
              <a:solidFill>
                <a:srgbClr val="FF0000"/>
              </a:solidFill>
              <a:latin typeface="Arial" pitchFamily="34" charset="0"/>
              <a:cs typeface="Arial" pitchFamily="34" charset="0"/>
            </a:endParaRPr>
          </a:p>
        </p:txBody>
      </p:sp>
      <p:sp>
        <p:nvSpPr>
          <p:cNvPr id="3" name="Content Placeholder 2"/>
          <p:cNvSpPr>
            <a:spLocks noGrp="1"/>
          </p:cNvSpPr>
          <p:nvPr>
            <p:ph sz="quarter" idx="1"/>
          </p:nvPr>
        </p:nvSpPr>
        <p:spPr>
          <a:xfrm>
            <a:off x="642910" y="1214422"/>
            <a:ext cx="8043890" cy="5286412"/>
          </a:xfrm>
        </p:spPr>
        <p:txBody>
          <a:bodyPr>
            <a:normAutofit lnSpcReduction="10000"/>
          </a:bodyPr>
          <a:lstStyle/>
          <a:p>
            <a:pPr algn="just">
              <a:lnSpc>
                <a:spcPct val="150000"/>
              </a:lnSpc>
              <a:buFont typeface="Wingdings" pitchFamily="2" charset="2"/>
              <a:buChar char="Ø"/>
            </a:pPr>
            <a:r>
              <a:rPr lang="en-IN" dirty="0">
                <a:latin typeface="Arial" pitchFamily="34" charset="0"/>
                <a:cs typeface="Arial" pitchFamily="34" charset="0"/>
              </a:rPr>
              <a:t>The rationality of an agent is measured by its performance measure</a:t>
            </a:r>
          </a:p>
          <a:p>
            <a:pPr algn="just">
              <a:lnSpc>
                <a:spcPct val="150000"/>
              </a:lnSpc>
              <a:buFont typeface="Wingdings" pitchFamily="2" charset="2"/>
              <a:buChar char="Ø"/>
            </a:pPr>
            <a:r>
              <a:rPr lang="en-IN" dirty="0">
                <a:latin typeface="Arial" pitchFamily="34" charset="0"/>
                <a:cs typeface="Arial" pitchFamily="34" charset="0"/>
              </a:rPr>
              <a:t> Rationality can be judged on the basis of following points:</a:t>
            </a:r>
          </a:p>
          <a:p>
            <a:pPr lvl="1" algn="just">
              <a:lnSpc>
                <a:spcPct val="150000"/>
              </a:lnSpc>
              <a:buFont typeface="Wingdings" pitchFamily="2" charset="2"/>
              <a:buChar char="Ø"/>
            </a:pPr>
            <a:r>
              <a:rPr lang="en-IN" dirty="0">
                <a:latin typeface="Arial" pitchFamily="34" charset="0"/>
                <a:cs typeface="Arial" pitchFamily="34" charset="0"/>
              </a:rPr>
              <a:t>Performance measure which defines the success criterion.</a:t>
            </a:r>
          </a:p>
          <a:p>
            <a:pPr lvl="1" algn="just">
              <a:lnSpc>
                <a:spcPct val="150000"/>
              </a:lnSpc>
              <a:buFont typeface="Wingdings" pitchFamily="2" charset="2"/>
              <a:buChar char="Ø"/>
            </a:pPr>
            <a:r>
              <a:rPr lang="en-IN" dirty="0">
                <a:latin typeface="Arial" pitchFamily="34" charset="0"/>
                <a:cs typeface="Arial" pitchFamily="34" charset="0"/>
              </a:rPr>
              <a:t>Agent prior knowledge of its environment.</a:t>
            </a:r>
          </a:p>
          <a:p>
            <a:pPr lvl="1" algn="just">
              <a:lnSpc>
                <a:spcPct val="150000"/>
              </a:lnSpc>
              <a:buFont typeface="Wingdings" pitchFamily="2" charset="2"/>
              <a:buChar char="Ø"/>
            </a:pPr>
            <a:r>
              <a:rPr lang="en-IN" dirty="0">
                <a:latin typeface="Arial" pitchFamily="34" charset="0"/>
                <a:cs typeface="Arial" pitchFamily="34" charset="0"/>
              </a:rPr>
              <a:t>Best possible actions that an agent can perform.</a:t>
            </a:r>
          </a:p>
          <a:p>
            <a:pPr lvl="1" algn="just">
              <a:lnSpc>
                <a:spcPct val="150000"/>
              </a:lnSpc>
              <a:buFont typeface="Wingdings" pitchFamily="2" charset="2"/>
              <a:buChar char="Ø"/>
            </a:pPr>
            <a:r>
              <a:rPr lang="en-IN" dirty="0">
                <a:latin typeface="Arial" pitchFamily="34" charset="0"/>
                <a:cs typeface="Arial" pitchFamily="34" charset="0"/>
              </a:rPr>
              <a:t>The sequence of percepts.</a:t>
            </a:r>
          </a:p>
          <a:p>
            <a:pPr algn="just"/>
            <a:endParaRPr lang="en-IN" dirty="0"/>
          </a:p>
        </p:txBody>
      </p:sp>
      <p:sp>
        <p:nvSpPr>
          <p:cNvPr id="4" name="Slide Number Placeholder 3">
            <a:extLst>
              <a:ext uri="{FF2B5EF4-FFF2-40B4-BE49-F238E27FC236}">
                <a16:creationId xmlns="" xmlns:a16="http://schemas.microsoft.com/office/drawing/2014/main" id="{E4FD4EC5-F784-4106-9F22-A1635A173CDB}"/>
              </a:ext>
            </a:extLst>
          </p:cNvPr>
          <p:cNvSpPr>
            <a:spLocks noGrp="1"/>
          </p:cNvSpPr>
          <p:nvPr>
            <p:ph type="sldNum" sz="quarter" idx="12"/>
          </p:nvPr>
        </p:nvSpPr>
        <p:spPr/>
        <p:txBody>
          <a:bodyPr/>
          <a:lstStyle/>
          <a:p>
            <a:fld id="{51F9A135-06DB-4C57-A7B3-12AD30883BF8}"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400" dirty="0">
                <a:solidFill>
                  <a:srgbClr val="FF0000"/>
                </a:solidFill>
                <a:latin typeface="Arial" pitchFamily="34" charset="0"/>
                <a:cs typeface="Arial" pitchFamily="34" charset="0"/>
              </a:rPr>
              <a:t>Structure of an AI Agent</a:t>
            </a:r>
            <a:r>
              <a:rPr lang="en-IN" dirty="0"/>
              <a:t/>
            </a:r>
            <a:br>
              <a:rPr lang="en-IN" dirty="0"/>
            </a:br>
            <a:endParaRPr lang="en-IN" dirty="0"/>
          </a:p>
        </p:txBody>
      </p:sp>
      <p:sp>
        <p:nvSpPr>
          <p:cNvPr id="3" name="Content Placeholder 2"/>
          <p:cNvSpPr>
            <a:spLocks noGrp="1"/>
          </p:cNvSpPr>
          <p:nvPr>
            <p:ph sz="quarter" idx="1"/>
          </p:nvPr>
        </p:nvSpPr>
        <p:spPr>
          <a:xfrm>
            <a:off x="357158" y="1447800"/>
            <a:ext cx="8329642" cy="5410200"/>
          </a:xfrm>
        </p:spPr>
        <p:txBody>
          <a:bodyPr>
            <a:normAutofit/>
          </a:bodyPr>
          <a:lstStyle/>
          <a:p>
            <a:pPr algn="just">
              <a:lnSpc>
                <a:spcPct val="170000"/>
              </a:lnSpc>
            </a:pPr>
            <a:r>
              <a:rPr lang="en-IN" dirty="0">
                <a:latin typeface="Arial" pitchFamily="34" charset="0"/>
                <a:cs typeface="Arial" pitchFamily="34" charset="0"/>
              </a:rPr>
              <a:t>The task of AI is to design an agent program which implements the agent function. </a:t>
            </a:r>
            <a:endParaRPr lang="en-IN" dirty="0" smtClean="0">
              <a:latin typeface="Arial" pitchFamily="34" charset="0"/>
              <a:cs typeface="Arial" pitchFamily="34" charset="0"/>
            </a:endParaRPr>
          </a:p>
          <a:p>
            <a:pPr algn="just">
              <a:lnSpc>
                <a:spcPct val="170000"/>
              </a:lnSpc>
            </a:pPr>
            <a:r>
              <a:rPr lang="en-IN" dirty="0" smtClean="0">
                <a:latin typeface="Arial" pitchFamily="34" charset="0"/>
                <a:cs typeface="Arial" pitchFamily="34" charset="0"/>
              </a:rPr>
              <a:t>The </a:t>
            </a:r>
            <a:r>
              <a:rPr lang="en-IN" dirty="0">
                <a:latin typeface="Arial" pitchFamily="34" charset="0"/>
                <a:cs typeface="Arial" pitchFamily="34" charset="0"/>
              </a:rPr>
              <a:t>structure of an intelligent agent is a combination of architecture and agent program. </a:t>
            </a:r>
            <a:endParaRPr lang="en-IN" dirty="0" smtClean="0">
              <a:latin typeface="Arial" pitchFamily="34" charset="0"/>
              <a:cs typeface="Arial" pitchFamily="34" charset="0"/>
            </a:endParaRPr>
          </a:p>
          <a:p>
            <a:pPr algn="just">
              <a:lnSpc>
                <a:spcPct val="170000"/>
              </a:lnSpc>
            </a:pPr>
            <a:r>
              <a:rPr lang="en-IN" dirty="0" smtClean="0">
                <a:latin typeface="Arial" pitchFamily="34" charset="0"/>
                <a:cs typeface="Arial" pitchFamily="34" charset="0"/>
              </a:rPr>
              <a:t>It </a:t>
            </a:r>
            <a:r>
              <a:rPr lang="en-IN" dirty="0">
                <a:latin typeface="Arial" pitchFamily="34" charset="0"/>
                <a:cs typeface="Arial" pitchFamily="34" charset="0"/>
              </a:rPr>
              <a:t>can be viewed as:</a:t>
            </a:r>
          </a:p>
          <a:p>
            <a:pPr lvl="1" algn="just">
              <a:lnSpc>
                <a:spcPct val="170000"/>
              </a:lnSpc>
            </a:pPr>
            <a:r>
              <a:rPr lang="en-IN" dirty="0">
                <a:latin typeface="Arial" pitchFamily="34" charset="0"/>
                <a:cs typeface="Arial" pitchFamily="34" charset="0"/>
              </a:rPr>
              <a:t>Agent = Architecture + Agent program  </a:t>
            </a:r>
          </a:p>
          <a:p>
            <a:endParaRPr lang="en-IN" dirty="0"/>
          </a:p>
        </p:txBody>
      </p:sp>
      <p:sp>
        <p:nvSpPr>
          <p:cNvPr id="4" name="Slide Number Placeholder 3">
            <a:extLst>
              <a:ext uri="{FF2B5EF4-FFF2-40B4-BE49-F238E27FC236}">
                <a16:creationId xmlns="" xmlns:a16="http://schemas.microsoft.com/office/drawing/2014/main" id="{93CABA32-F4B5-45BF-B39D-E17307FFBE69}"/>
              </a:ext>
            </a:extLst>
          </p:cNvPr>
          <p:cNvSpPr>
            <a:spLocks noGrp="1"/>
          </p:cNvSpPr>
          <p:nvPr>
            <p:ph type="sldNum" sz="quarter" idx="12"/>
          </p:nvPr>
        </p:nvSpPr>
        <p:spPr/>
        <p:txBody>
          <a:bodyPr/>
          <a:lstStyle/>
          <a:p>
            <a:fld id="{51F9A135-06DB-4C57-A7B3-12AD30883BF8}"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fontScale="90000"/>
          </a:bodyPr>
          <a:lstStyle/>
          <a:p>
            <a:pPr algn="ctr"/>
            <a:r>
              <a:rPr lang="en-IN" dirty="0">
                <a:solidFill>
                  <a:srgbClr val="FF0000"/>
                </a:solidFill>
                <a:latin typeface="Arial" pitchFamily="34" charset="0"/>
                <a:cs typeface="Arial" pitchFamily="34" charset="0"/>
              </a:rPr>
              <a:t>Structure of an AI agent</a:t>
            </a:r>
            <a:endParaRPr lang="en-IN" dirty="0">
              <a:solidFill>
                <a:srgbClr val="FF0000"/>
              </a:solidFill>
            </a:endParaRPr>
          </a:p>
        </p:txBody>
      </p:sp>
      <p:sp>
        <p:nvSpPr>
          <p:cNvPr id="3" name="Content Placeholder 2"/>
          <p:cNvSpPr>
            <a:spLocks noGrp="1"/>
          </p:cNvSpPr>
          <p:nvPr>
            <p:ph sz="quarter" idx="1"/>
          </p:nvPr>
        </p:nvSpPr>
        <p:spPr>
          <a:xfrm>
            <a:off x="428596" y="980728"/>
            <a:ext cx="8258204" cy="5039072"/>
          </a:xfrm>
        </p:spPr>
        <p:txBody>
          <a:bodyPr>
            <a:normAutofit/>
          </a:bodyPr>
          <a:lstStyle/>
          <a:p>
            <a:pPr algn="just">
              <a:lnSpc>
                <a:spcPct val="170000"/>
              </a:lnSpc>
            </a:pPr>
            <a:r>
              <a:rPr lang="en-IN" sz="2200" b="1" dirty="0">
                <a:latin typeface="Arial" pitchFamily="34" charset="0"/>
                <a:cs typeface="Arial" pitchFamily="34" charset="0"/>
              </a:rPr>
              <a:t>Architecture:</a:t>
            </a:r>
            <a:r>
              <a:rPr lang="en-IN" sz="2200" dirty="0">
                <a:latin typeface="Arial" pitchFamily="34" charset="0"/>
                <a:cs typeface="Arial" pitchFamily="34" charset="0"/>
              </a:rPr>
              <a:t> Architecture is machinery that an AI agent executes </a:t>
            </a:r>
            <a:r>
              <a:rPr lang="en-IN" sz="2200" dirty="0" smtClean="0">
                <a:latin typeface="Arial" pitchFamily="34" charset="0"/>
                <a:cs typeface="Arial" pitchFamily="34" charset="0"/>
              </a:rPr>
              <a:t>on.</a:t>
            </a:r>
            <a:endParaRPr lang="en-IN" sz="2200" dirty="0">
              <a:latin typeface="Arial" pitchFamily="34" charset="0"/>
              <a:cs typeface="Arial" pitchFamily="34" charset="0"/>
            </a:endParaRPr>
          </a:p>
          <a:p>
            <a:pPr algn="just">
              <a:lnSpc>
                <a:spcPct val="170000"/>
              </a:lnSpc>
            </a:pPr>
            <a:r>
              <a:rPr lang="en-IN" sz="2200" b="1" dirty="0">
                <a:latin typeface="Arial" pitchFamily="34" charset="0"/>
                <a:cs typeface="Arial" pitchFamily="34" charset="0"/>
              </a:rPr>
              <a:t>Agent Function:</a:t>
            </a:r>
            <a:r>
              <a:rPr lang="en-IN" sz="2200" dirty="0">
                <a:latin typeface="Arial" pitchFamily="34" charset="0"/>
                <a:cs typeface="Arial" pitchFamily="34" charset="0"/>
              </a:rPr>
              <a:t> Agent function is used to map a percept to an </a:t>
            </a:r>
            <a:r>
              <a:rPr lang="en-IN" sz="2200" dirty="0" smtClean="0">
                <a:latin typeface="Arial" pitchFamily="34" charset="0"/>
                <a:cs typeface="Arial" pitchFamily="34" charset="0"/>
              </a:rPr>
              <a:t>action.		</a:t>
            </a:r>
            <a:r>
              <a:rPr lang="en-IN" sz="2200" dirty="0" smtClean="0">
                <a:solidFill>
                  <a:srgbClr val="3366FF"/>
                </a:solidFill>
                <a:latin typeface="Arial" pitchFamily="34" charset="0"/>
                <a:cs typeface="Arial" pitchFamily="34" charset="0"/>
              </a:rPr>
              <a:t>f:P</a:t>
            </a:r>
            <a:r>
              <a:rPr lang="en-IN" sz="2200" dirty="0">
                <a:solidFill>
                  <a:srgbClr val="3366FF"/>
                </a:solidFill>
                <a:latin typeface="Arial" pitchFamily="34" charset="0"/>
                <a:cs typeface="Arial" pitchFamily="34" charset="0"/>
              </a:rPr>
              <a:t>* → A  </a:t>
            </a:r>
          </a:p>
          <a:p>
            <a:pPr algn="just">
              <a:lnSpc>
                <a:spcPct val="170000"/>
              </a:lnSpc>
            </a:pPr>
            <a:r>
              <a:rPr lang="en-IN" sz="2200" b="1" dirty="0">
                <a:latin typeface="Arial" pitchFamily="34" charset="0"/>
                <a:cs typeface="Arial" pitchFamily="34" charset="0"/>
              </a:rPr>
              <a:t>Agent program:</a:t>
            </a:r>
            <a:r>
              <a:rPr lang="en-IN" sz="2200" dirty="0">
                <a:latin typeface="Arial" pitchFamily="34" charset="0"/>
                <a:cs typeface="Arial" pitchFamily="34" charset="0"/>
              </a:rPr>
              <a:t> Agent program is an implementation of agent function. An agent program executes on the physical architecture to produce function </a:t>
            </a:r>
            <a:r>
              <a:rPr lang="en-IN" sz="2200" i="1" dirty="0" smtClean="0">
                <a:latin typeface="Arial" pitchFamily="34" charset="0"/>
                <a:cs typeface="Arial" pitchFamily="34" charset="0"/>
              </a:rPr>
              <a:t>f.</a:t>
            </a:r>
            <a:endParaRPr lang="en-IN" sz="2200" i="1" dirty="0">
              <a:latin typeface="Arial" pitchFamily="34" charset="0"/>
              <a:cs typeface="Arial" pitchFamily="34" charset="0"/>
            </a:endParaRPr>
          </a:p>
          <a:p>
            <a:endParaRPr lang="en-IN" dirty="0"/>
          </a:p>
        </p:txBody>
      </p:sp>
      <p:pic>
        <p:nvPicPr>
          <p:cNvPr id="5" name="Picture 4">
            <a:extLst>
              <a:ext uri="{FF2B5EF4-FFF2-40B4-BE49-F238E27FC236}">
                <a16:creationId xmlns="" xmlns:a16="http://schemas.microsoft.com/office/drawing/2014/main" id="{BFCBBE03-E44D-41A1-9150-F4C0E68B49E5}"/>
              </a:ext>
            </a:extLst>
          </p:cNvPr>
          <p:cNvPicPr>
            <a:picLocks noChangeAspect="1"/>
          </p:cNvPicPr>
          <p:nvPr/>
        </p:nvPicPr>
        <p:blipFill>
          <a:blip r:embed="rId2"/>
          <a:stretch>
            <a:fillRect/>
          </a:stretch>
        </p:blipFill>
        <p:spPr>
          <a:xfrm>
            <a:off x="5072066" y="4643446"/>
            <a:ext cx="3822105" cy="1396288"/>
          </a:xfrm>
          <a:prstGeom prst="rect">
            <a:avLst/>
          </a:prstGeom>
        </p:spPr>
      </p:pic>
      <p:sp>
        <p:nvSpPr>
          <p:cNvPr id="6" name="Slide Number Placeholder 5">
            <a:extLst>
              <a:ext uri="{FF2B5EF4-FFF2-40B4-BE49-F238E27FC236}">
                <a16:creationId xmlns="" xmlns:a16="http://schemas.microsoft.com/office/drawing/2014/main" id="{B90DB51D-794B-4841-8BAB-DAE8669E6925}"/>
              </a:ext>
            </a:extLst>
          </p:cNvPr>
          <p:cNvSpPr>
            <a:spLocks noGrp="1"/>
          </p:cNvSpPr>
          <p:nvPr>
            <p:ph type="sldNum" sz="quarter" idx="12"/>
          </p:nvPr>
        </p:nvSpPr>
        <p:spPr/>
        <p:txBody>
          <a:bodyPr/>
          <a:lstStyle/>
          <a:p>
            <a:fld id="{51F9A135-06DB-4C57-A7B3-12AD30883BF8}"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rgbClr val="FF0066"/>
                </a:solidFill>
                <a:latin typeface="Arial" pitchFamily="34" charset="0"/>
                <a:cs typeface="Arial" pitchFamily="34" charset="0"/>
              </a:rPr>
              <a:t>PEAS Representation</a:t>
            </a:r>
            <a:br>
              <a:rPr lang="en-IN" dirty="0">
                <a:solidFill>
                  <a:srgbClr val="FF0066"/>
                </a:solidFill>
                <a:latin typeface="Arial" pitchFamily="34" charset="0"/>
                <a:cs typeface="Arial" pitchFamily="34" charset="0"/>
              </a:rPr>
            </a:br>
            <a:endParaRPr lang="en-IN" dirty="0">
              <a:solidFill>
                <a:srgbClr val="FF0066"/>
              </a:solidFill>
              <a:latin typeface="Arial" pitchFamily="34" charset="0"/>
              <a:cs typeface="Arial" pitchFamily="34" charset="0"/>
            </a:endParaRPr>
          </a:p>
        </p:txBody>
      </p:sp>
      <p:sp>
        <p:nvSpPr>
          <p:cNvPr id="3" name="Content Placeholder 2"/>
          <p:cNvSpPr>
            <a:spLocks noGrp="1"/>
          </p:cNvSpPr>
          <p:nvPr>
            <p:ph sz="quarter" idx="1"/>
          </p:nvPr>
        </p:nvSpPr>
        <p:spPr>
          <a:xfrm>
            <a:off x="428596" y="1000108"/>
            <a:ext cx="8258204" cy="5572164"/>
          </a:xfrm>
        </p:spPr>
        <p:txBody>
          <a:bodyPr>
            <a:normAutofit fontScale="92500" lnSpcReduction="10000"/>
          </a:bodyPr>
          <a:lstStyle/>
          <a:p>
            <a:pPr>
              <a:lnSpc>
                <a:spcPct val="170000"/>
              </a:lnSpc>
              <a:buFont typeface="Wingdings" pitchFamily="2" charset="2"/>
              <a:buChar char="Ø"/>
            </a:pPr>
            <a:r>
              <a:rPr lang="en-IN" dirty="0">
                <a:latin typeface="Arial" pitchFamily="34" charset="0"/>
                <a:cs typeface="Arial" pitchFamily="34" charset="0"/>
              </a:rPr>
              <a:t>Type of model on which an AI agent works upon</a:t>
            </a:r>
          </a:p>
          <a:p>
            <a:pPr>
              <a:lnSpc>
                <a:spcPct val="170000"/>
              </a:lnSpc>
              <a:buFont typeface="Wingdings" pitchFamily="2" charset="2"/>
              <a:buChar char="Ø"/>
            </a:pPr>
            <a:r>
              <a:rPr lang="en-IN" dirty="0">
                <a:latin typeface="Arial" pitchFamily="34" charset="0"/>
                <a:cs typeface="Arial" pitchFamily="34" charset="0"/>
              </a:rPr>
              <a:t>When we define an AI agent or rational agent, then we can group its properties under PEAS representation model</a:t>
            </a:r>
          </a:p>
          <a:p>
            <a:pPr>
              <a:lnSpc>
                <a:spcPct val="170000"/>
              </a:lnSpc>
            </a:pPr>
            <a:r>
              <a:rPr lang="en-IN" dirty="0">
                <a:latin typeface="Arial" pitchFamily="34" charset="0"/>
                <a:cs typeface="Arial" pitchFamily="34" charset="0"/>
              </a:rPr>
              <a:t>It is made up of four words:</a:t>
            </a:r>
          </a:p>
          <a:p>
            <a:pPr lvl="1">
              <a:lnSpc>
                <a:spcPct val="170000"/>
              </a:lnSpc>
              <a:buFont typeface="Wingdings" pitchFamily="2" charset="2"/>
              <a:buChar char="q"/>
            </a:pPr>
            <a:r>
              <a:rPr lang="en-IN" b="1" dirty="0">
                <a:solidFill>
                  <a:srgbClr val="3366FF"/>
                </a:solidFill>
                <a:latin typeface="Arial" pitchFamily="34" charset="0"/>
                <a:cs typeface="Arial" pitchFamily="34" charset="0"/>
              </a:rPr>
              <a:t>P:</a:t>
            </a:r>
            <a:r>
              <a:rPr lang="en-IN" dirty="0">
                <a:solidFill>
                  <a:srgbClr val="3366FF"/>
                </a:solidFill>
                <a:latin typeface="Arial" pitchFamily="34" charset="0"/>
                <a:cs typeface="Arial" pitchFamily="34" charset="0"/>
              </a:rPr>
              <a:t> Performance measure</a:t>
            </a:r>
          </a:p>
          <a:p>
            <a:pPr lvl="1">
              <a:lnSpc>
                <a:spcPct val="170000"/>
              </a:lnSpc>
              <a:buFont typeface="Wingdings" pitchFamily="2" charset="2"/>
              <a:buChar char="q"/>
            </a:pPr>
            <a:r>
              <a:rPr lang="en-IN" b="1" dirty="0">
                <a:solidFill>
                  <a:srgbClr val="3366FF"/>
                </a:solidFill>
                <a:latin typeface="Arial" pitchFamily="34" charset="0"/>
                <a:cs typeface="Arial" pitchFamily="34" charset="0"/>
              </a:rPr>
              <a:t>E:</a:t>
            </a:r>
            <a:r>
              <a:rPr lang="en-IN" dirty="0">
                <a:solidFill>
                  <a:srgbClr val="3366FF"/>
                </a:solidFill>
                <a:latin typeface="Arial" pitchFamily="34" charset="0"/>
                <a:cs typeface="Arial" pitchFamily="34" charset="0"/>
              </a:rPr>
              <a:t> Environment</a:t>
            </a:r>
          </a:p>
          <a:p>
            <a:pPr lvl="1">
              <a:lnSpc>
                <a:spcPct val="170000"/>
              </a:lnSpc>
              <a:buFont typeface="Wingdings" pitchFamily="2" charset="2"/>
              <a:buChar char="q"/>
            </a:pPr>
            <a:r>
              <a:rPr lang="en-IN" b="1" dirty="0">
                <a:solidFill>
                  <a:srgbClr val="3366FF"/>
                </a:solidFill>
                <a:latin typeface="Arial" pitchFamily="34" charset="0"/>
                <a:cs typeface="Arial" pitchFamily="34" charset="0"/>
              </a:rPr>
              <a:t>A:</a:t>
            </a:r>
            <a:r>
              <a:rPr lang="en-IN" dirty="0">
                <a:solidFill>
                  <a:srgbClr val="3366FF"/>
                </a:solidFill>
                <a:latin typeface="Arial" pitchFamily="34" charset="0"/>
                <a:cs typeface="Arial" pitchFamily="34" charset="0"/>
              </a:rPr>
              <a:t> Actuators</a:t>
            </a:r>
          </a:p>
          <a:p>
            <a:pPr lvl="1">
              <a:lnSpc>
                <a:spcPct val="170000"/>
              </a:lnSpc>
              <a:buFont typeface="Wingdings" pitchFamily="2" charset="2"/>
              <a:buChar char="q"/>
            </a:pPr>
            <a:r>
              <a:rPr lang="en-IN" b="1" dirty="0">
                <a:solidFill>
                  <a:srgbClr val="3366FF"/>
                </a:solidFill>
                <a:latin typeface="Arial" pitchFamily="34" charset="0"/>
                <a:cs typeface="Arial" pitchFamily="34" charset="0"/>
              </a:rPr>
              <a:t>S:</a:t>
            </a:r>
            <a:r>
              <a:rPr lang="en-IN" dirty="0">
                <a:solidFill>
                  <a:srgbClr val="3366FF"/>
                </a:solidFill>
                <a:latin typeface="Arial" pitchFamily="34" charset="0"/>
                <a:cs typeface="Arial" pitchFamily="34" charset="0"/>
              </a:rPr>
              <a:t> Sensors</a:t>
            </a:r>
          </a:p>
          <a:p>
            <a:pPr>
              <a:lnSpc>
                <a:spcPct val="160000"/>
              </a:lnSpc>
            </a:pPr>
            <a:endParaRPr lang="en-IN" dirty="0"/>
          </a:p>
        </p:txBody>
      </p:sp>
      <p:sp>
        <p:nvSpPr>
          <p:cNvPr id="4" name="Slide Number Placeholder 3">
            <a:extLst>
              <a:ext uri="{FF2B5EF4-FFF2-40B4-BE49-F238E27FC236}">
                <a16:creationId xmlns="" xmlns:a16="http://schemas.microsoft.com/office/drawing/2014/main" id="{F53AAE1E-6A16-447B-A679-1612034B3FD4}"/>
              </a:ext>
            </a:extLst>
          </p:cNvPr>
          <p:cNvSpPr>
            <a:spLocks noGrp="1"/>
          </p:cNvSpPr>
          <p:nvPr>
            <p:ph type="sldNum" sz="quarter" idx="12"/>
          </p:nvPr>
        </p:nvSpPr>
        <p:spPr/>
        <p:txBody>
          <a:bodyPr/>
          <a:lstStyle/>
          <a:p>
            <a:fld id="{51F9A135-06DB-4C57-A7B3-12AD30883BF8}"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pPr algn="ctr"/>
            <a:r>
              <a:rPr lang="en-IN" dirty="0">
                <a:solidFill>
                  <a:srgbClr val="FF33CC"/>
                </a:solidFill>
                <a:latin typeface="Arial" pitchFamily="34" charset="0"/>
                <a:cs typeface="Arial" pitchFamily="34" charset="0"/>
              </a:rPr>
              <a:t>PEAS</a:t>
            </a:r>
          </a:p>
        </p:txBody>
      </p:sp>
      <p:sp>
        <p:nvSpPr>
          <p:cNvPr id="3" name="Content Placeholder 2"/>
          <p:cNvSpPr>
            <a:spLocks noGrp="1"/>
          </p:cNvSpPr>
          <p:nvPr>
            <p:ph sz="quarter" idx="1"/>
          </p:nvPr>
        </p:nvSpPr>
        <p:spPr>
          <a:xfrm>
            <a:off x="428596" y="1447800"/>
            <a:ext cx="8258204" cy="4981596"/>
          </a:xfrm>
        </p:spPr>
        <p:txBody>
          <a:bodyPr/>
          <a:lstStyle/>
          <a:p>
            <a:pPr algn="just">
              <a:lnSpc>
                <a:spcPct val="150000"/>
              </a:lnSpc>
              <a:buFont typeface="Wingdings" pitchFamily="2" charset="2"/>
              <a:buChar char="Ø"/>
            </a:pPr>
            <a:r>
              <a:rPr lang="en-IN" b="1" dirty="0">
                <a:latin typeface="Arial" pitchFamily="34" charset="0"/>
                <a:cs typeface="Arial" pitchFamily="34" charset="0"/>
              </a:rPr>
              <a:t>Performance:</a:t>
            </a:r>
            <a:r>
              <a:rPr lang="en-IN" dirty="0">
                <a:latin typeface="Arial" pitchFamily="34" charset="0"/>
                <a:cs typeface="Arial" pitchFamily="34" charset="0"/>
              </a:rPr>
              <a:t> Safety, time, legal drive, comfort</a:t>
            </a:r>
          </a:p>
          <a:p>
            <a:pPr algn="just">
              <a:lnSpc>
                <a:spcPct val="150000"/>
              </a:lnSpc>
              <a:buFont typeface="Wingdings" pitchFamily="2" charset="2"/>
              <a:buChar char="Ø"/>
            </a:pPr>
            <a:r>
              <a:rPr lang="en-IN" b="1" dirty="0">
                <a:latin typeface="Arial" pitchFamily="34" charset="0"/>
                <a:cs typeface="Arial" pitchFamily="34" charset="0"/>
              </a:rPr>
              <a:t>Environment:</a:t>
            </a:r>
            <a:r>
              <a:rPr lang="en-IN" dirty="0">
                <a:latin typeface="Arial" pitchFamily="34" charset="0"/>
                <a:cs typeface="Arial" pitchFamily="34" charset="0"/>
              </a:rPr>
              <a:t> Roads, other vehicles, road signs, pedestrian</a:t>
            </a:r>
          </a:p>
          <a:p>
            <a:pPr algn="just">
              <a:lnSpc>
                <a:spcPct val="150000"/>
              </a:lnSpc>
              <a:buFont typeface="Wingdings" pitchFamily="2" charset="2"/>
              <a:buChar char="Ø"/>
            </a:pPr>
            <a:r>
              <a:rPr lang="en-IN" b="1" dirty="0">
                <a:latin typeface="Arial" pitchFamily="34" charset="0"/>
                <a:cs typeface="Arial" pitchFamily="34" charset="0"/>
              </a:rPr>
              <a:t>Actuators:</a:t>
            </a:r>
            <a:r>
              <a:rPr lang="en-IN" dirty="0">
                <a:latin typeface="Arial" pitchFamily="34" charset="0"/>
                <a:cs typeface="Arial" pitchFamily="34" charset="0"/>
              </a:rPr>
              <a:t> Steering, accelerator, brake, signal, horn</a:t>
            </a:r>
          </a:p>
          <a:p>
            <a:pPr algn="just">
              <a:lnSpc>
                <a:spcPct val="150000"/>
              </a:lnSpc>
              <a:buFont typeface="Wingdings" pitchFamily="2" charset="2"/>
              <a:buChar char="Ø"/>
            </a:pPr>
            <a:r>
              <a:rPr lang="en-IN" b="1" dirty="0">
                <a:latin typeface="Arial" pitchFamily="34" charset="0"/>
                <a:cs typeface="Arial" pitchFamily="34" charset="0"/>
              </a:rPr>
              <a:t>Sensors:</a:t>
            </a:r>
            <a:r>
              <a:rPr lang="en-IN" dirty="0">
                <a:latin typeface="Arial" pitchFamily="34" charset="0"/>
                <a:cs typeface="Arial" pitchFamily="34" charset="0"/>
              </a:rPr>
              <a:t> Camera, GPS, speedometer, odometer, accelerometer, sonar.</a:t>
            </a:r>
          </a:p>
          <a:p>
            <a:pPr algn="just">
              <a:buFont typeface="Wingdings" pitchFamily="2" charset="2"/>
              <a:buChar char="Ø"/>
            </a:pPr>
            <a:endParaRPr lang="en-IN" dirty="0">
              <a:latin typeface="Arial" pitchFamily="34" charset="0"/>
              <a:cs typeface="Arial" pitchFamily="34" charset="0"/>
            </a:endParaRPr>
          </a:p>
        </p:txBody>
      </p:sp>
      <p:sp>
        <p:nvSpPr>
          <p:cNvPr id="4" name="Slide Number Placeholder 3">
            <a:extLst>
              <a:ext uri="{FF2B5EF4-FFF2-40B4-BE49-F238E27FC236}">
                <a16:creationId xmlns="" xmlns:a16="http://schemas.microsoft.com/office/drawing/2014/main" id="{96E319CC-EDA3-44F5-8699-A647080801DE}"/>
              </a:ext>
            </a:extLst>
          </p:cNvPr>
          <p:cNvSpPr>
            <a:spLocks noGrp="1"/>
          </p:cNvSpPr>
          <p:nvPr>
            <p:ph type="sldNum" sz="quarter" idx="12"/>
          </p:nvPr>
        </p:nvSpPr>
        <p:spPr/>
        <p:txBody>
          <a:bodyPr/>
          <a:lstStyle/>
          <a:p>
            <a:fld id="{51F9A135-06DB-4C57-A7B3-12AD30883BF8}"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PEAS</a:t>
            </a:r>
            <a:endParaRPr lang="en-US" dirty="0"/>
          </a:p>
        </p:txBody>
      </p:sp>
      <p:sp>
        <p:nvSpPr>
          <p:cNvPr id="3" name="Slide Number Placeholder 2"/>
          <p:cNvSpPr>
            <a:spLocks noGrp="1"/>
          </p:cNvSpPr>
          <p:nvPr>
            <p:ph type="sldNum" sz="quarter" idx="12"/>
          </p:nvPr>
        </p:nvSpPr>
        <p:spPr/>
        <p:txBody>
          <a:bodyPr/>
          <a:lstStyle/>
          <a:p>
            <a:fld id="{51F9A135-06DB-4C57-A7B3-12AD30883BF8}" type="slidenum">
              <a:rPr lang="en-IN" smtClean="0"/>
              <a:pPr/>
              <a:t>16</a:t>
            </a:fld>
            <a:endParaRPr lang="en-IN"/>
          </a:p>
        </p:txBody>
      </p:sp>
      <p:pic>
        <p:nvPicPr>
          <p:cNvPr id="5" name="Content Placeholder 4" descr="PEAS.png"/>
          <p:cNvPicPr>
            <a:picLocks noGrp="1" noChangeAspect="1"/>
          </p:cNvPicPr>
          <p:nvPr>
            <p:ph sz="quarter" idx="1"/>
          </p:nvPr>
        </p:nvPicPr>
        <p:blipFill>
          <a:blip r:embed="rId2"/>
          <a:stretch>
            <a:fillRect/>
          </a:stretch>
        </p:blipFill>
        <p:spPr>
          <a:xfrm>
            <a:off x="1746223" y="1447800"/>
            <a:ext cx="6108753" cy="4572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2071678"/>
            <a:ext cx="6643734" cy="1107996"/>
          </a:xfrm>
          <a:prstGeom prst="rect">
            <a:avLst/>
          </a:prstGeom>
          <a:noFill/>
        </p:spPr>
        <p:txBody>
          <a:bodyPr wrap="square" rtlCol="0">
            <a:spAutoFit/>
          </a:bodyPr>
          <a:lstStyle/>
          <a:p>
            <a:pPr algn="ctr"/>
            <a:r>
              <a:rPr lang="en-IN" sz="6600" b="1" dirty="0">
                <a:solidFill>
                  <a:srgbClr val="3366FF"/>
                </a:solidFill>
                <a:latin typeface="Arial" pitchFamily="34" charset="0"/>
                <a:cs typeface="Arial" pitchFamily="34" charset="0"/>
              </a:rPr>
              <a:t>THANK YOU</a:t>
            </a:r>
          </a:p>
        </p:txBody>
      </p:sp>
      <p:sp>
        <p:nvSpPr>
          <p:cNvPr id="2" name="Slide Number Placeholder 1">
            <a:extLst>
              <a:ext uri="{FF2B5EF4-FFF2-40B4-BE49-F238E27FC236}">
                <a16:creationId xmlns="" xmlns:a16="http://schemas.microsoft.com/office/drawing/2014/main" id="{3BFC138B-E907-47E5-A0F9-0023E62A373B}"/>
              </a:ext>
            </a:extLst>
          </p:cNvPr>
          <p:cNvSpPr>
            <a:spLocks noGrp="1"/>
          </p:cNvSpPr>
          <p:nvPr>
            <p:ph type="sldNum" sz="quarter" idx="12"/>
          </p:nvPr>
        </p:nvSpPr>
        <p:spPr/>
        <p:txBody>
          <a:bodyPr/>
          <a:lstStyle/>
          <a:p>
            <a:fld id="{51F9A135-06DB-4C57-A7B3-12AD30883BF8}" type="slidenum">
              <a:rPr lang="en-IN" smtClean="0"/>
              <a:pPr/>
              <a:t>17</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pPr algn="ctr"/>
            <a:r>
              <a:rPr lang="en-IN" dirty="0" smtClean="0">
                <a:solidFill>
                  <a:srgbClr val="FF0000"/>
                </a:solidFill>
                <a:latin typeface="Arial" pitchFamily="34" charset="0"/>
                <a:cs typeface="Arial" pitchFamily="34" charset="0"/>
              </a:rPr>
              <a:t>Agents</a:t>
            </a:r>
            <a:endParaRPr lang="en-IN" dirty="0">
              <a:solidFill>
                <a:srgbClr val="FF0000"/>
              </a:solidFill>
              <a:latin typeface="Arial" pitchFamily="34" charset="0"/>
              <a:cs typeface="Arial" pitchFamily="34" charset="0"/>
            </a:endParaRPr>
          </a:p>
        </p:txBody>
      </p:sp>
      <p:sp>
        <p:nvSpPr>
          <p:cNvPr id="3" name="Content Placeholder 2"/>
          <p:cNvSpPr>
            <a:spLocks noGrp="1"/>
          </p:cNvSpPr>
          <p:nvPr>
            <p:ph sz="quarter" idx="1"/>
          </p:nvPr>
        </p:nvSpPr>
        <p:spPr>
          <a:xfrm>
            <a:off x="914400" y="1214422"/>
            <a:ext cx="7772400" cy="5286412"/>
          </a:xfrm>
        </p:spPr>
        <p:txBody>
          <a:bodyPr>
            <a:noAutofit/>
          </a:bodyPr>
          <a:lstStyle/>
          <a:p>
            <a:pPr algn="just">
              <a:lnSpc>
                <a:spcPct val="150000"/>
              </a:lnSpc>
              <a:buFont typeface="Wingdings" pitchFamily="2" charset="2"/>
              <a:buChar char="Ø"/>
            </a:pPr>
            <a:r>
              <a:rPr lang="en-US" sz="2200" dirty="0" smtClean="0">
                <a:latin typeface="Arial" pitchFamily="34" charset="0"/>
                <a:cs typeface="Arial" pitchFamily="34" charset="0"/>
              </a:rPr>
              <a:t>An agent is a </a:t>
            </a:r>
            <a:r>
              <a:rPr lang="en-US" sz="2200" dirty="0" smtClean="0">
                <a:solidFill>
                  <a:schemeClr val="accent2"/>
                </a:solidFill>
                <a:latin typeface="Arial" pitchFamily="34" charset="0"/>
                <a:cs typeface="Arial" pitchFamily="34" charset="0"/>
              </a:rPr>
              <a:t>system</a:t>
            </a:r>
            <a:r>
              <a:rPr lang="en-US" sz="2200" dirty="0" smtClean="0">
                <a:latin typeface="Arial" pitchFamily="34" charset="0"/>
                <a:cs typeface="Arial" pitchFamily="34" charset="0"/>
              </a:rPr>
              <a:t> or </a:t>
            </a:r>
            <a:r>
              <a:rPr lang="en-US" sz="2200" dirty="0" smtClean="0">
                <a:solidFill>
                  <a:schemeClr val="accent2"/>
                </a:solidFill>
                <a:latin typeface="Arial" pitchFamily="34" charset="0"/>
                <a:cs typeface="Arial" pitchFamily="34" charset="0"/>
              </a:rPr>
              <a:t>entity</a:t>
            </a:r>
            <a:r>
              <a:rPr lang="en-US" sz="2200" dirty="0" smtClean="0">
                <a:latin typeface="Arial" pitchFamily="34" charset="0"/>
                <a:cs typeface="Arial" pitchFamily="34" charset="0"/>
              </a:rPr>
              <a:t> that </a:t>
            </a:r>
            <a:r>
              <a:rPr lang="en-US" sz="2200" dirty="0" smtClean="0">
                <a:latin typeface="Arial" pitchFamily="34" charset="0"/>
                <a:cs typeface="Arial" pitchFamily="34" charset="0"/>
              </a:rPr>
              <a:t>is </a:t>
            </a:r>
            <a:r>
              <a:rPr lang="en-US" sz="2200" dirty="0" smtClean="0">
                <a:solidFill>
                  <a:srgbClr val="FF0000"/>
                </a:solidFill>
                <a:latin typeface="Arial" pitchFamily="34" charset="0"/>
                <a:cs typeface="Arial" pitchFamily="34" charset="0"/>
              </a:rPr>
              <a:t>capable of perceiving its environment, making </a:t>
            </a:r>
            <a:r>
              <a:rPr lang="en-US" sz="2200" dirty="0" smtClean="0">
                <a:solidFill>
                  <a:srgbClr val="FF0000"/>
                </a:solidFill>
                <a:latin typeface="Arial" pitchFamily="34" charset="0"/>
                <a:cs typeface="Arial" pitchFamily="34" charset="0"/>
              </a:rPr>
              <a:t>decisions</a:t>
            </a:r>
            <a:r>
              <a:rPr lang="en-US" sz="2200" dirty="0" smtClean="0">
                <a:solidFill>
                  <a:srgbClr val="FF0000"/>
                </a:solidFill>
                <a:latin typeface="Arial" pitchFamily="34" charset="0"/>
                <a:cs typeface="Arial" pitchFamily="34" charset="0"/>
              </a:rPr>
              <a:t>, and taking actions </a:t>
            </a:r>
            <a:r>
              <a:rPr lang="en-US" sz="2200" dirty="0" smtClean="0">
                <a:latin typeface="Arial" pitchFamily="34" charset="0"/>
                <a:cs typeface="Arial" pitchFamily="34" charset="0"/>
              </a:rPr>
              <a:t>to achieve specific goals. </a:t>
            </a:r>
          </a:p>
          <a:p>
            <a:pPr algn="just">
              <a:lnSpc>
                <a:spcPct val="150000"/>
              </a:lnSpc>
              <a:buFont typeface="Wingdings" pitchFamily="2" charset="2"/>
              <a:buChar char="Ø"/>
            </a:pPr>
            <a:r>
              <a:rPr lang="en-US" sz="2200" dirty="0" smtClean="0">
                <a:latin typeface="Arial" pitchFamily="34" charset="0"/>
                <a:cs typeface="Arial" pitchFamily="34" charset="0"/>
              </a:rPr>
              <a:t>Agents can be software programs, robots, or any other entities that </a:t>
            </a:r>
            <a:r>
              <a:rPr lang="en-US" sz="2200" dirty="0" smtClean="0">
                <a:solidFill>
                  <a:srgbClr val="FF33CC"/>
                </a:solidFill>
                <a:latin typeface="Arial" pitchFamily="34" charset="0"/>
                <a:cs typeface="Arial" pitchFamily="34" charset="0"/>
              </a:rPr>
              <a:t>interact with their surroundings </a:t>
            </a:r>
            <a:r>
              <a:rPr lang="en-US" sz="2200" dirty="0" smtClean="0">
                <a:latin typeface="Arial" pitchFamily="34" charset="0"/>
                <a:cs typeface="Arial" pitchFamily="34" charset="0"/>
              </a:rPr>
              <a:t>to achieve desired outcomes</a:t>
            </a:r>
            <a:endParaRPr lang="en-IN" sz="2200" dirty="0">
              <a:latin typeface="Arial" pitchFamily="34" charset="0"/>
              <a:cs typeface="Arial" pitchFamily="34" charset="0"/>
            </a:endParaRPr>
          </a:p>
          <a:p>
            <a:pPr algn="just">
              <a:lnSpc>
                <a:spcPct val="150000"/>
              </a:lnSpc>
              <a:buFont typeface="Wingdings" pitchFamily="2" charset="2"/>
              <a:buChar char="Ø"/>
            </a:pPr>
            <a:r>
              <a:rPr lang="en-IN" sz="2200" dirty="0">
                <a:latin typeface="Arial" pitchFamily="34" charset="0"/>
                <a:cs typeface="Arial" pitchFamily="34" charset="0"/>
              </a:rPr>
              <a:t> The agents sense the environment through </a:t>
            </a:r>
            <a:r>
              <a:rPr lang="en-IN" sz="2200" dirty="0">
                <a:solidFill>
                  <a:schemeClr val="accent1"/>
                </a:solidFill>
                <a:latin typeface="Arial" pitchFamily="34" charset="0"/>
                <a:cs typeface="Arial" pitchFamily="34" charset="0"/>
              </a:rPr>
              <a:t>sensors</a:t>
            </a:r>
            <a:r>
              <a:rPr lang="en-IN" sz="2200" dirty="0">
                <a:latin typeface="Arial" pitchFamily="34" charset="0"/>
                <a:cs typeface="Arial" pitchFamily="34" charset="0"/>
              </a:rPr>
              <a:t> and act on their environment through </a:t>
            </a:r>
            <a:r>
              <a:rPr lang="en-IN" sz="2200" dirty="0">
                <a:solidFill>
                  <a:schemeClr val="accent1"/>
                </a:solidFill>
                <a:latin typeface="Arial" pitchFamily="34" charset="0"/>
                <a:cs typeface="Arial" pitchFamily="34" charset="0"/>
              </a:rPr>
              <a:t>actuators</a:t>
            </a:r>
          </a:p>
          <a:p>
            <a:pPr algn="just">
              <a:lnSpc>
                <a:spcPct val="150000"/>
              </a:lnSpc>
              <a:buFont typeface="Wingdings" pitchFamily="2" charset="2"/>
              <a:buChar char="Ø"/>
            </a:pPr>
            <a:r>
              <a:rPr lang="en-IN" sz="2200" dirty="0">
                <a:latin typeface="Arial" pitchFamily="34" charset="0"/>
                <a:cs typeface="Arial" pitchFamily="34" charset="0"/>
              </a:rPr>
              <a:t> An AI agent can have mental properties such as </a:t>
            </a:r>
            <a:r>
              <a:rPr lang="en-IN" sz="2200" dirty="0">
                <a:solidFill>
                  <a:schemeClr val="accent1"/>
                </a:solidFill>
                <a:latin typeface="Arial" pitchFamily="34" charset="0"/>
                <a:cs typeface="Arial" pitchFamily="34" charset="0"/>
              </a:rPr>
              <a:t>knowledge, belief, intention</a:t>
            </a:r>
            <a:r>
              <a:rPr lang="en-IN" sz="2200" dirty="0">
                <a:latin typeface="Arial" pitchFamily="34" charset="0"/>
                <a:cs typeface="Arial" pitchFamily="34" charset="0"/>
              </a:rPr>
              <a:t>, etc</a:t>
            </a:r>
            <a:r>
              <a:rPr lang="en-IN" sz="2200" dirty="0" smtClean="0">
                <a:latin typeface="Arial" pitchFamily="34" charset="0"/>
                <a:cs typeface="Arial" pitchFamily="34" charset="0"/>
              </a:rPr>
              <a:t>.</a:t>
            </a:r>
            <a:endParaRPr lang="en-IN" sz="2200" dirty="0">
              <a:latin typeface="Arial" pitchFamily="34" charset="0"/>
              <a:cs typeface="Arial" pitchFamily="34" charset="0"/>
            </a:endParaRPr>
          </a:p>
        </p:txBody>
      </p:sp>
      <p:sp>
        <p:nvSpPr>
          <p:cNvPr id="4" name="Slide Number Placeholder 3">
            <a:extLst>
              <a:ext uri="{FF2B5EF4-FFF2-40B4-BE49-F238E27FC236}">
                <a16:creationId xmlns="" xmlns:a16="http://schemas.microsoft.com/office/drawing/2014/main" id="{514159CB-9009-46BC-8799-84E9D15902C9}"/>
              </a:ext>
            </a:extLst>
          </p:cNvPr>
          <p:cNvSpPr>
            <a:spLocks noGrp="1"/>
          </p:cNvSpPr>
          <p:nvPr>
            <p:ph type="sldNum" sz="quarter" idx="12"/>
          </p:nvPr>
        </p:nvSpPr>
        <p:spPr/>
        <p:txBody>
          <a:bodyPr/>
          <a:lstStyle/>
          <a:p>
            <a:fld id="{51F9A135-06DB-4C57-A7B3-12AD30883BF8}" type="slidenum">
              <a:rPr lang="en-IN" smtClean="0"/>
              <a:pPr/>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solidFill>
                  <a:srgbClr val="FF0000"/>
                </a:solidFill>
                <a:latin typeface="Arial" pitchFamily="34" charset="0"/>
                <a:cs typeface="Arial" pitchFamily="34" charset="0"/>
              </a:rPr>
              <a:t>Types of Agents</a:t>
            </a:r>
            <a:r>
              <a:rPr lang="en-IN" dirty="0">
                <a:solidFill>
                  <a:srgbClr val="FF0000"/>
                </a:solidFill>
                <a:latin typeface="Arial" pitchFamily="34" charset="0"/>
                <a:cs typeface="Arial" pitchFamily="34" charset="0"/>
              </a:rPr>
              <a:t/>
            </a:r>
            <a:br>
              <a:rPr lang="en-IN" dirty="0">
                <a:solidFill>
                  <a:srgbClr val="FF0000"/>
                </a:solidFill>
                <a:latin typeface="Arial" pitchFamily="34" charset="0"/>
                <a:cs typeface="Arial" pitchFamily="34" charset="0"/>
              </a:rPr>
            </a:br>
            <a:endParaRPr lang="en-IN" dirty="0">
              <a:solidFill>
                <a:srgbClr val="FF0000"/>
              </a:solidFill>
              <a:latin typeface="Arial" pitchFamily="34" charset="0"/>
              <a:cs typeface="Arial" pitchFamily="34" charset="0"/>
            </a:endParaRPr>
          </a:p>
        </p:txBody>
      </p:sp>
      <p:sp>
        <p:nvSpPr>
          <p:cNvPr id="3" name="Content Placeholder 2"/>
          <p:cNvSpPr>
            <a:spLocks noGrp="1"/>
          </p:cNvSpPr>
          <p:nvPr>
            <p:ph sz="quarter" idx="1"/>
          </p:nvPr>
        </p:nvSpPr>
        <p:spPr>
          <a:xfrm>
            <a:off x="285720" y="1285860"/>
            <a:ext cx="8501122" cy="5572140"/>
          </a:xfrm>
        </p:spPr>
        <p:txBody>
          <a:bodyPr>
            <a:noAutofit/>
          </a:bodyPr>
          <a:lstStyle/>
          <a:p>
            <a:pPr algn="just">
              <a:lnSpc>
                <a:spcPct val="170000"/>
              </a:lnSpc>
              <a:buFont typeface="Wingdings" pitchFamily="2" charset="2"/>
              <a:buChar char="Ø"/>
            </a:pPr>
            <a:r>
              <a:rPr lang="en-IN" sz="2200" dirty="0">
                <a:latin typeface="Arial" pitchFamily="34" charset="0"/>
                <a:cs typeface="Arial" pitchFamily="34" charset="0"/>
              </a:rPr>
              <a:t>An Agent runs in the cycle of </a:t>
            </a:r>
            <a:r>
              <a:rPr lang="en-IN" sz="2200" b="1" dirty="0">
                <a:solidFill>
                  <a:schemeClr val="accent1"/>
                </a:solidFill>
                <a:latin typeface="Arial" pitchFamily="34" charset="0"/>
                <a:cs typeface="Arial" pitchFamily="34" charset="0"/>
              </a:rPr>
              <a:t>perceiving</a:t>
            </a:r>
            <a:r>
              <a:rPr lang="en-IN" sz="2200" dirty="0">
                <a:solidFill>
                  <a:schemeClr val="accent1"/>
                </a:solidFill>
                <a:latin typeface="Arial" pitchFamily="34" charset="0"/>
                <a:cs typeface="Arial" pitchFamily="34" charset="0"/>
              </a:rPr>
              <a:t>, </a:t>
            </a:r>
            <a:r>
              <a:rPr lang="en-IN" sz="2200" b="1" dirty="0">
                <a:solidFill>
                  <a:schemeClr val="accent1"/>
                </a:solidFill>
                <a:latin typeface="Arial" pitchFamily="34" charset="0"/>
                <a:cs typeface="Arial" pitchFamily="34" charset="0"/>
              </a:rPr>
              <a:t>thinking</a:t>
            </a:r>
            <a:r>
              <a:rPr lang="en-IN" sz="2200" dirty="0">
                <a:solidFill>
                  <a:schemeClr val="accent1"/>
                </a:solidFill>
                <a:latin typeface="Arial" pitchFamily="34" charset="0"/>
                <a:cs typeface="Arial" pitchFamily="34" charset="0"/>
              </a:rPr>
              <a:t>, and </a:t>
            </a:r>
            <a:r>
              <a:rPr lang="en-IN" sz="2200" b="1" dirty="0">
                <a:solidFill>
                  <a:schemeClr val="accent1"/>
                </a:solidFill>
                <a:latin typeface="Arial" pitchFamily="34" charset="0"/>
                <a:cs typeface="Arial" pitchFamily="34" charset="0"/>
              </a:rPr>
              <a:t>acting</a:t>
            </a:r>
            <a:endParaRPr lang="en-IN" sz="2200" dirty="0">
              <a:solidFill>
                <a:schemeClr val="accent1"/>
              </a:solidFill>
              <a:latin typeface="Arial" pitchFamily="34" charset="0"/>
              <a:cs typeface="Arial" pitchFamily="34" charset="0"/>
            </a:endParaRPr>
          </a:p>
          <a:p>
            <a:pPr algn="just">
              <a:lnSpc>
                <a:spcPct val="170000"/>
              </a:lnSpc>
              <a:buFont typeface="Wingdings" pitchFamily="2" charset="2"/>
              <a:buChar char="Ø"/>
            </a:pPr>
            <a:r>
              <a:rPr lang="en-IN" sz="2200" dirty="0">
                <a:latin typeface="Arial" pitchFamily="34" charset="0"/>
                <a:cs typeface="Arial" pitchFamily="34" charset="0"/>
              </a:rPr>
              <a:t> An agent can be:</a:t>
            </a:r>
          </a:p>
          <a:p>
            <a:pPr algn="just">
              <a:lnSpc>
                <a:spcPct val="170000"/>
              </a:lnSpc>
              <a:buFont typeface="Wingdings" pitchFamily="2" charset="2"/>
              <a:buChar char="Ø"/>
            </a:pPr>
            <a:r>
              <a:rPr lang="en-IN" sz="2200" b="1" dirty="0" smtClean="0">
                <a:latin typeface="Arial" pitchFamily="34" charset="0"/>
                <a:cs typeface="Arial" pitchFamily="34" charset="0"/>
              </a:rPr>
              <a:t>Robotic </a:t>
            </a:r>
            <a:r>
              <a:rPr lang="en-IN" sz="2200" b="1" dirty="0">
                <a:latin typeface="Arial" pitchFamily="34" charset="0"/>
                <a:cs typeface="Arial" pitchFamily="34" charset="0"/>
              </a:rPr>
              <a:t>Agent:</a:t>
            </a:r>
            <a:r>
              <a:rPr lang="en-IN" sz="2200" dirty="0">
                <a:latin typeface="Arial" pitchFamily="34" charset="0"/>
                <a:cs typeface="Arial" pitchFamily="34" charset="0"/>
              </a:rPr>
              <a:t> A robotic agent can have </a:t>
            </a:r>
            <a:r>
              <a:rPr lang="en-IN" sz="2200" dirty="0">
                <a:solidFill>
                  <a:schemeClr val="accent1"/>
                </a:solidFill>
                <a:latin typeface="Arial" pitchFamily="34" charset="0"/>
                <a:cs typeface="Arial" pitchFamily="34" charset="0"/>
              </a:rPr>
              <a:t>cameras, infrared range finder, NLP for </a:t>
            </a:r>
            <a:r>
              <a:rPr lang="en-IN" sz="2200" dirty="0" smtClean="0">
                <a:solidFill>
                  <a:schemeClr val="accent1"/>
                </a:solidFill>
                <a:latin typeface="Arial" pitchFamily="34" charset="0"/>
                <a:cs typeface="Arial" pitchFamily="34" charset="0"/>
              </a:rPr>
              <a:t>audio sensors </a:t>
            </a:r>
            <a:r>
              <a:rPr lang="en-IN" sz="2200" dirty="0">
                <a:solidFill>
                  <a:schemeClr val="accent1"/>
                </a:solidFill>
                <a:latin typeface="Arial" pitchFamily="34" charset="0"/>
                <a:cs typeface="Arial" pitchFamily="34" charset="0"/>
              </a:rPr>
              <a:t>and </a:t>
            </a:r>
            <a:r>
              <a:rPr lang="en-IN" sz="2200" dirty="0" smtClean="0">
                <a:solidFill>
                  <a:schemeClr val="accent1"/>
                </a:solidFill>
                <a:latin typeface="Arial" pitchFamily="34" charset="0"/>
                <a:cs typeface="Arial" pitchFamily="34" charset="0"/>
              </a:rPr>
              <a:t>motors </a:t>
            </a:r>
            <a:r>
              <a:rPr lang="en-IN" sz="2200" dirty="0">
                <a:solidFill>
                  <a:schemeClr val="accent1"/>
                </a:solidFill>
                <a:latin typeface="Arial" pitchFamily="34" charset="0"/>
                <a:cs typeface="Arial" pitchFamily="34" charset="0"/>
              </a:rPr>
              <a:t>for actuators</a:t>
            </a:r>
            <a:r>
              <a:rPr lang="en-IN" sz="2200" dirty="0" smtClean="0">
                <a:latin typeface="Arial" pitchFamily="34" charset="0"/>
                <a:cs typeface="Arial" pitchFamily="34" charset="0"/>
              </a:rPr>
              <a:t>.</a:t>
            </a:r>
          </a:p>
          <a:p>
            <a:pPr lvl="1" algn="just">
              <a:lnSpc>
                <a:spcPct val="170000"/>
              </a:lnSpc>
              <a:buFont typeface="Wingdings" pitchFamily="2" charset="2"/>
              <a:buChar char="Ø"/>
            </a:pPr>
            <a:r>
              <a:rPr lang="en-IN" sz="2000" dirty="0" smtClean="0">
                <a:latin typeface="Arial" pitchFamily="34" charset="0"/>
                <a:cs typeface="Arial" pitchFamily="34" charset="0"/>
              </a:rPr>
              <a:t>Vacuum cleaner robot</a:t>
            </a:r>
            <a:endParaRPr lang="en-IN" sz="2000" dirty="0">
              <a:latin typeface="Arial" pitchFamily="34" charset="0"/>
              <a:cs typeface="Arial" pitchFamily="34" charset="0"/>
            </a:endParaRPr>
          </a:p>
          <a:p>
            <a:pPr algn="just">
              <a:lnSpc>
                <a:spcPct val="170000"/>
              </a:lnSpc>
              <a:buFont typeface="Wingdings" pitchFamily="2" charset="2"/>
              <a:buChar char="Ø"/>
            </a:pPr>
            <a:r>
              <a:rPr lang="en-IN" sz="2200" b="1" dirty="0">
                <a:latin typeface="Arial" pitchFamily="34" charset="0"/>
                <a:cs typeface="Arial" pitchFamily="34" charset="0"/>
              </a:rPr>
              <a:t>Software Agent:</a:t>
            </a:r>
            <a:r>
              <a:rPr lang="en-IN" sz="2200" dirty="0">
                <a:latin typeface="Arial" pitchFamily="34" charset="0"/>
                <a:cs typeface="Arial" pitchFamily="34" charset="0"/>
              </a:rPr>
              <a:t> Software agent can have keystrokes, file contents as sensory input and act on those inputs and display output on the screen</a:t>
            </a:r>
            <a:r>
              <a:rPr lang="en-IN" sz="2200" dirty="0" smtClean="0">
                <a:latin typeface="Arial" pitchFamily="34" charset="0"/>
                <a:cs typeface="Arial" pitchFamily="34" charset="0"/>
              </a:rPr>
              <a:t>.</a:t>
            </a:r>
          </a:p>
          <a:p>
            <a:pPr lvl="1" algn="just">
              <a:lnSpc>
                <a:spcPct val="170000"/>
              </a:lnSpc>
              <a:buFont typeface="Wingdings" pitchFamily="2" charset="2"/>
              <a:buChar char="Ø"/>
            </a:pPr>
            <a:r>
              <a:rPr lang="en-IN" sz="2000" dirty="0" smtClean="0">
                <a:latin typeface="Arial" pitchFamily="34" charset="0"/>
                <a:cs typeface="Arial" pitchFamily="34" charset="0"/>
              </a:rPr>
              <a:t>Chat bots</a:t>
            </a:r>
            <a:endParaRPr lang="en-IN" sz="2000" dirty="0" smtClean="0">
              <a:latin typeface="Arial" pitchFamily="34" charset="0"/>
              <a:cs typeface="Arial" pitchFamily="34" charset="0"/>
            </a:endParaRPr>
          </a:p>
        </p:txBody>
      </p:sp>
      <p:sp>
        <p:nvSpPr>
          <p:cNvPr id="4" name="Slide Number Placeholder 3">
            <a:extLst>
              <a:ext uri="{FF2B5EF4-FFF2-40B4-BE49-F238E27FC236}">
                <a16:creationId xmlns="" xmlns:a16="http://schemas.microsoft.com/office/drawing/2014/main" id="{D592D687-0AC7-493B-9DBE-9191A891E633}"/>
              </a:ext>
            </a:extLst>
          </p:cNvPr>
          <p:cNvSpPr>
            <a:spLocks noGrp="1"/>
          </p:cNvSpPr>
          <p:nvPr>
            <p:ph type="sldNum" sz="quarter" idx="12"/>
          </p:nvPr>
        </p:nvSpPr>
        <p:spPr/>
        <p:txBody>
          <a:bodyPr/>
          <a:lstStyle/>
          <a:p>
            <a:fld id="{51F9A135-06DB-4C57-A7B3-12AD30883BF8}"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solidFill>
                  <a:srgbClr val="FF0000"/>
                </a:solidFill>
                <a:latin typeface="Arial" pitchFamily="34" charset="0"/>
                <a:cs typeface="Arial" pitchFamily="34" charset="0"/>
              </a:rPr>
              <a:t>Types of Agents</a:t>
            </a:r>
            <a:endParaRPr lang="en-US" dirty="0"/>
          </a:p>
        </p:txBody>
      </p:sp>
      <p:sp>
        <p:nvSpPr>
          <p:cNvPr id="3" name="Slide Number Placeholder 2"/>
          <p:cNvSpPr>
            <a:spLocks noGrp="1"/>
          </p:cNvSpPr>
          <p:nvPr>
            <p:ph type="sldNum" sz="quarter" idx="12"/>
          </p:nvPr>
        </p:nvSpPr>
        <p:spPr/>
        <p:txBody>
          <a:bodyPr/>
          <a:lstStyle/>
          <a:p>
            <a:fld id="{51F9A135-06DB-4C57-A7B3-12AD30883BF8}" type="slidenum">
              <a:rPr lang="en-IN" smtClean="0"/>
              <a:pPr/>
              <a:t>4</a:t>
            </a:fld>
            <a:endParaRPr lang="en-IN"/>
          </a:p>
        </p:txBody>
      </p:sp>
      <p:sp>
        <p:nvSpPr>
          <p:cNvPr id="4" name="Content Placeholder 3"/>
          <p:cNvSpPr>
            <a:spLocks noGrp="1"/>
          </p:cNvSpPr>
          <p:nvPr>
            <p:ph sz="quarter" idx="1"/>
          </p:nvPr>
        </p:nvSpPr>
        <p:spPr>
          <a:xfrm>
            <a:off x="914400" y="1643050"/>
            <a:ext cx="7772400" cy="4376750"/>
          </a:xfrm>
        </p:spPr>
        <p:txBody>
          <a:bodyPr>
            <a:normAutofit fontScale="92500"/>
          </a:bodyPr>
          <a:lstStyle/>
          <a:p>
            <a:pPr algn="just">
              <a:lnSpc>
                <a:spcPct val="170000"/>
              </a:lnSpc>
              <a:buFont typeface="Wingdings" pitchFamily="2" charset="2"/>
              <a:buChar char="Ø"/>
            </a:pPr>
            <a:r>
              <a:rPr lang="en-US" sz="2200" b="1" dirty="0" smtClean="0">
                <a:latin typeface="Arial" pitchFamily="34" charset="0"/>
                <a:cs typeface="Arial" pitchFamily="34" charset="0"/>
              </a:rPr>
              <a:t>Game Playing Agents</a:t>
            </a:r>
            <a:r>
              <a:rPr lang="en-US" sz="2200" dirty="0" smtClean="0">
                <a:latin typeface="Arial" pitchFamily="34" charset="0"/>
                <a:cs typeface="Arial" pitchFamily="34" charset="0"/>
              </a:rPr>
              <a:t>: AI agents designed to play games like </a:t>
            </a:r>
            <a:r>
              <a:rPr lang="en-US" sz="2200" dirty="0" smtClean="0">
                <a:solidFill>
                  <a:schemeClr val="accent1"/>
                </a:solidFill>
                <a:latin typeface="Arial" pitchFamily="34" charset="0"/>
                <a:cs typeface="Arial" pitchFamily="34" charset="0"/>
              </a:rPr>
              <a:t>chess, Go, and poker </a:t>
            </a:r>
            <a:r>
              <a:rPr lang="en-US" sz="2200" dirty="0" smtClean="0">
                <a:latin typeface="Arial" pitchFamily="34" charset="0"/>
                <a:cs typeface="Arial" pitchFamily="34" charset="0"/>
              </a:rPr>
              <a:t>against human opponents or other AI agents</a:t>
            </a:r>
            <a:r>
              <a:rPr lang="en-US" sz="2200" dirty="0" smtClean="0">
                <a:latin typeface="Arial" pitchFamily="34" charset="0"/>
                <a:cs typeface="Arial" pitchFamily="34" charset="0"/>
              </a:rPr>
              <a:t>.</a:t>
            </a:r>
          </a:p>
          <a:p>
            <a:pPr lvl="1" algn="just">
              <a:lnSpc>
                <a:spcPct val="170000"/>
              </a:lnSpc>
              <a:buFont typeface="Wingdings" pitchFamily="2" charset="2"/>
              <a:buChar char="Ø"/>
            </a:pPr>
            <a:r>
              <a:rPr lang="en-IN" sz="2000" dirty="0" smtClean="0">
                <a:latin typeface="Arial" pitchFamily="34" charset="0"/>
                <a:cs typeface="Arial" pitchFamily="34" charset="0"/>
              </a:rPr>
              <a:t>Fritz, Stockfish, etc</a:t>
            </a:r>
            <a:endParaRPr lang="en-US" sz="2000" dirty="0" smtClean="0">
              <a:latin typeface="Arial" pitchFamily="34" charset="0"/>
              <a:cs typeface="Arial" pitchFamily="34" charset="0"/>
            </a:endParaRPr>
          </a:p>
          <a:p>
            <a:pPr algn="just">
              <a:lnSpc>
                <a:spcPct val="170000"/>
              </a:lnSpc>
              <a:buFont typeface="Wingdings" pitchFamily="2" charset="2"/>
              <a:buChar char="Ø"/>
            </a:pPr>
            <a:r>
              <a:rPr lang="en-US" sz="2200" b="1" dirty="0" smtClean="0">
                <a:latin typeface="Arial" pitchFamily="34" charset="0"/>
                <a:cs typeface="Arial" pitchFamily="34" charset="0"/>
              </a:rPr>
              <a:t>Autonomous Agents: </a:t>
            </a:r>
            <a:r>
              <a:rPr lang="en-US" sz="2200" dirty="0" smtClean="0">
                <a:latin typeface="Arial" pitchFamily="34" charset="0"/>
                <a:cs typeface="Arial" pitchFamily="34" charset="0"/>
              </a:rPr>
              <a:t>Agents used in scenarios like </a:t>
            </a:r>
            <a:r>
              <a:rPr lang="en-US" sz="2200" dirty="0" smtClean="0">
                <a:solidFill>
                  <a:schemeClr val="accent1"/>
                </a:solidFill>
                <a:latin typeface="Arial" pitchFamily="34" charset="0"/>
                <a:cs typeface="Arial" pitchFamily="34" charset="0"/>
              </a:rPr>
              <a:t>search and rescue missions</a:t>
            </a:r>
            <a:r>
              <a:rPr lang="en-US" sz="2200" dirty="0" smtClean="0">
                <a:latin typeface="Arial" pitchFamily="34" charset="0"/>
                <a:cs typeface="Arial" pitchFamily="34" charset="0"/>
              </a:rPr>
              <a:t>, where they </a:t>
            </a:r>
            <a:r>
              <a:rPr lang="en-US" sz="2200" dirty="0" smtClean="0">
                <a:solidFill>
                  <a:schemeClr val="accent1"/>
                </a:solidFill>
                <a:latin typeface="Arial" pitchFamily="34" charset="0"/>
                <a:cs typeface="Arial" pitchFamily="34" charset="0"/>
              </a:rPr>
              <a:t>navigate complex environments</a:t>
            </a:r>
            <a:r>
              <a:rPr lang="en-US" sz="2200" dirty="0" smtClean="0">
                <a:latin typeface="Arial" pitchFamily="34" charset="0"/>
                <a:cs typeface="Arial" pitchFamily="34" charset="0"/>
              </a:rPr>
              <a:t> without human control</a:t>
            </a:r>
            <a:r>
              <a:rPr lang="en-US" sz="2200" dirty="0" smtClean="0">
                <a:latin typeface="Arial" pitchFamily="34" charset="0"/>
                <a:cs typeface="Arial" pitchFamily="34" charset="0"/>
              </a:rPr>
              <a:t>.</a:t>
            </a:r>
          </a:p>
          <a:p>
            <a:pPr lvl="1" algn="just">
              <a:lnSpc>
                <a:spcPct val="170000"/>
              </a:lnSpc>
              <a:buFont typeface="Wingdings" pitchFamily="2" charset="2"/>
              <a:buChar char="Ø"/>
            </a:pPr>
            <a:r>
              <a:rPr lang="en-US" sz="2100" dirty="0" smtClean="0">
                <a:latin typeface="Arial" pitchFamily="34" charset="0"/>
                <a:cs typeface="Arial" pitchFamily="34" charset="0"/>
              </a:rPr>
              <a:t>Autonomous delivery robots</a:t>
            </a:r>
            <a:endParaRPr lang="en-IN" sz="2100" dirty="0" smtClean="0">
              <a:latin typeface="Arial" pitchFamily="34" charset="0"/>
              <a:cs typeface="Arial" pitchFamily="34" charset="0"/>
            </a:endParaRPr>
          </a:p>
          <a:p>
            <a:pPr algn="just">
              <a:lnSpc>
                <a:spcPct val="150000"/>
              </a:lnSpc>
              <a:buFont typeface="Wingdings" pitchFamily="2" charset="2"/>
              <a:buChar char="Ø"/>
            </a:pPr>
            <a:endParaRPr lang="en-IN" sz="2200" dirty="0" smtClean="0">
              <a:latin typeface="Arial" pitchFamily="34" charset="0"/>
              <a:cs typeface="Arial" pitchFamily="34" charset="0"/>
            </a:endParaRPr>
          </a:p>
          <a:p>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rgbClr val="FF33CC"/>
                </a:solidFill>
                <a:latin typeface="Arial" pitchFamily="34" charset="0"/>
                <a:cs typeface="Arial" pitchFamily="34" charset="0"/>
              </a:rPr>
              <a:t>Agent Environment in AI</a:t>
            </a:r>
            <a:br>
              <a:rPr lang="en-IN" dirty="0">
                <a:solidFill>
                  <a:srgbClr val="FF33CC"/>
                </a:solidFill>
                <a:latin typeface="Arial" pitchFamily="34" charset="0"/>
                <a:cs typeface="Arial" pitchFamily="34" charset="0"/>
              </a:rPr>
            </a:br>
            <a:endParaRPr lang="en-IN" dirty="0">
              <a:solidFill>
                <a:srgbClr val="FF33CC"/>
              </a:solidFill>
              <a:latin typeface="Arial" pitchFamily="34" charset="0"/>
              <a:cs typeface="Arial" pitchFamily="34" charset="0"/>
            </a:endParaRPr>
          </a:p>
        </p:txBody>
      </p:sp>
      <p:sp>
        <p:nvSpPr>
          <p:cNvPr id="3" name="Content Placeholder 2"/>
          <p:cNvSpPr>
            <a:spLocks noGrp="1"/>
          </p:cNvSpPr>
          <p:nvPr>
            <p:ph sz="quarter" idx="1"/>
          </p:nvPr>
        </p:nvSpPr>
        <p:spPr>
          <a:xfrm>
            <a:off x="428596" y="1447800"/>
            <a:ext cx="8501122" cy="5195910"/>
          </a:xfrm>
        </p:spPr>
        <p:txBody>
          <a:bodyPr>
            <a:normAutofit/>
          </a:bodyPr>
          <a:lstStyle/>
          <a:p>
            <a:pPr algn="just">
              <a:lnSpc>
                <a:spcPct val="150000"/>
              </a:lnSpc>
            </a:pPr>
            <a:r>
              <a:rPr lang="en-IN" dirty="0">
                <a:latin typeface="Arial" pitchFamily="34" charset="0"/>
                <a:cs typeface="Arial" pitchFamily="34" charset="0"/>
              </a:rPr>
              <a:t>An environment is </a:t>
            </a:r>
            <a:r>
              <a:rPr lang="en-IN" dirty="0">
                <a:solidFill>
                  <a:schemeClr val="accent1"/>
                </a:solidFill>
                <a:latin typeface="Arial" pitchFamily="34" charset="0"/>
                <a:cs typeface="Arial" pitchFamily="34" charset="0"/>
              </a:rPr>
              <a:t>everything in the world which surrounds the agent</a:t>
            </a:r>
            <a:r>
              <a:rPr lang="en-IN" dirty="0">
                <a:latin typeface="Arial" pitchFamily="34" charset="0"/>
                <a:cs typeface="Arial" pitchFamily="34" charset="0"/>
              </a:rPr>
              <a:t>, but it is not a part of an agent itself. An environment can be described as a </a:t>
            </a:r>
            <a:r>
              <a:rPr lang="en-IN" dirty="0">
                <a:solidFill>
                  <a:schemeClr val="accent1"/>
                </a:solidFill>
                <a:latin typeface="Arial" pitchFamily="34" charset="0"/>
                <a:cs typeface="Arial" pitchFamily="34" charset="0"/>
              </a:rPr>
              <a:t>situation in which an agent is present</a:t>
            </a:r>
            <a:r>
              <a:rPr lang="en-IN" dirty="0">
                <a:latin typeface="Arial" pitchFamily="34" charset="0"/>
                <a:cs typeface="Arial" pitchFamily="34" charset="0"/>
              </a:rPr>
              <a:t>.</a:t>
            </a:r>
          </a:p>
          <a:p>
            <a:pPr algn="just">
              <a:lnSpc>
                <a:spcPct val="150000"/>
              </a:lnSpc>
            </a:pPr>
            <a:r>
              <a:rPr lang="en-IN" dirty="0">
                <a:latin typeface="Arial" pitchFamily="34" charset="0"/>
                <a:cs typeface="Arial" pitchFamily="34" charset="0"/>
              </a:rPr>
              <a:t>The environment is where </a:t>
            </a:r>
            <a:r>
              <a:rPr lang="en-IN" dirty="0">
                <a:solidFill>
                  <a:schemeClr val="accent1"/>
                </a:solidFill>
                <a:latin typeface="Arial" pitchFamily="34" charset="0"/>
                <a:cs typeface="Arial" pitchFamily="34" charset="0"/>
              </a:rPr>
              <a:t>agent lives, operate and provide</a:t>
            </a:r>
            <a:r>
              <a:rPr lang="en-IN" dirty="0">
                <a:latin typeface="Arial" pitchFamily="34" charset="0"/>
                <a:cs typeface="Arial" pitchFamily="34" charset="0"/>
              </a:rPr>
              <a:t> the agent with something to sense and act upon it. An environment is mostly said to be non-feministic.</a:t>
            </a:r>
          </a:p>
          <a:p>
            <a:pPr>
              <a:lnSpc>
                <a:spcPct val="150000"/>
              </a:lnSpc>
            </a:pPr>
            <a:endParaRPr lang="en-IN" dirty="0"/>
          </a:p>
        </p:txBody>
      </p:sp>
      <p:sp>
        <p:nvSpPr>
          <p:cNvPr id="4" name="Slide Number Placeholder 3">
            <a:extLst>
              <a:ext uri="{FF2B5EF4-FFF2-40B4-BE49-F238E27FC236}">
                <a16:creationId xmlns="" xmlns:a16="http://schemas.microsoft.com/office/drawing/2014/main" id="{36498E32-30E8-4532-80B3-3F89A70705EC}"/>
              </a:ext>
            </a:extLst>
          </p:cNvPr>
          <p:cNvSpPr>
            <a:spLocks noGrp="1"/>
          </p:cNvSpPr>
          <p:nvPr>
            <p:ph type="sldNum" sz="quarter" idx="12"/>
          </p:nvPr>
        </p:nvSpPr>
        <p:spPr/>
        <p:txBody>
          <a:bodyPr/>
          <a:lstStyle/>
          <a:p>
            <a:fld id="{51F9A135-06DB-4C57-A7B3-12AD30883BF8}"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Arial" pitchFamily="34" charset="0"/>
                <a:cs typeface="Arial" pitchFamily="34" charset="0"/>
              </a:rPr>
              <a:t>Agent Components</a:t>
            </a:r>
            <a:endParaRPr lang="en-IN" dirty="0">
              <a:latin typeface="Arial" pitchFamily="34" charset="0"/>
              <a:cs typeface="Arial" pitchFamily="34" charset="0"/>
            </a:endParaRPr>
          </a:p>
        </p:txBody>
      </p:sp>
      <p:sp>
        <p:nvSpPr>
          <p:cNvPr id="3" name="Content Placeholder 2"/>
          <p:cNvSpPr>
            <a:spLocks noGrp="1"/>
          </p:cNvSpPr>
          <p:nvPr>
            <p:ph sz="quarter" idx="1"/>
          </p:nvPr>
        </p:nvSpPr>
        <p:spPr>
          <a:xfrm>
            <a:off x="357158" y="1447800"/>
            <a:ext cx="8329642" cy="5124472"/>
          </a:xfrm>
        </p:spPr>
        <p:txBody>
          <a:bodyPr>
            <a:normAutofit fontScale="85000" lnSpcReduction="20000"/>
          </a:bodyPr>
          <a:lstStyle/>
          <a:p>
            <a:pPr algn="just">
              <a:lnSpc>
                <a:spcPct val="160000"/>
              </a:lnSpc>
            </a:pPr>
            <a:r>
              <a:rPr lang="en-IN" b="1" dirty="0">
                <a:latin typeface="Arial" pitchFamily="34" charset="0"/>
                <a:cs typeface="Arial" pitchFamily="34" charset="0"/>
              </a:rPr>
              <a:t>Sensor:</a:t>
            </a:r>
            <a:r>
              <a:rPr lang="en-IN" dirty="0">
                <a:latin typeface="Arial" pitchFamily="34" charset="0"/>
                <a:cs typeface="Arial" pitchFamily="34" charset="0"/>
              </a:rPr>
              <a:t> Sensor is a </a:t>
            </a:r>
            <a:r>
              <a:rPr lang="en-IN" dirty="0">
                <a:solidFill>
                  <a:schemeClr val="accent1"/>
                </a:solidFill>
                <a:latin typeface="Arial" pitchFamily="34" charset="0"/>
                <a:cs typeface="Arial" pitchFamily="34" charset="0"/>
              </a:rPr>
              <a:t>device which detects the change in the environment</a:t>
            </a:r>
            <a:r>
              <a:rPr lang="en-IN" dirty="0">
                <a:latin typeface="Arial" pitchFamily="34" charset="0"/>
                <a:cs typeface="Arial" pitchFamily="34" charset="0"/>
              </a:rPr>
              <a:t> and sends the information to other electronic devices. An agent observes its environment through sensors.</a:t>
            </a:r>
          </a:p>
          <a:p>
            <a:pPr algn="just">
              <a:lnSpc>
                <a:spcPct val="160000"/>
              </a:lnSpc>
            </a:pPr>
            <a:r>
              <a:rPr lang="en-IN" b="1" dirty="0">
                <a:latin typeface="Arial" pitchFamily="34" charset="0"/>
                <a:cs typeface="Arial" pitchFamily="34" charset="0"/>
              </a:rPr>
              <a:t>Actuators:</a:t>
            </a:r>
            <a:r>
              <a:rPr lang="en-IN" dirty="0">
                <a:latin typeface="Arial" pitchFamily="34" charset="0"/>
                <a:cs typeface="Arial" pitchFamily="34" charset="0"/>
              </a:rPr>
              <a:t> Actuators are the component of </a:t>
            </a:r>
            <a:r>
              <a:rPr lang="en-IN" dirty="0">
                <a:solidFill>
                  <a:schemeClr val="accent1"/>
                </a:solidFill>
                <a:latin typeface="Arial" pitchFamily="34" charset="0"/>
                <a:cs typeface="Arial" pitchFamily="34" charset="0"/>
              </a:rPr>
              <a:t>machines that converts energy into motion</a:t>
            </a:r>
            <a:r>
              <a:rPr lang="en-IN" dirty="0">
                <a:latin typeface="Arial" pitchFamily="34" charset="0"/>
                <a:cs typeface="Arial" pitchFamily="34" charset="0"/>
              </a:rPr>
              <a:t>. The actuators are only responsible for </a:t>
            </a:r>
            <a:r>
              <a:rPr lang="en-IN" dirty="0">
                <a:solidFill>
                  <a:schemeClr val="accent1"/>
                </a:solidFill>
                <a:latin typeface="Arial" pitchFamily="34" charset="0"/>
                <a:cs typeface="Arial" pitchFamily="34" charset="0"/>
              </a:rPr>
              <a:t>moving and controlling a system</a:t>
            </a:r>
            <a:r>
              <a:rPr lang="en-IN" dirty="0">
                <a:latin typeface="Arial" pitchFamily="34" charset="0"/>
                <a:cs typeface="Arial" pitchFamily="34" charset="0"/>
              </a:rPr>
              <a:t>. An actuator can be an </a:t>
            </a:r>
            <a:r>
              <a:rPr lang="en-IN" dirty="0">
                <a:solidFill>
                  <a:schemeClr val="accent1"/>
                </a:solidFill>
                <a:latin typeface="Arial" pitchFamily="34" charset="0"/>
                <a:cs typeface="Arial" pitchFamily="34" charset="0"/>
              </a:rPr>
              <a:t>electric motor, gears, rails</a:t>
            </a:r>
            <a:r>
              <a:rPr lang="en-IN" dirty="0">
                <a:latin typeface="Arial" pitchFamily="34" charset="0"/>
                <a:cs typeface="Arial" pitchFamily="34" charset="0"/>
              </a:rPr>
              <a:t>, etc.</a:t>
            </a:r>
          </a:p>
          <a:p>
            <a:pPr algn="just">
              <a:lnSpc>
                <a:spcPct val="160000"/>
              </a:lnSpc>
            </a:pPr>
            <a:r>
              <a:rPr lang="en-IN" b="1" dirty="0">
                <a:latin typeface="Arial" pitchFamily="34" charset="0"/>
                <a:cs typeface="Arial" pitchFamily="34" charset="0"/>
              </a:rPr>
              <a:t>Effectors:</a:t>
            </a:r>
            <a:r>
              <a:rPr lang="en-IN" dirty="0">
                <a:latin typeface="Arial" pitchFamily="34" charset="0"/>
                <a:cs typeface="Arial" pitchFamily="34" charset="0"/>
              </a:rPr>
              <a:t> Effectors are the </a:t>
            </a:r>
            <a:r>
              <a:rPr lang="en-IN" dirty="0">
                <a:solidFill>
                  <a:srgbClr val="C00000"/>
                </a:solidFill>
                <a:latin typeface="Arial" pitchFamily="34" charset="0"/>
                <a:cs typeface="Arial" pitchFamily="34" charset="0"/>
              </a:rPr>
              <a:t>devices which affect the environment.</a:t>
            </a:r>
            <a:r>
              <a:rPr lang="en-IN" dirty="0">
                <a:latin typeface="Arial" pitchFamily="34" charset="0"/>
                <a:cs typeface="Arial" pitchFamily="34" charset="0"/>
              </a:rPr>
              <a:t> Effectors can be </a:t>
            </a:r>
            <a:r>
              <a:rPr lang="en-IN" dirty="0">
                <a:solidFill>
                  <a:schemeClr val="accent1"/>
                </a:solidFill>
                <a:latin typeface="Arial" pitchFamily="34" charset="0"/>
                <a:cs typeface="Arial" pitchFamily="34" charset="0"/>
              </a:rPr>
              <a:t>legs, wheels, arms, fingers</a:t>
            </a:r>
            <a:r>
              <a:rPr lang="en-IN" dirty="0">
                <a:latin typeface="Arial" pitchFamily="34" charset="0"/>
                <a:cs typeface="Arial" pitchFamily="34" charset="0"/>
              </a:rPr>
              <a:t>, </a:t>
            </a:r>
            <a:r>
              <a:rPr lang="en-IN" dirty="0">
                <a:solidFill>
                  <a:srgbClr val="C00000"/>
                </a:solidFill>
                <a:latin typeface="Arial" pitchFamily="34" charset="0"/>
                <a:cs typeface="Arial" pitchFamily="34" charset="0"/>
              </a:rPr>
              <a:t>wings</a:t>
            </a:r>
            <a:r>
              <a:rPr lang="en-IN" dirty="0">
                <a:latin typeface="Arial" pitchFamily="34" charset="0"/>
                <a:cs typeface="Arial" pitchFamily="34" charset="0"/>
              </a:rPr>
              <a:t>, fins, and display screen</a:t>
            </a:r>
          </a:p>
          <a:p>
            <a:endParaRPr lang="en-IN" dirty="0"/>
          </a:p>
        </p:txBody>
      </p:sp>
      <p:sp>
        <p:nvSpPr>
          <p:cNvPr id="4" name="Slide Number Placeholder 3">
            <a:extLst>
              <a:ext uri="{FF2B5EF4-FFF2-40B4-BE49-F238E27FC236}">
                <a16:creationId xmlns="" xmlns:a16="http://schemas.microsoft.com/office/drawing/2014/main" id="{DD3BB782-0DA2-410F-84E4-3B7649017CAD}"/>
              </a:ext>
            </a:extLst>
          </p:cNvPr>
          <p:cNvSpPr>
            <a:spLocks noGrp="1"/>
          </p:cNvSpPr>
          <p:nvPr>
            <p:ph type="sldNum" sz="quarter" idx="12"/>
          </p:nvPr>
        </p:nvSpPr>
        <p:spPr/>
        <p:txBody>
          <a:bodyPr/>
          <a:lstStyle/>
          <a:p>
            <a:fld id="{51F9A135-06DB-4C57-A7B3-12AD30883BF8}"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latin typeface="Arial" pitchFamily="34" charset="0"/>
                <a:cs typeface="Arial" pitchFamily="34" charset="0"/>
              </a:rPr>
              <a:t>Agent</a:t>
            </a:r>
            <a:br>
              <a:rPr lang="en-IN" dirty="0">
                <a:latin typeface="Arial" pitchFamily="34" charset="0"/>
                <a:cs typeface="Arial" pitchFamily="34" charset="0"/>
              </a:rPr>
            </a:br>
            <a:endParaRPr lang="en-IN" dirty="0">
              <a:latin typeface="Arial" pitchFamily="34" charset="0"/>
              <a:cs typeface="Arial" pitchFamily="34" charset="0"/>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1071538" y="1785926"/>
            <a:ext cx="7358114" cy="4643470"/>
          </a:xfrm>
          <a:prstGeom prst="rect">
            <a:avLst/>
          </a:prstGeom>
          <a:noFill/>
          <a:ln w="9525">
            <a:noFill/>
            <a:miter lim="800000"/>
            <a:headEnd/>
            <a:tailEnd/>
          </a:ln>
          <a:effectLst/>
        </p:spPr>
      </p:pic>
      <p:sp>
        <p:nvSpPr>
          <p:cNvPr id="3" name="Slide Number Placeholder 2">
            <a:extLst>
              <a:ext uri="{FF2B5EF4-FFF2-40B4-BE49-F238E27FC236}">
                <a16:creationId xmlns="" xmlns:a16="http://schemas.microsoft.com/office/drawing/2014/main" id="{E3834F3A-504B-41C3-9F0F-4400A1342A15}"/>
              </a:ext>
            </a:extLst>
          </p:cNvPr>
          <p:cNvSpPr>
            <a:spLocks noGrp="1"/>
          </p:cNvSpPr>
          <p:nvPr>
            <p:ph type="sldNum" sz="quarter" idx="12"/>
          </p:nvPr>
        </p:nvSpPr>
        <p:spPr/>
        <p:txBody>
          <a:bodyPr/>
          <a:lstStyle/>
          <a:p>
            <a:fld id="{51F9A135-06DB-4C57-A7B3-12AD30883BF8}"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rgbClr val="FF0000"/>
                </a:solidFill>
                <a:latin typeface="Arial" pitchFamily="34" charset="0"/>
                <a:cs typeface="Arial" pitchFamily="34" charset="0"/>
              </a:rPr>
              <a:t>Intelligent Agents</a:t>
            </a:r>
            <a:br>
              <a:rPr lang="en-IN" dirty="0">
                <a:solidFill>
                  <a:srgbClr val="FF0000"/>
                </a:solidFill>
                <a:latin typeface="Arial" pitchFamily="34" charset="0"/>
                <a:cs typeface="Arial" pitchFamily="34" charset="0"/>
              </a:rPr>
            </a:br>
            <a:endParaRPr lang="en-IN" dirty="0">
              <a:solidFill>
                <a:srgbClr val="FF0000"/>
              </a:solidFill>
              <a:latin typeface="Arial" pitchFamily="34" charset="0"/>
              <a:cs typeface="Arial" pitchFamily="34" charset="0"/>
            </a:endParaRPr>
          </a:p>
        </p:txBody>
      </p:sp>
      <p:sp>
        <p:nvSpPr>
          <p:cNvPr id="3" name="Content Placeholder 2"/>
          <p:cNvSpPr>
            <a:spLocks noGrp="1"/>
          </p:cNvSpPr>
          <p:nvPr>
            <p:ph sz="quarter" idx="1"/>
          </p:nvPr>
        </p:nvSpPr>
        <p:spPr/>
        <p:txBody>
          <a:bodyPr/>
          <a:lstStyle/>
          <a:p>
            <a:pPr algn="just">
              <a:lnSpc>
                <a:spcPct val="150000"/>
              </a:lnSpc>
              <a:buFont typeface="Wingdings" pitchFamily="2" charset="2"/>
              <a:buChar char="Ø"/>
            </a:pPr>
            <a:r>
              <a:rPr lang="en-IN" dirty="0">
                <a:latin typeface="Arial" pitchFamily="34" charset="0"/>
                <a:cs typeface="Arial" pitchFamily="34" charset="0"/>
              </a:rPr>
              <a:t>An intelligent agent is an autonomous entity which </a:t>
            </a:r>
            <a:r>
              <a:rPr lang="en-IN" dirty="0">
                <a:solidFill>
                  <a:schemeClr val="accent2"/>
                </a:solidFill>
                <a:latin typeface="Arial" pitchFamily="34" charset="0"/>
                <a:cs typeface="Arial" pitchFamily="34" charset="0"/>
              </a:rPr>
              <a:t>act upon an environment using sensors and actuators for achieving goals</a:t>
            </a:r>
          </a:p>
          <a:p>
            <a:pPr algn="just">
              <a:lnSpc>
                <a:spcPct val="150000"/>
              </a:lnSpc>
              <a:buFont typeface="Wingdings" pitchFamily="2" charset="2"/>
              <a:buChar char="Ø"/>
            </a:pPr>
            <a:r>
              <a:rPr lang="en-IN" dirty="0">
                <a:latin typeface="Arial" pitchFamily="34" charset="0"/>
                <a:cs typeface="Arial" pitchFamily="34" charset="0"/>
              </a:rPr>
              <a:t> An intelligent agent may </a:t>
            </a:r>
            <a:r>
              <a:rPr lang="en-IN" dirty="0">
                <a:solidFill>
                  <a:schemeClr val="accent1"/>
                </a:solidFill>
                <a:latin typeface="Arial" pitchFamily="34" charset="0"/>
                <a:cs typeface="Arial" pitchFamily="34" charset="0"/>
              </a:rPr>
              <a:t>learn from the environment </a:t>
            </a:r>
            <a:r>
              <a:rPr lang="en-IN" dirty="0">
                <a:latin typeface="Arial" pitchFamily="34" charset="0"/>
                <a:cs typeface="Arial" pitchFamily="34" charset="0"/>
              </a:rPr>
              <a:t>to achieve their goals</a:t>
            </a:r>
          </a:p>
          <a:p>
            <a:pPr algn="just">
              <a:lnSpc>
                <a:spcPct val="150000"/>
              </a:lnSpc>
              <a:buFont typeface="Wingdings" pitchFamily="2" charset="2"/>
              <a:buChar char="Ø"/>
            </a:pPr>
            <a:r>
              <a:rPr lang="en-IN" dirty="0">
                <a:latin typeface="Arial" pitchFamily="34" charset="0"/>
                <a:cs typeface="Arial" pitchFamily="34" charset="0"/>
              </a:rPr>
              <a:t> A </a:t>
            </a:r>
            <a:r>
              <a:rPr lang="en-IN" dirty="0">
                <a:solidFill>
                  <a:schemeClr val="accent1"/>
                </a:solidFill>
                <a:latin typeface="Arial" pitchFamily="34" charset="0"/>
                <a:cs typeface="Arial" pitchFamily="34" charset="0"/>
              </a:rPr>
              <a:t>thermostat </a:t>
            </a:r>
            <a:r>
              <a:rPr lang="en-IN" dirty="0">
                <a:latin typeface="Arial" pitchFamily="34" charset="0"/>
                <a:cs typeface="Arial" pitchFamily="34" charset="0"/>
              </a:rPr>
              <a:t>is an example of an intelligent agent.</a:t>
            </a:r>
          </a:p>
        </p:txBody>
      </p:sp>
      <p:sp>
        <p:nvSpPr>
          <p:cNvPr id="4" name="Slide Number Placeholder 3">
            <a:extLst>
              <a:ext uri="{FF2B5EF4-FFF2-40B4-BE49-F238E27FC236}">
                <a16:creationId xmlns="" xmlns:a16="http://schemas.microsoft.com/office/drawing/2014/main" id="{750ECAF6-5C60-4E5E-A32C-38712245FAF9}"/>
              </a:ext>
            </a:extLst>
          </p:cNvPr>
          <p:cNvSpPr>
            <a:spLocks noGrp="1"/>
          </p:cNvSpPr>
          <p:nvPr>
            <p:ph type="sldNum" sz="quarter" idx="12"/>
          </p:nvPr>
        </p:nvSpPr>
        <p:spPr/>
        <p:txBody>
          <a:bodyPr/>
          <a:lstStyle/>
          <a:p>
            <a:fld id="{51F9A135-06DB-4C57-A7B3-12AD30883BF8}"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rgbClr val="FF0000"/>
                </a:solidFill>
                <a:latin typeface="Arial" pitchFamily="34" charset="0"/>
                <a:cs typeface="Arial" pitchFamily="34" charset="0"/>
              </a:rPr>
              <a:t>Following are the main four rules for an AI agent:</a:t>
            </a:r>
          </a:p>
        </p:txBody>
      </p:sp>
      <p:sp>
        <p:nvSpPr>
          <p:cNvPr id="3" name="Content Placeholder 2"/>
          <p:cNvSpPr>
            <a:spLocks noGrp="1"/>
          </p:cNvSpPr>
          <p:nvPr>
            <p:ph sz="quarter" idx="1"/>
          </p:nvPr>
        </p:nvSpPr>
        <p:spPr/>
        <p:txBody>
          <a:bodyPr/>
          <a:lstStyle/>
          <a:p>
            <a:pPr algn="just">
              <a:lnSpc>
                <a:spcPct val="150000"/>
              </a:lnSpc>
              <a:buFont typeface="Wingdings" pitchFamily="2" charset="2"/>
              <a:buChar char="Ø"/>
            </a:pPr>
            <a:r>
              <a:rPr lang="en-IN" b="1" dirty="0">
                <a:latin typeface="Arial" pitchFamily="34" charset="0"/>
                <a:cs typeface="Arial" pitchFamily="34" charset="0"/>
              </a:rPr>
              <a:t>Rule 1:</a:t>
            </a:r>
            <a:r>
              <a:rPr lang="en-IN" dirty="0">
                <a:latin typeface="Arial" pitchFamily="34" charset="0"/>
                <a:cs typeface="Arial" pitchFamily="34" charset="0"/>
              </a:rPr>
              <a:t> An AI agent must have the ability to perceive the environment.</a:t>
            </a:r>
          </a:p>
          <a:p>
            <a:pPr algn="just">
              <a:lnSpc>
                <a:spcPct val="150000"/>
              </a:lnSpc>
              <a:buFont typeface="Wingdings" pitchFamily="2" charset="2"/>
              <a:buChar char="Ø"/>
            </a:pPr>
            <a:r>
              <a:rPr lang="en-IN" b="1" dirty="0">
                <a:latin typeface="Arial" pitchFamily="34" charset="0"/>
                <a:cs typeface="Arial" pitchFamily="34" charset="0"/>
              </a:rPr>
              <a:t>Rule 2:</a:t>
            </a:r>
            <a:r>
              <a:rPr lang="en-IN" dirty="0">
                <a:latin typeface="Arial" pitchFamily="34" charset="0"/>
                <a:cs typeface="Arial" pitchFamily="34" charset="0"/>
              </a:rPr>
              <a:t> The observation must be used to make decisions.</a:t>
            </a:r>
          </a:p>
          <a:p>
            <a:pPr algn="just">
              <a:lnSpc>
                <a:spcPct val="150000"/>
              </a:lnSpc>
              <a:buFont typeface="Wingdings" pitchFamily="2" charset="2"/>
              <a:buChar char="Ø"/>
            </a:pPr>
            <a:r>
              <a:rPr lang="en-IN" b="1" dirty="0">
                <a:latin typeface="Arial" pitchFamily="34" charset="0"/>
                <a:cs typeface="Arial" pitchFamily="34" charset="0"/>
              </a:rPr>
              <a:t>Rule 3:</a:t>
            </a:r>
            <a:r>
              <a:rPr lang="en-IN" dirty="0">
                <a:latin typeface="Arial" pitchFamily="34" charset="0"/>
                <a:cs typeface="Arial" pitchFamily="34" charset="0"/>
              </a:rPr>
              <a:t> Decision should result in an action.</a:t>
            </a:r>
          </a:p>
          <a:p>
            <a:pPr algn="just">
              <a:lnSpc>
                <a:spcPct val="150000"/>
              </a:lnSpc>
              <a:buFont typeface="Wingdings" pitchFamily="2" charset="2"/>
              <a:buChar char="Ø"/>
            </a:pPr>
            <a:r>
              <a:rPr lang="en-IN" b="1" dirty="0">
                <a:latin typeface="Arial" pitchFamily="34" charset="0"/>
                <a:cs typeface="Arial" pitchFamily="34" charset="0"/>
              </a:rPr>
              <a:t>Rule 4:</a:t>
            </a:r>
            <a:r>
              <a:rPr lang="en-IN" dirty="0">
                <a:latin typeface="Arial" pitchFamily="34" charset="0"/>
                <a:cs typeface="Arial" pitchFamily="34" charset="0"/>
              </a:rPr>
              <a:t> The action taken by an AI agent must be a rational action.</a:t>
            </a:r>
          </a:p>
          <a:p>
            <a:endParaRPr lang="en-IN" dirty="0"/>
          </a:p>
        </p:txBody>
      </p:sp>
      <p:sp>
        <p:nvSpPr>
          <p:cNvPr id="4" name="Slide Number Placeholder 3">
            <a:extLst>
              <a:ext uri="{FF2B5EF4-FFF2-40B4-BE49-F238E27FC236}">
                <a16:creationId xmlns="" xmlns:a16="http://schemas.microsoft.com/office/drawing/2014/main" id="{5D545F7D-8847-4159-BE7A-1F3FA412CD83}"/>
              </a:ext>
            </a:extLst>
          </p:cNvPr>
          <p:cNvSpPr>
            <a:spLocks noGrp="1"/>
          </p:cNvSpPr>
          <p:nvPr>
            <p:ph type="sldNum" sz="quarter" idx="12"/>
          </p:nvPr>
        </p:nvSpPr>
        <p:spPr/>
        <p:txBody>
          <a:bodyPr/>
          <a:lstStyle/>
          <a:p>
            <a:fld id="{51F9A135-06DB-4C57-A7B3-12AD30883BF8}" type="slidenum">
              <a:rPr lang="en-IN" smtClean="0"/>
              <a:pPr/>
              <a:t>9</a:t>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484</TotalTime>
  <Words>461</Words>
  <Application>Microsoft Office PowerPoint</Application>
  <PresentationFormat>On-screen Show (4:3)</PresentationFormat>
  <Paragraphs>88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Agents in Artificial Intelligence</vt:lpstr>
      <vt:lpstr>Agents</vt:lpstr>
      <vt:lpstr>Types of Agents </vt:lpstr>
      <vt:lpstr>Types of Agents</vt:lpstr>
      <vt:lpstr>Agent Environment in AI </vt:lpstr>
      <vt:lpstr>Agent Components</vt:lpstr>
      <vt:lpstr>Agent </vt:lpstr>
      <vt:lpstr>Intelligent Agents </vt:lpstr>
      <vt:lpstr>Following are the main four rules for an AI agent:</vt:lpstr>
      <vt:lpstr>Rational Agent </vt:lpstr>
      <vt:lpstr>Rationality </vt:lpstr>
      <vt:lpstr>Structure of an AI Agent </vt:lpstr>
      <vt:lpstr>Structure of an AI agent</vt:lpstr>
      <vt:lpstr>PEAS Representation </vt:lpstr>
      <vt:lpstr>PEAS</vt:lpstr>
      <vt:lpstr>PEAS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Agents in Artificial Intelligence</dc:title>
  <dc:creator>Ivy</dc:creator>
  <cp:lastModifiedBy>Ajees A P</cp:lastModifiedBy>
  <cp:revision>30</cp:revision>
  <dcterms:created xsi:type="dcterms:W3CDTF">2021-01-18T15:17:34Z</dcterms:created>
  <dcterms:modified xsi:type="dcterms:W3CDTF">2023-10-30T08:55:33Z</dcterms:modified>
</cp:coreProperties>
</file>