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63" r:id="rId5"/>
    <p:sldId id="259" r:id="rId6"/>
    <p:sldId id="267" r:id="rId7"/>
    <p:sldId id="289" r:id="rId8"/>
    <p:sldId id="290" r:id="rId9"/>
    <p:sldId id="270" r:id="rId10"/>
    <p:sldId id="268" r:id="rId11"/>
    <p:sldId id="269" r:id="rId12"/>
    <p:sldId id="288" r:id="rId13"/>
    <p:sldId id="260" r:id="rId14"/>
    <p:sldId id="271" r:id="rId15"/>
    <p:sldId id="272" r:id="rId16"/>
    <p:sldId id="273" r:id="rId17"/>
    <p:sldId id="274" r:id="rId18"/>
    <p:sldId id="275" r:id="rId19"/>
    <p:sldId id="276" r:id="rId20"/>
    <p:sldId id="278" r:id="rId21"/>
    <p:sldId id="279" r:id="rId22"/>
    <p:sldId id="280" r:id="rId23"/>
    <p:sldId id="285" r:id="rId24"/>
    <p:sldId id="282" r:id="rId25"/>
    <p:sldId id="283" r:id="rId26"/>
    <p:sldId id="284"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9" d="100"/>
          <a:sy n="79" d="100"/>
        </p:scale>
        <p:origin x="-1469"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EE36F7-A771-4E64-80C1-3EF9697079AB}" type="datetimeFigureOut">
              <a:rPr lang="en-US" smtClean="0"/>
              <a:pPr/>
              <a:t>9/11/2023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5C5944-C283-4120-9DEC-33D2E35D3F7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00F06D0-5B24-451D-B075-40E8F26D0626}" type="datetimeFigureOut">
              <a:rPr lang="en-US" smtClean="0"/>
              <a:pPr/>
              <a:t>9/11/2023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D3106F7-4504-40BE-84B7-D7BAA8F70D4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0F06D0-5B24-451D-B075-40E8F26D0626}" type="datetimeFigureOut">
              <a:rPr lang="en-US" smtClean="0"/>
              <a:pPr/>
              <a:t>9/11/2023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D3106F7-4504-40BE-84B7-D7BAA8F70D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0F06D0-5B24-451D-B075-40E8F26D0626}" type="datetimeFigureOut">
              <a:rPr lang="en-US" smtClean="0"/>
              <a:pPr/>
              <a:t>9/11/2023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D3106F7-4504-40BE-84B7-D7BAA8F70D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0F06D0-5B24-451D-B075-40E8F26D0626}" type="datetimeFigureOut">
              <a:rPr lang="en-US" smtClean="0"/>
              <a:pPr/>
              <a:t>9/11/2023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D3106F7-4504-40BE-84B7-D7BAA8F70D44}"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00F06D0-5B24-451D-B075-40E8F26D0626}" type="datetimeFigureOut">
              <a:rPr lang="en-US" smtClean="0"/>
              <a:pPr/>
              <a:t>9/11/2023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D3106F7-4504-40BE-84B7-D7BAA8F70D44}"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00F06D0-5B24-451D-B075-40E8F26D0626}" type="datetimeFigureOut">
              <a:rPr lang="en-US" smtClean="0"/>
              <a:pPr/>
              <a:t>9/11/2023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D3106F7-4504-40BE-84B7-D7BAA8F70D44}"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00F06D0-5B24-451D-B075-40E8F26D0626}" type="datetimeFigureOut">
              <a:rPr lang="en-US" smtClean="0"/>
              <a:pPr/>
              <a:t>9/11/2023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D3106F7-4504-40BE-84B7-D7BAA8F70D4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00F06D0-5B24-451D-B075-40E8F26D0626}" type="datetimeFigureOut">
              <a:rPr lang="en-US" smtClean="0"/>
              <a:pPr/>
              <a:t>9/11/2023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D3106F7-4504-40BE-84B7-D7BAA8F70D44}"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00F06D0-5B24-451D-B075-40E8F26D0626}" type="datetimeFigureOut">
              <a:rPr lang="en-US" smtClean="0"/>
              <a:pPr/>
              <a:t>9/11/2023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D3106F7-4504-40BE-84B7-D7BAA8F70D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00F06D0-5B24-451D-B075-40E8F26D0626}" type="datetimeFigureOut">
              <a:rPr lang="en-US" smtClean="0"/>
              <a:pPr/>
              <a:t>9/11/2023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D3106F7-4504-40BE-84B7-D7BAA8F70D4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00F06D0-5B24-451D-B075-40E8F26D0626}" type="datetimeFigureOut">
              <a:rPr lang="en-US" smtClean="0"/>
              <a:pPr/>
              <a:t>9/11/2023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D3106F7-4504-40BE-84B7-D7BAA8F70D44}"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00F06D0-5B24-451D-B075-40E8F26D0626}" type="datetimeFigureOut">
              <a:rPr lang="en-US" smtClean="0"/>
              <a:pPr/>
              <a:t>9/11/2023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D3106F7-4504-40BE-84B7-D7BAA8F70D4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image5.slideserve.com/10660329/2-why-is-ai-important-to-the-future-artificial-l.jp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image5.slideserve.com/10660329/3-what-are-the-benefits-of-artificial-intelligence-l.jp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image5.slideserve.com/10660329/5-what-are-the-advantages-of-ai-l.jp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image5.slideserve.com/10660329/6-what-are-the-disadvantages-of-ai-high-cost-l.jp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image5.slideserve.com/10660329/4-is-artificial-intelligence-a-good-career-l.jp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30425"/>
            <a:ext cx="8572560" cy="1470025"/>
          </a:xfrm>
        </p:spPr>
        <p:txBody>
          <a:bodyPr>
            <a:normAutofit fontScale="90000"/>
          </a:bodyPr>
          <a:lstStyle/>
          <a:p>
            <a:r>
              <a:rPr lang="en-US" dirty="0" smtClean="0"/>
              <a:t>Introduction to Artificial Intelligence</a:t>
            </a:r>
            <a:endParaRPr lang="en-US" dirty="0"/>
          </a:p>
        </p:txBody>
      </p:sp>
      <p:sp>
        <p:nvSpPr>
          <p:cNvPr id="3" name="Subtitle 2"/>
          <p:cNvSpPr>
            <a:spLocks noGrp="1"/>
          </p:cNvSpPr>
          <p:nvPr>
            <p:ph type="subTitle" idx="1"/>
          </p:nvPr>
        </p:nvSpPr>
        <p:spPr>
          <a:xfrm>
            <a:off x="3428992" y="3929066"/>
            <a:ext cx="5429288" cy="1752600"/>
          </a:xfrm>
        </p:spPr>
        <p:txBody>
          <a:bodyPr>
            <a:normAutofit/>
          </a:bodyPr>
          <a:lstStyle/>
          <a:p>
            <a:pPr algn="l"/>
            <a:r>
              <a:rPr lang="en-US" dirty="0" smtClean="0"/>
              <a:t>Dr. Ajees A P</a:t>
            </a:r>
          </a:p>
          <a:p>
            <a:pPr algn="l"/>
            <a:r>
              <a:rPr lang="en-US" dirty="0" smtClean="0"/>
              <a:t>Dept of Computer Science</a:t>
            </a:r>
          </a:p>
          <a:p>
            <a:pPr algn="l"/>
            <a:r>
              <a:rPr lang="en-IN" dirty="0" smtClean="0"/>
              <a:t>CUSAT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The computer passes the test if a human interrogator after posing some written questions, cannot tell whether the written responses from a person or not. </a:t>
            </a:r>
          </a:p>
          <a:p>
            <a:pPr algn="just"/>
            <a:endParaRPr lang="en-US" dirty="0"/>
          </a:p>
        </p:txBody>
      </p:sp>
      <p:sp>
        <p:nvSpPr>
          <p:cNvPr id="2" name="Title 1"/>
          <p:cNvSpPr>
            <a:spLocks noGrp="1"/>
          </p:cNvSpPr>
          <p:nvPr>
            <p:ph type="title"/>
          </p:nvPr>
        </p:nvSpPr>
        <p:spPr/>
        <p:txBody>
          <a:bodyPr/>
          <a:lstStyle/>
          <a:p>
            <a:r>
              <a:rPr lang="en-US" dirty="0" smtClean="0"/>
              <a:t>Acting humanly: Turing Test</a:t>
            </a:r>
            <a:endParaRPr lang="en-US" dirty="0"/>
          </a:p>
        </p:txBody>
      </p:sp>
      <p:pic>
        <p:nvPicPr>
          <p:cNvPr id="4" name="Picture 3" descr="turing test.png"/>
          <p:cNvPicPr>
            <a:picLocks noChangeAspect="1"/>
          </p:cNvPicPr>
          <p:nvPr/>
        </p:nvPicPr>
        <p:blipFill>
          <a:blip r:embed="rId2"/>
          <a:stretch>
            <a:fillRect/>
          </a:stretch>
        </p:blipFill>
        <p:spPr>
          <a:xfrm>
            <a:off x="1285852" y="4038425"/>
            <a:ext cx="5997460" cy="224809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To pass the Turing Test the computer would need to possess the following capabilities: </a:t>
            </a:r>
          </a:p>
          <a:p>
            <a:pPr lvl="1"/>
            <a:r>
              <a:rPr lang="en-US" dirty="0" smtClean="0"/>
              <a:t>Natural language processing to enable it to communicate successfully in English </a:t>
            </a:r>
          </a:p>
          <a:p>
            <a:pPr lvl="1"/>
            <a:r>
              <a:rPr lang="en-US" dirty="0" smtClean="0"/>
              <a:t>Knowledge representation to store what it knows or hears </a:t>
            </a:r>
          </a:p>
          <a:p>
            <a:pPr lvl="1"/>
            <a:r>
              <a:rPr lang="en-US" dirty="0" smtClean="0"/>
              <a:t>Automated reasoning to use the stored information to answer questions and to draw new conclusions</a:t>
            </a:r>
          </a:p>
          <a:p>
            <a:pPr lvl="1"/>
            <a:r>
              <a:rPr lang="en-US" dirty="0" smtClean="0"/>
              <a:t>Machine learning to adapt to new circumstances and to detect and extrapolate patterns</a:t>
            </a:r>
          </a:p>
          <a:p>
            <a:pPr lvl="1"/>
            <a:r>
              <a:rPr lang="en-US" dirty="0" smtClean="0"/>
              <a:t>Computer vision to perceive objects </a:t>
            </a:r>
          </a:p>
          <a:p>
            <a:pPr lvl="1"/>
            <a:r>
              <a:rPr lang="en-US" dirty="0" smtClean="0"/>
              <a:t>Robotics to manipulate objects and move about</a:t>
            </a:r>
            <a:endParaRPr lang="en-US" dirty="0"/>
          </a:p>
        </p:txBody>
      </p:sp>
      <p:sp>
        <p:nvSpPr>
          <p:cNvPr id="2" name="Title 1"/>
          <p:cNvSpPr>
            <a:spLocks noGrp="1"/>
          </p:cNvSpPr>
          <p:nvPr>
            <p:ph type="title"/>
          </p:nvPr>
        </p:nvSpPr>
        <p:spPr/>
        <p:txBody>
          <a:bodyPr/>
          <a:lstStyle/>
          <a:p>
            <a:r>
              <a:rPr lang="en-US" dirty="0" smtClean="0"/>
              <a:t>Acting humanly: Turing Test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397240" y="299804"/>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B050"/>
              </a:buClr>
              <a:buSzPct val="100000"/>
              <a:buFont typeface="Arial"/>
              <a:buNone/>
            </a:pPr>
            <a:r>
              <a:rPr lang="en-GB" dirty="0" smtClean="0">
                <a:solidFill>
                  <a:srgbClr val="00B050"/>
                </a:solidFill>
                <a:latin typeface="Arial"/>
                <a:ea typeface="Arial"/>
                <a:cs typeface="Arial"/>
                <a:sym typeface="Arial"/>
              </a:rPr>
              <a:t>Turing </a:t>
            </a:r>
            <a:r>
              <a:rPr lang="en-GB" dirty="0">
                <a:solidFill>
                  <a:srgbClr val="00B050"/>
                </a:solidFill>
                <a:latin typeface="Arial"/>
                <a:ea typeface="Arial"/>
                <a:cs typeface="Arial"/>
                <a:sym typeface="Arial"/>
              </a:rPr>
              <a:t>Test in Artificial </a:t>
            </a:r>
            <a:r>
              <a:rPr lang="en-GB" dirty="0" smtClean="0">
                <a:solidFill>
                  <a:srgbClr val="00B050"/>
                </a:solidFill>
                <a:latin typeface="Arial"/>
                <a:ea typeface="Arial"/>
                <a:cs typeface="Arial"/>
                <a:sym typeface="Arial"/>
              </a:rPr>
              <a:t>Intelligence</a:t>
            </a:r>
            <a:r>
              <a:rPr lang="en-GB" dirty="0">
                <a:solidFill>
                  <a:srgbClr val="00B050"/>
                </a:solidFill>
                <a:latin typeface="Arial"/>
                <a:ea typeface="Arial"/>
                <a:cs typeface="Arial"/>
                <a:sym typeface="Arial"/>
              </a:rPr>
              <a:t/>
            </a:r>
            <a:br>
              <a:rPr lang="en-GB" dirty="0">
                <a:solidFill>
                  <a:srgbClr val="00B050"/>
                </a:solidFill>
                <a:latin typeface="Arial"/>
                <a:ea typeface="Arial"/>
                <a:cs typeface="Arial"/>
                <a:sym typeface="Arial"/>
              </a:rPr>
            </a:br>
            <a:endParaRPr>
              <a:solidFill>
                <a:srgbClr val="00B050"/>
              </a:solidFill>
              <a:latin typeface="Arial"/>
              <a:ea typeface="Arial"/>
              <a:cs typeface="Arial"/>
              <a:sym typeface="Arial"/>
            </a:endParaRPr>
          </a:p>
        </p:txBody>
      </p:sp>
      <p:sp>
        <p:nvSpPr>
          <p:cNvPr id="142" name="Google Shape;142;p10"/>
          <p:cNvSpPr txBox="1">
            <a:spLocks noGrp="1"/>
          </p:cNvSpPr>
          <p:nvPr>
            <p:ph type="body" idx="1"/>
          </p:nvPr>
        </p:nvSpPr>
        <p:spPr>
          <a:xfrm>
            <a:off x="0" y="1004341"/>
            <a:ext cx="9144000" cy="5853659"/>
          </a:xfrm>
          <a:prstGeom prst="rect">
            <a:avLst/>
          </a:prstGeom>
          <a:noFill/>
          <a:ln>
            <a:noFill/>
          </a:ln>
        </p:spPr>
        <p:txBody>
          <a:bodyPr spcFirstLastPara="1" wrap="square" lIns="91425" tIns="45700" rIns="91425" bIns="45700" anchor="t" anchorCtr="0">
            <a:noAutofit/>
          </a:bodyPr>
          <a:lstStyle/>
          <a:p>
            <a:pPr marL="342900" lvl="0" indent="-342900" algn="just" rtl="0">
              <a:lnSpc>
                <a:spcPct val="170000"/>
              </a:lnSpc>
              <a:spcBef>
                <a:spcPts val="0"/>
              </a:spcBef>
              <a:spcAft>
                <a:spcPts val="0"/>
              </a:spcAft>
              <a:buClr>
                <a:schemeClr val="dk1"/>
              </a:buClr>
              <a:buSzPts val="2000"/>
              <a:buChar char="•"/>
            </a:pPr>
            <a:r>
              <a:rPr lang="en-GB" sz="2200" dirty="0">
                <a:latin typeface="+mn-lt"/>
                <a:ea typeface="Arial"/>
                <a:cs typeface="Arial"/>
                <a:sym typeface="Arial"/>
              </a:rPr>
              <a:t>The basis of the Turing Test is that the Artificial Intelligence entity should be able to hold a conversation with a human </a:t>
            </a:r>
            <a:r>
              <a:rPr lang="en-GB" sz="2200" dirty="0" smtClean="0">
                <a:latin typeface="+mn-lt"/>
                <a:ea typeface="Arial"/>
                <a:cs typeface="Arial"/>
                <a:sym typeface="Arial"/>
              </a:rPr>
              <a:t>agent</a:t>
            </a:r>
          </a:p>
          <a:p>
            <a:pPr marL="342900" lvl="0" indent="-342900" algn="just" rtl="0">
              <a:lnSpc>
                <a:spcPct val="170000"/>
              </a:lnSpc>
              <a:spcBef>
                <a:spcPts val="0"/>
              </a:spcBef>
              <a:spcAft>
                <a:spcPts val="0"/>
              </a:spcAft>
              <a:buClr>
                <a:schemeClr val="dk1"/>
              </a:buClr>
              <a:buSzPts val="2000"/>
              <a:buChar char="•"/>
            </a:pPr>
            <a:r>
              <a:rPr lang="en-GB" sz="2200" dirty="0" smtClean="0">
                <a:latin typeface="+mn-lt"/>
                <a:ea typeface="Arial"/>
                <a:cs typeface="Arial"/>
                <a:sym typeface="Arial"/>
              </a:rPr>
              <a:t>To achieve this, AI </a:t>
            </a:r>
            <a:r>
              <a:rPr lang="en-GB" sz="2200" dirty="0">
                <a:latin typeface="+mn-lt"/>
                <a:ea typeface="Arial"/>
                <a:cs typeface="Arial"/>
                <a:sym typeface="Arial"/>
              </a:rPr>
              <a:t>needs to </a:t>
            </a:r>
            <a:r>
              <a:rPr lang="en-GB" sz="2200" dirty="0" smtClean="0">
                <a:latin typeface="+mn-lt"/>
                <a:ea typeface="Arial"/>
                <a:cs typeface="Arial"/>
                <a:sym typeface="Arial"/>
              </a:rPr>
              <a:t>possess:</a:t>
            </a:r>
            <a:endParaRPr sz="2200">
              <a:latin typeface="+mn-lt"/>
            </a:endParaRPr>
          </a:p>
          <a:p>
            <a:pPr marL="342900" lvl="0" indent="-342900" algn="just" rtl="0">
              <a:lnSpc>
                <a:spcPct val="170000"/>
              </a:lnSpc>
              <a:spcBef>
                <a:spcPts val="400"/>
              </a:spcBef>
              <a:spcAft>
                <a:spcPts val="0"/>
              </a:spcAft>
              <a:buClr>
                <a:srgbClr val="FF0000"/>
              </a:buClr>
              <a:buSzPts val="2000"/>
              <a:buChar char="•"/>
            </a:pPr>
            <a:r>
              <a:rPr lang="en-GB" sz="2200" b="1" dirty="0">
                <a:solidFill>
                  <a:srgbClr val="FF0000"/>
                </a:solidFill>
                <a:latin typeface="+mn-lt"/>
                <a:ea typeface="Arial"/>
                <a:cs typeface="Arial"/>
                <a:sym typeface="Arial"/>
              </a:rPr>
              <a:t>Natural </a:t>
            </a:r>
            <a:r>
              <a:rPr lang="en-GB" sz="2200" b="1" dirty="0" smtClean="0">
                <a:solidFill>
                  <a:srgbClr val="FF0000"/>
                </a:solidFill>
                <a:latin typeface="+mn-lt"/>
                <a:ea typeface="Arial"/>
                <a:cs typeface="Arial"/>
                <a:sym typeface="Arial"/>
              </a:rPr>
              <a:t>Language </a:t>
            </a:r>
            <a:r>
              <a:rPr lang="en-GB" sz="2200" b="1" dirty="0">
                <a:solidFill>
                  <a:srgbClr val="FF0000"/>
                </a:solidFill>
                <a:latin typeface="+mn-lt"/>
                <a:ea typeface="Arial"/>
                <a:cs typeface="Arial"/>
                <a:sym typeface="Arial"/>
              </a:rPr>
              <a:t>Processing </a:t>
            </a:r>
            <a:r>
              <a:rPr lang="en-GB" sz="2200" dirty="0">
                <a:latin typeface="+mn-lt"/>
                <a:ea typeface="Arial"/>
                <a:cs typeface="Arial"/>
                <a:sym typeface="Arial"/>
              </a:rPr>
              <a:t> to communicate successfully.</a:t>
            </a:r>
            <a:endParaRPr sz="2200">
              <a:latin typeface="+mn-lt"/>
            </a:endParaRPr>
          </a:p>
          <a:p>
            <a:pPr marL="342900" lvl="0" indent="-342900" algn="just" rtl="0">
              <a:lnSpc>
                <a:spcPct val="170000"/>
              </a:lnSpc>
              <a:spcBef>
                <a:spcPts val="400"/>
              </a:spcBef>
              <a:spcAft>
                <a:spcPts val="0"/>
              </a:spcAft>
              <a:buClr>
                <a:srgbClr val="FF33CC"/>
              </a:buClr>
              <a:buSzPts val="2000"/>
              <a:buChar char="•"/>
            </a:pPr>
            <a:r>
              <a:rPr lang="en-GB" sz="2200" b="1" dirty="0">
                <a:solidFill>
                  <a:srgbClr val="FF33CC"/>
                </a:solidFill>
                <a:latin typeface="+mn-lt"/>
                <a:ea typeface="Arial"/>
                <a:cs typeface="Arial"/>
                <a:sym typeface="Arial"/>
              </a:rPr>
              <a:t>Knowledge Representation </a:t>
            </a:r>
            <a:r>
              <a:rPr lang="en-GB" sz="2200" b="1" dirty="0" smtClean="0">
                <a:solidFill>
                  <a:srgbClr val="FF33CC"/>
                </a:solidFill>
                <a:latin typeface="+mn-lt"/>
                <a:ea typeface="Arial"/>
                <a:cs typeface="Arial"/>
                <a:sym typeface="Arial"/>
              </a:rPr>
              <a:t> </a:t>
            </a:r>
            <a:r>
              <a:rPr lang="en-GB" sz="2200" dirty="0" smtClean="0">
                <a:latin typeface="+mn-lt"/>
                <a:ea typeface="Arial"/>
                <a:cs typeface="Arial"/>
                <a:sym typeface="Arial"/>
              </a:rPr>
              <a:t>to </a:t>
            </a:r>
            <a:r>
              <a:rPr lang="en-GB" sz="2200" dirty="0">
                <a:latin typeface="+mn-lt"/>
                <a:ea typeface="Arial"/>
                <a:cs typeface="Arial"/>
                <a:sym typeface="Arial"/>
              </a:rPr>
              <a:t>act as its memory.</a:t>
            </a:r>
            <a:endParaRPr sz="2200">
              <a:latin typeface="+mn-lt"/>
            </a:endParaRPr>
          </a:p>
          <a:p>
            <a:pPr marL="342900" lvl="0" indent="-342900" algn="just" rtl="0">
              <a:lnSpc>
                <a:spcPct val="170000"/>
              </a:lnSpc>
              <a:spcBef>
                <a:spcPts val="400"/>
              </a:spcBef>
              <a:spcAft>
                <a:spcPts val="0"/>
              </a:spcAft>
              <a:buClr>
                <a:srgbClr val="0070C0"/>
              </a:buClr>
              <a:buSzPts val="2000"/>
              <a:buChar char="•"/>
            </a:pPr>
            <a:r>
              <a:rPr lang="en-GB" sz="2200" b="1" dirty="0">
                <a:solidFill>
                  <a:srgbClr val="0070C0"/>
                </a:solidFill>
                <a:latin typeface="+mn-lt"/>
                <a:ea typeface="Arial"/>
                <a:cs typeface="Arial"/>
                <a:sym typeface="Arial"/>
              </a:rPr>
              <a:t>Automated Reasoning </a:t>
            </a:r>
            <a:r>
              <a:rPr lang="en-GB" sz="2200" dirty="0">
                <a:latin typeface="+mn-lt"/>
                <a:ea typeface="Arial"/>
                <a:cs typeface="Arial"/>
                <a:sym typeface="Arial"/>
              </a:rPr>
              <a:t>to use the stored information to answer questions and draw new conclusions.</a:t>
            </a:r>
            <a:endParaRPr sz="2200">
              <a:latin typeface="+mn-lt"/>
            </a:endParaRPr>
          </a:p>
          <a:p>
            <a:pPr marL="342900" lvl="0" indent="-342900" algn="just" rtl="0">
              <a:lnSpc>
                <a:spcPct val="170000"/>
              </a:lnSpc>
              <a:spcBef>
                <a:spcPts val="400"/>
              </a:spcBef>
              <a:spcAft>
                <a:spcPts val="0"/>
              </a:spcAft>
              <a:buClr>
                <a:schemeClr val="accent2"/>
              </a:buClr>
              <a:buSzPts val="2000"/>
              <a:buChar char="•"/>
            </a:pPr>
            <a:r>
              <a:rPr lang="en-GB" sz="2200" b="1" dirty="0">
                <a:solidFill>
                  <a:schemeClr val="accent2"/>
                </a:solidFill>
                <a:latin typeface="+mn-lt"/>
                <a:ea typeface="Arial"/>
                <a:cs typeface="Arial"/>
                <a:sym typeface="Arial"/>
              </a:rPr>
              <a:t>Machine Learning </a:t>
            </a:r>
            <a:r>
              <a:rPr lang="en-GB" sz="2200" dirty="0">
                <a:latin typeface="+mn-lt"/>
                <a:ea typeface="Arial"/>
                <a:cs typeface="Arial"/>
                <a:sym typeface="Arial"/>
              </a:rPr>
              <a:t>to detect patterns and adapt to new circumstances.</a:t>
            </a:r>
            <a:endParaRPr sz="2200">
              <a:latin typeface="+mn-lt"/>
            </a:endParaRPr>
          </a:p>
          <a:p>
            <a:pPr marL="342900" lvl="0" indent="-215900" algn="just" rtl="0">
              <a:lnSpc>
                <a:spcPct val="170000"/>
              </a:lnSpc>
              <a:spcBef>
                <a:spcPts val="400"/>
              </a:spcBef>
              <a:spcAft>
                <a:spcPts val="0"/>
              </a:spcAft>
              <a:buClr>
                <a:schemeClr val="dk1"/>
              </a:buClr>
              <a:buSzPts val="2000"/>
              <a:buNone/>
            </a:pPr>
            <a:endParaRPr sz="2200">
              <a:latin typeface="+mn-lt"/>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Artificial </a:t>
            </a:r>
            <a:r>
              <a:rPr lang="en-US" dirty="0"/>
              <a:t>intelligence is impacting the future of virtually every industry and every human being. </a:t>
            </a:r>
            <a:endParaRPr lang="en-US" dirty="0" smtClean="0"/>
          </a:p>
          <a:p>
            <a:pPr algn="just"/>
            <a:r>
              <a:rPr lang="en-US" dirty="0" smtClean="0"/>
              <a:t>Artificial </a:t>
            </a:r>
            <a:r>
              <a:rPr lang="en-US" dirty="0"/>
              <a:t>intelligence has acted as the main driver of emerging technologies like big data, robotics and </a:t>
            </a:r>
            <a:r>
              <a:rPr lang="en-US" dirty="0" err="1" smtClean="0"/>
              <a:t>IoT</a:t>
            </a:r>
            <a:r>
              <a:rPr lang="en-US" dirty="0"/>
              <a:t>.</a:t>
            </a:r>
          </a:p>
        </p:txBody>
      </p:sp>
      <p:sp>
        <p:nvSpPr>
          <p:cNvPr id="2" name="Title 1"/>
          <p:cNvSpPr>
            <a:spLocks noGrp="1"/>
          </p:cNvSpPr>
          <p:nvPr>
            <p:ph type="title"/>
          </p:nvPr>
        </p:nvSpPr>
        <p:spPr/>
        <p:txBody>
          <a:bodyPr>
            <a:normAutofit fontScale="90000"/>
          </a:bodyPr>
          <a:lstStyle/>
          <a:p>
            <a:r>
              <a:rPr lang="en-US" b="1" u="sng" dirty="0" smtClean="0">
                <a:solidFill>
                  <a:srgbClr val="00B0F0"/>
                </a:solidFill>
                <a:hlinkClick r:id="rId2" tooltip="2 why is ai important to the future artificial"/>
              </a:rPr>
              <a:t>Why is AI important to the </a:t>
            </a:r>
            <a:r>
              <a:rPr lang="en-US" u="sng" dirty="0" smtClean="0">
                <a:solidFill>
                  <a:srgbClr val="00B0F0"/>
                </a:solidFill>
              </a:rPr>
              <a:t>future? </a:t>
            </a:r>
            <a:endParaRPr lang="en-US" u="sng" dirty="0">
              <a:solidFill>
                <a:srgbClr val="00B0F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33CC"/>
              </a:buClr>
              <a:buSzPct val="100000"/>
              <a:buFont typeface="Arial"/>
              <a:buNone/>
            </a:pPr>
            <a:r>
              <a:rPr lang="en-GB">
                <a:solidFill>
                  <a:srgbClr val="FF33CC"/>
                </a:solidFill>
                <a:latin typeface="Arial"/>
                <a:ea typeface="Arial"/>
                <a:cs typeface="Arial"/>
                <a:sym typeface="Arial"/>
              </a:rPr>
              <a:t>What are the Types of Artificial Intelligence?</a:t>
            </a:r>
            <a:br>
              <a:rPr lang="en-GB">
                <a:solidFill>
                  <a:srgbClr val="FF33CC"/>
                </a:solidFill>
                <a:latin typeface="Arial"/>
                <a:ea typeface="Arial"/>
                <a:cs typeface="Arial"/>
                <a:sym typeface="Arial"/>
              </a:rPr>
            </a:br>
            <a:endParaRPr>
              <a:solidFill>
                <a:srgbClr val="FF33CC"/>
              </a:solidFill>
              <a:latin typeface="Arial"/>
              <a:ea typeface="Arial"/>
              <a:cs typeface="Arial"/>
              <a:sym typeface="Arial"/>
            </a:endParaRPr>
          </a:p>
        </p:txBody>
      </p:sp>
      <p:sp>
        <p:nvSpPr>
          <p:cNvPr id="166" name="Google Shape;166;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a:p>
            <a:pPr marL="342900" lvl="0" indent="-342900" algn="just" rtl="0">
              <a:lnSpc>
                <a:spcPct val="150000"/>
              </a:lnSpc>
              <a:spcBef>
                <a:spcPts val="640"/>
              </a:spcBef>
              <a:spcAft>
                <a:spcPts val="0"/>
              </a:spcAft>
              <a:buClr>
                <a:schemeClr val="dk1"/>
              </a:buClr>
              <a:buSzPts val="3200"/>
              <a:buChar char="•"/>
            </a:pPr>
            <a:r>
              <a:rPr lang="en-GB">
                <a:latin typeface="Arial"/>
                <a:ea typeface="Arial"/>
                <a:cs typeface="Arial"/>
                <a:sym typeface="Arial"/>
              </a:rPr>
              <a:t>Artificial Narrow Intelligence (ANI)</a:t>
            </a:r>
            <a:endParaRPr/>
          </a:p>
          <a:p>
            <a:pPr marL="342900" lvl="0" indent="-342900" algn="just" rtl="0">
              <a:lnSpc>
                <a:spcPct val="150000"/>
              </a:lnSpc>
              <a:spcBef>
                <a:spcPts val="640"/>
              </a:spcBef>
              <a:spcAft>
                <a:spcPts val="0"/>
              </a:spcAft>
              <a:buClr>
                <a:schemeClr val="dk1"/>
              </a:buClr>
              <a:buSzPts val="3200"/>
              <a:buChar char="•"/>
            </a:pPr>
            <a:r>
              <a:rPr lang="en-GB">
                <a:latin typeface="Arial"/>
                <a:ea typeface="Arial"/>
                <a:cs typeface="Arial"/>
                <a:sym typeface="Arial"/>
              </a:rPr>
              <a:t>Artificial General Intelligence (AGI)</a:t>
            </a:r>
            <a:endParaRPr/>
          </a:p>
          <a:p>
            <a:pPr marL="342900" lvl="0" indent="-342900" algn="just" rtl="0">
              <a:lnSpc>
                <a:spcPct val="150000"/>
              </a:lnSpc>
              <a:spcBef>
                <a:spcPts val="640"/>
              </a:spcBef>
              <a:spcAft>
                <a:spcPts val="0"/>
              </a:spcAft>
              <a:buClr>
                <a:schemeClr val="dk1"/>
              </a:buClr>
              <a:buSzPts val="3200"/>
              <a:buChar char="•"/>
            </a:pPr>
            <a:r>
              <a:rPr lang="en-GB">
                <a:latin typeface="Arial"/>
                <a:ea typeface="Arial"/>
                <a:cs typeface="Arial"/>
                <a:sym typeface="Arial"/>
              </a:rPr>
              <a:t>Artificial Super Intelligence (ASI)</a:t>
            </a:r>
            <a:endParaRPr/>
          </a:p>
          <a:p>
            <a:pPr marL="342900" lvl="0" indent="-139700" algn="just" rtl="0">
              <a:lnSpc>
                <a:spcPct val="150000"/>
              </a:lnSpc>
              <a:spcBef>
                <a:spcPts val="640"/>
              </a:spcBef>
              <a:spcAft>
                <a:spcPts val="0"/>
              </a:spcAft>
              <a:buClr>
                <a:schemeClr val="dk1"/>
              </a:buClr>
              <a:buSzPts val="3200"/>
              <a:buNone/>
            </a:pPr>
            <a:endParaRPr>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33CC"/>
              </a:buClr>
              <a:buSzPct val="100000"/>
              <a:buFont typeface="Arial"/>
              <a:buNone/>
            </a:pPr>
            <a:r>
              <a:rPr lang="en-GB">
                <a:solidFill>
                  <a:srgbClr val="FF33CC"/>
                </a:solidFill>
                <a:latin typeface="Arial"/>
                <a:ea typeface="Arial"/>
                <a:cs typeface="Arial"/>
                <a:sym typeface="Arial"/>
              </a:rPr>
              <a:t>What is Artificial Narrow Intelligence (ANI)?</a:t>
            </a:r>
            <a:br>
              <a:rPr lang="en-GB">
                <a:solidFill>
                  <a:srgbClr val="FF33CC"/>
                </a:solidFill>
                <a:latin typeface="Arial"/>
                <a:ea typeface="Arial"/>
                <a:cs typeface="Arial"/>
                <a:sym typeface="Arial"/>
              </a:rPr>
            </a:br>
            <a:endParaRPr>
              <a:solidFill>
                <a:srgbClr val="FF33CC"/>
              </a:solidFill>
              <a:latin typeface="Arial"/>
              <a:ea typeface="Arial"/>
              <a:cs typeface="Arial"/>
              <a:sym typeface="Arial"/>
            </a:endParaRPr>
          </a:p>
        </p:txBody>
      </p:sp>
      <p:sp>
        <p:nvSpPr>
          <p:cNvPr id="172" name="Google Shape;172;p15"/>
          <p:cNvSpPr txBox="1">
            <a:spLocks noGrp="1"/>
          </p:cNvSpPr>
          <p:nvPr>
            <p:ph type="body" idx="1"/>
          </p:nvPr>
        </p:nvSpPr>
        <p:spPr>
          <a:xfrm>
            <a:off x="457200" y="1600200"/>
            <a:ext cx="8229600" cy="4972072"/>
          </a:xfrm>
          <a:prstGeom prst="rect">
            <a:avLst/>
          </a:prstGeom>
          <a:noFill/>
          <a:ln>
            <a:noFill/>
          </a:ln>
        </p:spPr>
        <p:txBody>
          <a:bodyPr spcFirstLastPara="1" wrap="square" lIns="91425" tIns="45700" rIns="91425" bIns="45700" anchor="t" anchorCtr="0">
            <a:normAutofit fontScale="47500" lnSpcReduction="20000"/>
          </a:bodyPr>
          <a:lstStyle/>
          <a:p>
            <a:pPr marL="342900" lvl="0" indent="-342900" algn="just" rtl="0">
              <a:lnSpc>
                <a:spcPct val="170000"/>
              </a:lnSpc>
              <a:spcBef>
                <a:spcPts val="0"/>
              </a:spcBef>
              <a:spcAft>
                <a:spcPts val="0"/>
              </a:spcAft>
              <a:buClr>
                <a:schemeClr val="dk1"/>
              </a:buClr>
              <a:buSzPct val="100000"/>
              <a:buChar char="•"/>
            </a:pPr>
            <a:r>
              <a:rPr lang="en-GB">
                <a:latin typeface="Arial"/>
                <a:ea typeface="Arial"/>
                <a:cs typeface="Arial"/>
                <a:sym typeface="Arial"/>
              </a:rPr>
              <a:t> </a:t>
            </a:r>
            <a:r>
              <a:rPr lang="en-GB" sz="4200">
                <a:latin typeface="Arial"/>
                <a:ea typeface="Arial"/>
                <a:cs typeface="Arial"/>
                <a:sym typeface="Arial"/>
              </a:rPr>
              <a:t>This is the most common form of AI that you’d find in the market now – </a:t>
            </a:r>
            <a:r>
              <a:rPr lang="en-GB" sz="4200">
                <a:solidFill>
                  <a:srgbClr val="0066FF"/>
                </a:solidFill>
                <a:latin typeface="Arial"/>
                <a:ea typeface="Arial"/>
                <a:cs typeface="Arial"/>
                <a:sym typeface="Arial"/>
              </a:rPr>
              <a:t>Weak AI</a:t>
            </a:r>
            <a:endParaRPr/>
          </a:p>
          <a:p>
            <a:pPr marL="342900" lvl="0" indent="-342900" algn="just" rtl="0">
              <a:lnSpc>
                <a:spcPct val="170000"/>
              </a:lnSpc>
              <a:spcBef>
                <a:spcPts val="399"/>
              </a:spcBef>
              <a:spcAft>
                <a:spcPts val="0"/>
              </a:spcAft>
              <a:buClr>
                <a:schemeClr val="dk1"/>
              </a:buClr>
              <a:buSzPct val="100000"/>
              <a:buChar char="•"/>
            </a:pPr>
            <a:r>
              <a:rPr lang="en-GB" sz="4200">
                <a:latin typeface="Arial"/>
                <a:ea typeface="Arial"/>
                <a:cs typeface="Arial"/>
                <a:sym typeface="Arial"/>
              </a:rPr>
              <a:t> These Artificial Intelligence systems are designed to solve one single problem and would be able to execute a single task really well. By definition, they have narrow capabilities, like recommending a product for an e-commerce user or predicting the weather</a:t>
            </a:r>
            <a:endParaRPr/>
          </a:p>
          <a:p>
            <a:pPr marL="342900" lvl="0" indent="-342900" algn="just" rtl="0">
              <a:lnSpc>
                <a:spcPct val="170000"/>
              </a:lnSpc>
              <a:spcBef>
                <a:spcPts val="399"/>
              </a:spcBef>
              <a:spcAft>
                <a:spcPts val="0"/>
              </a:spcAft>
              <a:buClr>
                <a:schemeClr val="dk1"/>
              </a:buClr>
              <a:buSzPct val="100000"/>
              <a:buChar char="•"/>
            </a:pPr>
            <a:r>
              <a:rPr lang="en-GB" sz="4200">
                <a:latin typeface="Arial"/>
                <a:ea typeface="Arial"/>
                <a:cs typeface="Arial"/>
                <a:sym typeface="Arial"/>
              </a:rPr>
              <a:t>  They’re able to come close to human functioning in very specific contexts, and even surpass them in many instances, but only excelling in very controlled environments with a limited set of parameters.</a:t>
            </a:r>
            <a:endParaRPr sz="420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B050"/>
              </a:buClr>
              <a:buSzPct val="100000"/>
              <a:buFont typeface="Arial"/>
              <a:buNone/>
            </a:pPr>
            <a:r>
              <a:rPr lang="en-GB">
                <a:solidFill>
                  <a:srgbClr val="00B050"/>
                </a:solidFill>
                <a:latin typeface="Arial"/>
                <a:ea typeface="Arial"/>
                <a:cs typeface="Arial"/>
                <a:sym typeface="Arial"/>
              </a:rPr>
              <a:t>What is Artificial General Intelligence (AGI)?</a:t>
            </a:r>
            <a:br>
              <a:rPr lang="en-GB">
                <a:solidFill>
                  <a:srgbClr val="00B050"/>
                </a:solidFill>
                <a:latin typeface="Arial"/>
                <a:ea typeface="Arial"/>
                <a:cs typeface="Arial"/>
                <a:sym typeface="Arial"/>
              </a:rPr>
            </a:br>
            <a:endParaRPr>
              <a:solidFill>
                <a:srgbClr val="00B050"/>
              </a:solidFill>
              <a:latin typeface="Arial"/>
              <a:ea typeface="Arial"/>
              <a:cs typeface="Arial"/>
              <a:sym typeface="Arial"/>
            </a:endParaRPr>
          </a:p>
        </p:txBody>
      </p:sp>
      <p:sp>
        <p:nvSpPr>
          <p:cNvPr id="178" name="Google Shape;178;p16"/>
          <p:cNvSpPr txBox="1">
            <a:spLocks noGrp="1"/>
          </p:cNvSpPr>
          <p:nvPr>
            <p:ph type="body" idx="1"/>
          </p:nvPr>
        </p:nvSpPr>
        <p:spPr>
          <a:xfrm>
            <a:off x="457200" y="1357298"/>
            <a:ext cx="8686800" cy="5286412"/>
          </a:xfrm>
          <a:prstGeom prst="rect">
            <a:avLst/>
          </a:prstGeom>
          <a:noFill/>
          <a:ln>
            <a:noFill/>
          </a:ln>
        </p:spPr>
        <p:txBody>
          <a:bodyPr spcFirstLastPara="1" wrap="square" lIns="91425" tIns="45700" rIns="91425" bIns="45700" anchor="t" anchorCtr="0">
            <a:noAutofit/>
          </a:bodyPr>
          <a:lstStyle/>
          <a:p>
            <a:pPr marL="342900" lvl="0" indent="-342900" algn="l" rtl="0">
              <a:lnSpc>
                <a:spcPct val="170000"/>
              </a:lnSpc>
              <a:spcBef>
                <a:spcPts val="0"/>
              </a:spcBef>
              <a:spcAft>
                <a:spcPts val="0"/>
              </a:spcAft>
              <a:buClr>
                <a:schemeClr val="dk1"/>
              </a:buClr>
              <a:buSzPts val="1600"/>
              <a:buChar char="•"/>
            </a:pPr>
            <a:r>
              <a:rPr lang="en-GB" sz="1600">
                <a:latin typeface="Arial"/>
                <a:ea typeface="Arial"/>
                <a:cs typeface="Arial"/>
                <a:sym typeface="Arial"/>
              </a:rPr>
              <a:t>AGI is still a theoretical concept – </a:t>
            </a:r>
            <a:r>
              <a:rPr lang="en-GB" sz="1600">
                <a:solidFill>
                  <a:srgbClr val="FF33CC"/>
                </a:solidFill>
                <a:latin typeface="Arial"/>
                <a:ea typeface="Arial"/>
                <a:cs typeface="Arial"/>
                <a:sym typeface="Arial"/>
              </a:rPr>
              <a:t>Strong AI</a:t>
            </a:r>
            <a:endParaRPr/>
          </a:p>
          <a:p>
            <a:pPr marL="342900" lvl="0" indent="-342900" algn="l" rtl="0">
              <a:lnSpc>
                <a:spcPct val="170000"/>
              </a:lnSpc>
              <a:spcBef>
                <a:spcPts val="320"/>
              </a:spcBef>
              <a:spcAft>
                <a:spcPts val="0"/>
              </a:spcAft>
              <a:buClr>
                <a:schemeClr val="dk1"/>
              </a:buClr>
              <a:buSzPts val="1600"/>
              <a:buChar char="•"/>
            </a:pPr>
            <a:r>
              <a:rPr lang="en-GB" sz="1600">
                <a:latin typeface="Arial"/>
                <a:ea typeface="Arial"/>
                <a:cs typeface="Arial"/>
                <a:sym typeface="Arial"/>
              </a:rPr>
              <a:t> It’s defined as AI which has a human-level of cognitive function, across a wide variety of domains such as language processing, image processing, computational functioning and reasoning and so on. We’re still a long way away from building an AGI system </a:t>
            </a:r>
            <a:endParaRPr sz="1600">
              <a:latin typeface="Arial"/>
              <a:ea typeface="Arial"/>
              <a:cs typeface="Arial"/>
              <a:sym typeface="Arial"/>
            </a:endParaRPr>
          </a:p>
          <a:p>
            <a:pPr marL="342900" lvl="0" indent="-342900" algn="l" rtl="0">
              <a:lnSpc>
                <a:spcPct val="170000"/>
              </a:lnSpc>
              <a:spcBef>
                <a:spcPts val="320"/>
              </a:spcBef>
              <a:spcAft>
                <a:spcPts val="0"/>
              </a:spcAft>
              <a:buClr>
                <a:schemeClr val="dk1"/>
              </a:buClr>
              <a:buSzPts val="1600"/>
              <a:buChar char="•"/>
            </a:pPr>
            <a:r>
              <a:rPr lang="en-GB" sz="1600">
                <a:latin typeface="Arial"/>
                <a:ea typeface="Arial"/>
                <a:cs typeface="Arial"/>
                <a:sym typeface="Arial"/>
              </a:rPr>
              <a:t> An AGI system would need to comprise of thousands of Artificial Narrow Intelligence systems working in tandem, communicating with each other to mimic human reasoning</a:t>
            </a:r>
            <a:endParaRPr/>
          </a:p>
          <a:p>
            <a:pPr marL="342900" lvl="0" indent="-342900" algn="l" rtl="0">
              <a:lnSpc>
                <a:spcPct val="170000"/>
              </a:lnSpc>
              <a:spcBef>
                <a:spcPts val="320"/>
              </a:spcBef>
              <a:spcAft>
                <a:spcPts val="0"/>
              </a:spcAft>
              <a:buClr>
                <a:schemeClr val="dk1"/>
              </a:buClr>
              <a:buSzPts val="1600"/>
              <a:buChar char="•"/>
            </a:pPr>
            <a:r>
              <a:rPr lang="en-GB" sz="1600">
                <a:latin typeface="Arial"/>
                <a:ea typeface="Arial"/>
                <a:cs typeface="Arial"/>
                <a:sym typeface="Arial"/>
              </a:rPr>
              <a:t>Even with the most advanced computing systems and infrastructures, such as Fujitsu’s K or IBM’s Watson, it has taken them 40 minutes to simulate a single second of neuronal activity</a:t>
            </a:r>
            <a:endParaRPr/>
          </a:p>
          <a:p>
            <a:pPr marL="342900" lvl="0" indent="-342900" algn="l" rtl="0">
              <a:lnSpc>
                <a:spcPct val="170000"/>
              </a:lnSpc>
              <a:spcBef>
                <a:spcPts val="320"/>
              </a:spcBef>
              <a:spcAft>
                <a:spcPts val="0"/>
              </a:spcAft>
              <a:buClr>
                <a:schemeClr val="dk1"/>
              </a:buClr>
              <a:buSzPts val="1600"/>
              <a:buChar char="•"/>
            </a:pPr>
            <a:r>
              <a:rPr lang="en-GB" sz="1600">
                <a:latin typeface="Arial"/>
                <a:ea typeface="Arial"/>
                <a:cs typeface="Arial"/>
                <a:sym typeface="Arial"/>
              </a:rPr>
              <a:t>This speaks to both the immense complexity and interconnectedness of the human brain, and to the magnitude of the challenge of building an AGI with our current resources.</a:t>
            </a:r>
            <a:endParaRPr/>
          </a:p>
          <a:p>
            <a:pPr marL="342900" lvl="0" indent="-241300" algn="l" rtl="0">
              <a:lnSpc>
                <a:spcPct val="170000"/>
              </a:lnSpc>
              <a:spcBef>
                <a:spcPts val="320"/>
              </a:spcBef>
              <a:spcAft>
                <a:spcPts val="0"/>
              </a:spcAft>
              <a:buClr>
                <a:schemeClr val="dk1"/>
              </a:buClr>
              <a:buSzPts val="1600"/>
              <a:buNone/>
            </a:pPr>
            <a:endParaRPr sz="160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Arial"/>
              <a:buNone/>
            </a:pPr>
            <a:r>
              <a:rPr lang="en-GB" b="1">
                <a:solidFill>
                  <a:srgbClr val="FF0000"/>
                </a:solidFill>
                <a:latin typeface="Arial"/>
                <a:ea typeface="Arial"/>
                <a:cs typeface="Arial"/>
                <a:sym typeface="Arial"/>
              </a:rPr>
              <a:t>What is Artificial Super Intelligence (ASI)?</a:t>
            </a:r>
            <a:r>
              <a:rPr lang="en-GB">
                <a:solidFill>
                  <a:srgbClr val="FF0000"/>
                </a:solidFill>
                <a:latin typeface="Arial"/>
                <a:ea typeface="Arial"/>
                <a:cs typeface="Arial"/>
                <a:sym typeface="Arial"/>
              </a:rPr>
              <a:t/>
            </a:r>
            <a:br>
              <a:rPr lang="en-GB">
                <a:solidFill>
                  <a:srgbClr val="FF0000"/>
                </a:solidFill>
                <a:latin typeface="Arial"/>
                <a:ea typeface="Arial"/>
                <a:cs typeface="Arial"/>
                <a:sym typeface="Arial"/>
              </a:rPr>
            </a:br>
            <a:endParaRPr>
              <a:solidFill>
                <a:srgbClr val="FF0000"/>
              </a:solidFill>
              <a:latin typeface="Arial"/>
              <a:ea typeface="Arial"/>
              <a:cs typeface="Arial"/>
              <a:sym typeface="Arial"/>
            </a:endParaRPr>
          </a:p>
        </p:txBody>
      </p:sp>
      <p:sp>
        <p:nvSpPr>
          <p:cNvPr id="184" name="Google Shape;184;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just" rtl="0">
              <a:lnSpc>
                <a:spcPct val="160000"/>
              </a:lnSpc>
              <a:spcBef>
                <a:spcPts val="0"/>
              </a:spcBef>
              <a:spcAft>
                <a:spcPts val="0"/>
              </a:spcAft>
              <a:buClr>
                <a:schemeClr val="dk1"/>
              </a:buClr>
              <a:buSzPct val="100000"/>
              <a:buChar char="•"/>
            </a:pPr>
            <a:r>
              <a:rPr lang="en-GB">
                <a:latin typeface="Arial"/>
                <a:ea typeface="Arial"/>
                <a:cs typeface="Arial"/>
                <a:sym typeface="Arial"/>
              </a:rPr>
              <a:t>We’re almost entering into science-fiction territory here, but ASI is seen as the logical progression from AGI – </a:t>
            </a:r>
            <a:r>
              <a:rPr lang="en-GB">
                <a:solidFill>
                  <a:srgbClr val="0066FF"/>
                </a:solidFill>
                <a:latin typeface="Arial"/>
                <a:ea typeface="Arial"/>
                <a:cs typeface="Arial"/>
                <a:sym typeface="Arial"/>
              </a:rPr>
              <a:t>Strong AI</a:t>
            </a:r>
            <a:endParaRPr/>
          </a:p>
          <a:p>
            <a:pPr marL="342900" lvl="0" indent="-342900" algn="just" rtl="0">
              <a:lnSpc>
                <a:spcPct val="160000"/>
              </a:lnSpc>
              <a:spcBef>
                <a:spcPts val="496"/>
              </a:spcBef>
              <a:spcAft>
                <a:spcPts val="0"/>
              </a:spcAft>
              <a:buClr>
                <a:schemeClr val="dk1"/>
              </a:buClr>
              <a:buSzPct val="100000"/>
              <a:buChar char="•"/>
            </a:pPr>
            <a:r>
              <a:rPr lang="en-GB">
                <a:latin typeface="Arial"/>
                <a:ea typeface="Arial"/>
                <a:cs typeface="Arial"/>
                <a:sym typeface="Arial"/>
              </a:rPr>
              <a:t> An Artificial Super Intelligence (ASI) system would be able to surpass all human capabilities</a:t>
            </a:r>
            <a:endParaRPr/>
          </a:p>
          <a:p>
            <a:pPr marL="342900" lvl="0" indent="-342900" algn="just" rtl="0">
              <a:lnSpc>
                <a:spcPct val="160000"/>
              </a:lnSpc>
              <a:spcBef>
                <a:spcPts val="496"/>
              </a:spcBef>
              <a:spcAft>
                <a:spcPts val="0"/>
              </a:spcAft>
              <a:buClr>
                <a:schemeClr val="dk1"/>
              </a:buClr>
              <a:buSzPct val="100000"/>
              <a:buChar char="•"/>
            </a:pPr>
            <a:r>
              <a:rPr lang="en-GB">
                <a:latin typeface="Arial"/>
                <a:ea typeface="Arial"/>
                <a:cs typeface="Arial"/>
                <a:sym typeface="Arial"/>
              </a:rPr>
              <a:t> This would include decision making, taking rational decisions, and even includes things like making better art and building emotional relationships</a:t>
            </a:r>
            <a:endParaRPr/>
          </a:p>
          <a:p>
            <a:pPr marL="342900" lvl="0" indent="-185420" algn="just" rtl="0">
              <a:spcBef>
                <a:spcPts val="496"/>
              </a:spcBef>
              <a:spcAft>
                <a:spcPts val="0"/>
              </a:spcAft>
              <a:buClr>
                <a:schemeClr val="dk1"/>
              </a:buClr>
              <a:buSzPct val="100000"/>
              <a:buNone/>
            </a:pPr>
            <a:endParaRPr>
              <a:latin typeface="Arial"/>
              <a:ea typeface="Arial"/>
              <a:cs typeface="Arial"/>
              <a:sym typeface="Arial"/>
            </a:endParaRPr>
          </a:p>
          <a:p>
            <a:pPr marL="342900" lvl="0" indent="-185420" algn="l" rtl="0">
              <a:spcBef>
                <a:spcPts val="496"/>
              </a:spcBef>
              <a:spcAft>
                <a:spcPts val="0"/>
              </a:spcAft>
              <a:buClr>
                <a:schemeClr val="dk1"/>
              </a:buClr>
              <a:buSzPct val="100000"/>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Arial"/>
              <a:buNone/>
            </a:pPr>
            <a:r>
              <a:rPr lang="en-GB" sz="4000">
                <a:latin typeface="Arial"/>
                <a:ea typeface="Arial"/>
                <a:cs typeface="Arial"/>
                <a:sym typeface="Arial"/>
              </a:rPr>
              <a:t>(Contd..)</a:t>
            </a:r>
            <a:endParaRPr sz="4000">
              <a:latin typeface="Arial"/>
              <a:ea typeface="Arial"/>
              <a:cs typeface="Arial"/>
              <a:sym typeface="Arial"/>
            </a:endParaRPr>
          </a:p>
        </p:txBody>
      </p:sp>
      <p:sp>
        <p:nvSpPr>
          <p:cNvPr id="190" name="Google Shape;190;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just" rtl="0">
              <a:lnSpc>
                <a:spcPct val="170000"/>
              </a:lnSpc>
              <a:spcBef>
                <a:spcPts val="0"/>
              </a:spcBef>
              <a:spcAft>
                <a:spcPts val="0"/>
              </a:spcAft>
              <a:buClr>
                <a:schemeClr val="dk1"/>
              </a:buClr>
              <a:buSzPct val="100000"/>
              <a:buChar char="•"/>
            </a:pPr>
            <a:r>
              <a:rPr lang="en-GB">
                <a:latin typeface="Arial"/>
                <a:ea typeface="Arial"/>
                <a:cs typeface="Arial"/>
                <a:sym typeface="Arial"/>
              </a:rPr>
              <a:t>Once we achieve Artificial General Intelligence, AI systems would rapidly be able to improve their capabilities and advance into realms that we might not even have dreamed of</a:t>
            </a:r>
            <a:endParaRPr/>
          </a:p>
          <a:p>
            <a:pPr marL="342900" lvl="0" indent="-342900" algn="just" rtl="0">
              <a:lnSpc>
                <a:spcPct val="170000"/>
              </a:lnSpc>
              <a:spcBef>
                <a:spcPts val="448"/>
              </a:spcBef>
              <a:spcAft>
                <a:spcPts val="0"/>
              </a:spcAft>
              <a:buClr>
                <a:schemeClr val="dk1"/>
              </a:buClr>
              <a:buSzPct val="100000"/>
              <a:buChar char="•"/>
            </a:pPr>
            <a:r>
              <a:rPr lang="en-GB">
                <a:latin typeface="Arial"/>
                <a:ea typeface="Arial"/>
                <a:cs typeface="Arial"/>
                <a:sym typeface="Arial"/>
              </a:rPr>
              <a:t> While the gap between AGI and ASI would be relatively narrow (some say as little as a nanosecond, because that’s how fast Artificial Intelligence would learn) the long journey ahead of us towards AGI itself makes this seem like a concept that lays far into the future.</a:t>
            </a:r>
            <a:endParaRPr>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19"/>
          <p:cNvPicPr preferRelativeResize="0">
            <a:picLocks noGrp="1"/>
          </p:cNvPicPr>
          <p:nvPr>
            <p:ph type="body" idx="4294967295"/>
          </p:nvPr>
        </p:nvPicPr>
        <p:blipFill rotWithShape="1">
          <a:blip r:embed="rId3">
            <a:alphaModFix/>
          </a:blip>
          <a:srcRect/>
          <a:stretch/>
        </p:blipFill>
        <p:spPr>
          <a:xfrm>
            <a:off x="1857356" y="1214422"/>
            <a:ext cx="4841875" cy="4525963"/>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dirty="0"/>
              <a:t>Artificial Intelligence is composed of two words </a:t>
            </a:r>
            <a:r>
              <a:rPr lang="en-US" b="1" dirty="0"/>
              <a:t>Artificial</a:t>
            </a:r>
            <a:r>
              <a:rPr lang="en-US" dirty="0"/>
              <a:t> and </a:t>
            </a:r>
            <a:r>
              <a:rPr lang="en-US" b="1" dirty="0" smtClean="0"/>
              <a:t>Intelligence</a:t>
            </a:r>
          </a:p>
          <a:p>
            <a:pPr fontAlgn="base"/>
            <a:r>
              <a:rPr lang="en-US" dirty="0" smtClean="0"/>
              <a:t>What is the meaning of the word Artificial? </a:t>
            </a:r>
          </a:p>
          <a:p>
            <a:pPr lvl="1" fontAlgn="base"/>
            <a:r>
              <a:rPr lang="en-US" i="1" dirty="0" smtClean="0"/>
              <a:t>"man-made"</a:t>
            </a:r>
            <a:r>
              <a:rPr lang="en-US" dirty="0"/>
              <a:t> </a:t>
            </a:r>
            <a:endParaRPr lang="en-US" dirty="0" smtClean="0"/>
          </a:p>
          <a:p>
            <a:pPr lvl="1" fontAlgn="base"/>
            <a:r>
              <a:rPr lang="en-US" dirty="0"/>
              <a:t>produced by human beings rather than occurring naturally</a:t>
            </a:r>
          </a:p>
          <a:p>
            <a:endParaRPr lang="en-US" dirty="0"/>
          </a:p>
        </p:txBody>
      </p:sp>
      <p:sp>
        <p:nvSpPr>
          <p:cNvPr id="2" name="Title 1"/>
          <p:cNvSpPr>
            <a:spLocks noGrp="1"/>
          </p:cNvSpPr>
          <p:nvPr>
            <p:ph type="title"/>
          </p:nvPr>
        </p:nvSpPr>
        <p:spPr/>
        <p:txBody>
          <a:bodyPr/>
          <a:lstStyle/>
          <a:p>
            <a:r>
              <a:rPr lang="en-US" dirty="0" smtClean="0"/>
              <a:t>Artificial Intelligence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rial"/>
              <a:buNone/>
            </a:pPr>
            <a:r>
              <a:rPr lang="en-GB">
                <a:latin typeface="Arial"/>
                <a:ea typeface="Arial"/>
                <a:cs typeface="Arial"/>
                <a:sym typeface="Arial"/>
              </a:rPr>
              <a:t>Types of artificial intelligence—weak AI vs. strong AI</a:t>
            </a:r>
            <a:br>
              <a:rPr lang="en-GB">
                <a:latin typeface="Arial"/>
                <a:ea typeface="Arial"/>
                <a:cs typeface="Arial"/>
                <a:sym typeface="Arial"/>
              </a:rPr>
            </a:br>
            <a:endParaRPr>
              <a:latin typeface="Arial"/>
              <a:ea typeface="Arial"/>
              <a:cs typeface="Arial"/>
              <a:sym typeface="Arial"/>
            </a:endParaRPr>
          </a:p>
        </p:txBody>
      </p:sp>
      <p:sp>
        <p:nvSpPr>
          <p:cNvPr id="219" name="Google Shape;219;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just" rtl="0">
              <a:lnSpc>
                <a:spcPct val="160000"/>
              </a:lnSpc>
              <a:spcBef>
                <a:spcPts val="0"/>
              </a:spcBef>
              <a:spcAft>
                <a:spcPts val="0"/>
              </a:spcAft>
              <a:buClr>
                <a:schemeClr val="dk1"/>
              </a:buClr>
              <a:buSzPct val="100000"/>
              <a:buChar char="•"/>
            </a:pPr>
            <a:r>
              <a:rPr lang="en-GB">
                <a:latin typeface="Arial"/>
                <a:ea typeface="Arial"/>
                <a:cs typeface="Arial"/>
                <a:sym typeface="Arial"/>
              </a:rPr>
              <a:t>Weak AI—also called Narrow AI or Artificial Narrow Intelligence (ANI)—is AI trained and focused to perform specific tasks</a:t>
            </a:r>
            <a:endParaRPr/>
          </a:p>
          <a:p>
            <a:pPr marL="342900" lvl="0" indent="-342900" algn="just" rtl="0">
              <a:lnSpc>
                <a:spcPct val="160000"/>
              </a:lnSpc>
              <a:spcBef>
                <a:spcPts val="448"/>
              </a:spcBef>
              <a:spcAft>
                <a:spcPts val="0"/>
              </a:spcAft>
              <a:buClr>
                <a:schemeClr val="dk1"/>
              </a:buClr>
              <a:buSzPct val="100000"/>
              <a:buChar char="•"/>
            </a:pPr>
            <a:r>
              <a:rPr lang="en-GB">
                <a:latin typeface="Arial"/>
                <a:ea typeface="Arial"/>
                <a:cs typeface="Arial"/>
                <a:sym typeface="Arial"/>
              </a:rPr>
              <a:t> Weak AI drives most of the AI that surrounds us today. ‘Narrow’ might be a more accurate descriptor for this type of AI as it is anything but weak; it enables some very robust applications, such as Apple's Siri, Amazon's Alexa, IBM Watson, and autonomous vehicles.</a:t>
            </a:r>
            <a:endParaRPr/>
          </a:p>
          <a:p>
            <a:pPr marL="342900" lvl="0" indent="-200660" algn="just" rtl="0">
              <a:lnSpc>
                <a:spcPct val="160000"/>
              </a:lnSpc>
              <a:spcBef>
                <a:spcPts val="448"/>
              </a:spcBef>
              <a:spcAft>
                <a:spcPts val="0"/>
              </a:spcAft>
              <a:buClr>
                <a:schemeClr val="dk1"/>
              </a:buClr>
              <a:buSzPct val="100000"/>
              <a:buNone/>
            </a:pPr>
            <a:endParaRPr>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4"/>
          <p:cNvSpPr txBox="1">
            <a:spLocks noGrp="1"/>
          </p:cNvSpPr>
          <p:nvPr>
            <p:ph type="title"/>
          </p:nvPr>
        </p:nvSpPr>
        <p:spPr>
          <a:xfrm>
            <a:off x="457200" y="274638"/>
            <a:ext cx="8229600" cy="582594"/>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33CC"/>
              </a:buClr>
              <a:buSzPct val="100000"/>
              <a:buFont typeface="Arial"/>
              <a:buNone/>
            </a:pPr>
            <a:r>
              <a:rPr lang="en-GB">
                <a:solidFill>
                  <a:srgbClr val="FF33CC"/>
                </a:solidFill>
                <a:latin typeface="Arial"/>
                <a:ea typeface="Arial"/>
                <a:cs typeface="Arial"/>
                <a:sym typeface="Arial"/>
              </a:rPr>
              <a:t>Strong AI</a:t>
            </a:r>
            <a:endParaRPr>
              <a:solidFill>
                <a:srgbClr val="FF33CC"/>
              </a:solidFill>
            </a:endParaRPr>
          </a:p>
        </p:txBody>
      </p:sp>
      <p:sp>
        <p:nvSpPr>
          <p:cNvPr id="225" name="Google Shape;225;p24"/>
          <p:cNvSpPr txBox="1">
            <a:spLocks noGrp="1"/>
          </p:cNvSpPr>
          <p:nvPr>
            <p:ph type="body" idx="1"/>
          </p:nvPr>
        </p:nvSpPr>
        <p:spPr>
          <a:xfrm>
            <a:off x="285720" y="928670"/>
            <a:ext cx="8658228" cy="5929330"/>
          </a:xfrm>
          <a:prstGeom prst="rect">
            <a:avLst/>
          </a:prstGeom>
          <a:noFill/>
          <a:ln>
            <a:noFill/>
          </a:ln>
        </p:spPr>
        <p:txBody>
          <a:bodyPr spcFirstLastPara="1" wrap="square" lIns="91425" tIns="45700" rIns="91425" bIns="45700" anchor="t" anchorCtr="0">
            <a:normAutofit fontScale="55000" lnSpcReduction="20000"/>
          </a:bodyPr>
          <a:lstStyle/>
          <a:p>
            <a:pPr marL="342900" lvl="0" indent="-342900" algn="just" rtl="0">
              <a:lnSpc>
                <a:spcPct val="170000"/>
              </a:lnSpc>
              <a:spcBef>
                <a:spcPts val="0"/>
              </a:spcBef>
              <a:spcAft>
                <a:spcPts val="0"/>
              </a:spcAft>
              <a:buClr>
                <a:schemeClr val="dk1"/>
              </a:buClr>
              <a:buSzPct val="100000"/>
              <a:buChar char="•"/>
            </a:pPr>
            <a:r>
              <a:rPr lang="en-GB" sz="3600">
                <a:latin typeface="Arial"/>
                <a:ea typeface="Arial"/>
                <a:cs typeface="Arial"/>
                <a:sym typeface="Arial"/>
              </a:rPr>
              <a:t>Made up of Artificial General Intelligence (AGI) and Artificial Super Intelligence (ASI). Artificial general intelligence (AGI), or general AI, is a theoretical form of AI where a machine would have an intelligence equaled to humans; it would have a self-aware consciousness that has the ability to solve problems, learn, and plan for the future</a:t>
            </a:r>
            <a:endParaRPr/>
          </a:p>
          <a:p>
            <a:pPr marL="342900" lvl="0" indent="-342900" algn="just" rtl="0">
              <a:lnSpc>
                <a:spcPct val="170000"/>
              </a:lnSpc>
              <a:spcBef>
                <a:spcPts val="396"/>
              </a:spcBef>
              <a:spcAft>
                <a:spcPts val="0"/>
              </a:spcAft>
              <a:buClr>
                <a:schemeClr val="dk1"/>
              </a:buClr>
              <a:buSzPct val="100000"/>
              <a:buChar char="•"/>
            </a:pPr>
            <a:r>
              <a:rPr lang="en-GB" sz="3600">
                <a:latin typeface="Arial"/>
                <a:ea typeface="Arial"/>
                <a:cs typeface="Arial"/>
                <a:sym typeface="Arial"/>
              </a:rPr>
              <a:t>Artificial Super Intelligence (ASI)—also known as superintelligence—would surpass the intelligence and ability of the human brain</a:t>
            </a:r>
            <a:endParaRPr/>
          </a:p>
          <a:p>
            <a:pPr marL="342900" lvl="0" indent="-342900" algn="just" rtl="0">
              <a:lnSpc>
                <a:spcPct val="170000"/>
              </a:lnSpc>
              <a:spcBef>
                <a:spcPts val="396"/>
              </a:spcBef>
              <a:spcAft>
                <a:spcPts val="0"/>
              </a:spcAft>
              <a:buClr>
                <a:schemeClr val="dk1"/>
              </a:buClr>
              <a:buSzPct val="100000"/>
              <a:buChar char="•"/>
            </a:pPr>
            <a:r>
              <a:rPr lang="en-GB" sz="3600">
                <a:latin typeface="Arial"/>
                <a:ea typeface="Arial"/>
                <a:cs typeface="Arial"/>
                <a:sym typeface="Arial"/>
              </a:rPr>
              <a:t> While strong AI is still entirely theoretical with no practical examples in use today, that doesn't mean AI researchers aren't also exploring its development. In the meantime, the best examples of ASI might be from science fiction, such as HAL, the superhuman,etc.</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66FF"/>
              </a:buClr>
              <a:buSzPct val="100000"/>
              <a:buFont typeface="Arial"/>
              <a:buNone/>
            </a:pPr>
            <a:r>
              <a:rPr lang="en-GB">
                <a:solidFill>
                  <a:srgbClr val="0066FF"/>
                </a:solidFill>
                <a:latin typeface="Arial"/>
                <a:ea typeface="Arial"/>
                <a:cs typeface="Arial"/>
                <a:sym typeface="Arial"/>
              </a:rPr>
              <a:t>Difference between Augmentation and AI</a:t>
            </a:r>
            <a:r>
              <a:rPr lang="en-GB"/>
              <a:t/>
            </a:r>
            <a:br>
              <a:rPr lang="en-GB"/>
            </a:br>
            <a:endParaRPr/>
          </a:p>
        </p:txBody>
      </p:sp>
      <p:graphicFrame>
        <p:nvGraphicFramePr>
          <p:cNvPr id="201" name="Google Shape;201;p20"/>
          <p:cNvGraphicFramePr/>
          <p:nvPr/>
        </p:nvGraphicFramePr>
        <p:xfrm>
          <a:off x="457200" y="1600200"/>
          <a:ext cx="8229600" cy="4422160"/>
        </p:xfrm>
        <a:graphic>
          <a:graphicData uri="http://schemas.openxmlformats.org/drawingml/2006/table">
            <a:tbl>
              <a:tblPr firstRow="1" bandRow="1">
                <a:noFill/>
              </a:tblPr>
              <a:tblGrid>
                <a:gridCol w="4114800"/>
                <a:gridCol w="4114800"/>
              </a:tblGrid>
              <a:tr h="370850">
                <a:tc>
                  <a:txBody>
                    <a:bodyPr/>
                    <a:lstStyle/>
                    <a:p>
                      <a:pPr marL="0" marR="0" lvl="0" indent="0" algn="ctr" rtl="0">
                        <a:spcBef>
                          <a:spcPts val="0"/>
                        </a:spcBef>
                        <a:spcAft>
                          <a:spcPts val="0"/>
                        </a:spcAft>
                        <a:buNone/>
                      </a:pPr>
                      <a:r>
                        <a:rPr lang="en-GB" sz="1800" b="1" u="none" strike="noStrike" cap="none">
                          <a:latin typeface="Poppins"/>
                          <a:ea typeface="Poppins"/>
                          <a:cs typeface="Poppins"/>
                          <a:sym typeface="Poppins"/>
                        </a:rPr>
                        <a:t>Artificial Intelligence</a:t>
                      </a:r>
                      <a:endParaRPr sz="1800" u="none" strike="noStrike" cap="none">
                        <a:latin typeface="Poppins"/>
                        <a:ea typeface="Poppins"/>
                        <a:cs typeface="Poppins"/>
                        <a:sym typeface="Poppins"/>
                      </a:endParaRPr>
                    </a:p>
                  </a:txBody>
                  <a:tcPr marL="76200" marR="76200" marT="19050" marB="19050" anchor="ctr"/>
                </a:tc>
                <a:tc>
                  <a:txBody>
                    <a:bodyPr/>
                    <a:lstStyle/>
                    <a:p>
                      <a:pPr marL="0" marR="0" lvl="0" indent="0" algn="ctr" rtl="0">
                        <a:spcBef>
                          <a:spcPts val="0"/>
                        </a:spcBef>
                        <a:spcAft>
                          <a:spcPts val="0"/>
                        </a:spcAft>
                        <a:buNone/>
                      </a:pPr>
                      <a:r>
                        <a:rPr lang="en-GB" sz="1800" b="1" u="none" strike="noStrike" cap="none">
                          <a:latin typeface="Poppins"/>
                          <a:ea typeface="Poppins"/>
                          <a:cs typeface="Poppins"/>
                          <a:sym typeface="Poppins"/>
                        </a:rPr>
                        <a:t>Augmented Intelligence</a:t>
                      </a:r>
                      <a:endParaRPr sz="1800" u="none" strike="noStrike" cap="none">
                        <a:latin typeface="Poppins"/>
                        <a:ea typeface="Poppins"/>
                        <a:cs typeface="Poppins"/>
                        <a:sym typeface="Poppins"/>
                      </a:endParaRPr>
                    </a:p>
                  </a:txBody>
                  <a:tcPr marL="76200" marR="76200" marT="19050" marB="19050" anchor="ctr"/>
                </a:tc>
              </a:tr>
              <a:tr h="370850">
                <a:tc>
                  <a:txBody>
                    <a:bodyPr/>
                    <a:lstStyle/>
                    <a:p>
                      <a:pPr marL="0" marR="0" lvl="0" indent="0" algn="ctr" rtl="0">
                        <a:spcBef>
                          <a:spcPts val="0"/>
                        </a:spcBef>
                        <a:spcAft>
                          <a:spcPts val="0"/>
                        </a:spcAft>
                        <a:buNone/>
                      </a:pPr>
                      <a:r>
                        <a:rPr lang="en-GB" sz="1800" u="none" strike="noStrike" cap="none">
                          <a:latin typeface="Poppins"/>
                          <a:ea typeface="Poppins"/>
                          <a:cs typeface="Poppins"/>
                          <a:sym typeface="Poppins"/>
                        </a:rPr>
                        <a:t>AI replaces humans and operates with high accuracy.  </a:t>
                      </a:r>
                      <a:endParaRPr/>
                    </a:p>
                  </a:txBody>
                  <a:tcPr marL="76200" marR="76200" marT="19050" marB="19050" anchor="ctr"/>
                </a:tc>
                <a:tc>
                  <a:txBody>
                    <a:bodyPr/>
                    <a:lstStyle/>
                    <a:p>
                      <a:pPr marL="0" marR="0" lvl="0" indent="0" algn="ctr" rtl="0">
                        <a:spcBef>
                          <a:spcPts val="0"/>
                        </a:spcBef>
                        <a:spcAft>
                          <a:spcPts val="0"/>
                        </a:spcAft>
                        <a:buNone/>
                      </a:pPr>
                      <a:r>
                        <a:rPr lang="en-GB" sz="1800" u="none" strike="noStrike" cap="none">
                          <a:latin typeface="Poppins"/>
                          <a:ea typeface="Poppins"/>
                          <a:cs typeface="Poppins"/>
                          <a:sym typeface="Poppins"/>
                        </a:rPr>
                        <a:t>Augmentation does not replace people but creates systems that help in manufacturing.</a:t>
                      </a:r>
                      <a:endParaRPr/>
                    </a:p>
                  </a:txBody>
                  <a:tcPr marL="76200" marR="76200" marT="19050" marB="19050" anchor="ctr"/>
                </a:tc>
              </a:tr>
              <a:tr h="370850">
                <a:tc>
                  <a:txBody>
                    <a:bodyPr/>
                    <a:lstStyle/>
                    <a:p>
                      <a:pPr marL="0" marR="0" lvl="0" indent="0" algn="ctr" rtl="0">
                        <a:spcBef>
                          <a:spcPts val="0"/>
                        </a:spcBef>
                        <a:spcAft>
                          <a:spcPts val="0"/>
                        </a:spcAft>
                        <a:buNone/>
                      </a:pPr>
                      <a:r>
                        <a:rPr lang="en-GB" sz="1800" u="none" strike="noStrike" cap="none">
                          <a:latin typeface="Poppins"/>
                          <a:ea typeface="Poppins"/>
                          <a:cs typeface="Poppins"/>
                          <a:sym typeface="Poppins"/>
                        </a:rPr>
                        <a:t>Replaces human decision making</a:t>
                      </a:r>
                      <a:endParaRPr/>
                    </a:p>
                  </a:txBody>
                  <a:tcPr marL="76200" marR="76200" marT="19050" marB="19050" anchor="ctr"/>
                </a:tc>
                <a:tc>
                  <a:txBody>
                    <a:bodyPr/>
                    <a:lstStyle/>
                    <a:p>
                      <a:pPr marL="0" marR="0" lvl="0" indent="0" algn="ctr" rtl="0">
                        <a:spcBef>
                          <a:spcPts val="0"/>
                        </a:spcBef>
                        <a:spcAft>
                          <a:spcPts val="0"/>
                        </a:spcAft>
                        <a:buNone/>
                      </a:pPr>
                      <a:r>
                        <a:rPr lang="en-GB" sz="1800" u="none" strike="noStrike" cap="none">
                          <a:latin typeface="Poppins"/>
                          <a:ea typeface="Poppins"/>
                          <a:cs typeface="Poppins"/>
                          <a:sym typeface="Poppins"/>
                        </a:rPr>
                        <a:t>Augments human decision making</a:t>
                      </a:r>
                      <a:endParaRPr/>
                    </a:p>
                  </a:txBody>
                  <a:tcPr marL="76200" marR="76200" marT="19050" marB="19050" anchor="ctr"/>
                </a:tc>
              </a:tr>
              <a:tr h="370850">
                <a:tc>
                  <a:txBody>
                    <a:bodyPr/>
                    <a:lstStyle/>
                    <a:p>
                      <a:pPr marL="0" marR="0" lvl="0" indent="0" algn="ctr" rtl="0">
                        <a:spcBef>
                          <a:spcPts val="0"/>
                        </a:spcBef>
                        <a:spcAft>
                          <a:spcPts val="0"/>
                        </a:spcAft>
                        <a:buNone/>
                      </a:pPr>
                      <a:r>
                        <a:rPr lang="en-GB" sz="1800" u="none" strike="noStrike" cap="none">
                          <a:latin typeface="Poppins"/>
                          <a:ea typeface="Poppins"/>
                          <a:cs typeface="Poppins"/>
                          <a:sym typeface="Poppins"/>
                        </a:rPr>
                        <a:t>Robots/Industrial IoT: Robots will replace all humans on the factory floor.</a:t>
                      </a:r>
                      <a:endParaRPr/>
                    </a:p>
                  </a:txBody>
                  <a:tcPr marL="76200" marR="76200" marT="19050" marB="19050" anchor="ctr"/>
                </a:tc>
                <a:tc>
                  <a:txBody>
                    <a:bodyPr/>
                    <a:lstStyle/>
                    <a:p>
                      <a:pPr marL="0" marR="0" lvl="0" indent="0" algn="ctr" rtl="0">
                        <a:spcBef>
                          <a:spcPts val="0"/>
                        </a:spcBef>
                        <a:spcAft>
                          <a:spcPts val="0"/>
                        </a:spcAft>
                        <a:buNone/>
                      </a:pPr>
                      <a:r>
                        <a:rPr lang="en-GB" sz="1800" u="none" strike="noStrike" cap="none">
                          <a:latin typeface="Poppins"/>
                          <a:ea typeface="Poppins"/>
                          <a:cs typeface="Poppins"/>
                          <a:sym typeface="Poppins"/>
                        </a:rPr>
                        <a:t>Robots/Industrial IoT: Collaborative robots work along with humans to handle tasks that are hard and repetitive.</a:t>
                      </a:r>
                      <a:endParaRPr/>
                    </a:p>
                  </a:txBody>
                  <a:tcPr marL="76200" marR="76200" marT="19050" marB="19050" anchor="ctr"/>
                </a:tc>
              </a:tr>
              <a:tr h="370850">
                <a:tc>
                  <a:txBody>
                    <a:bodyPr/>
                    <a:lstStyle/>
                    <a:p>
                      <a:pPr marL="0" marR="0" lvl="0" indent="0" algn="ctr" rtl="0">
                        <a:spcBef>
                          <a:spcPts val="0"/>
                        </a:spcBef>
                        <a:spcAft>
                          <a:spcPts val="0"/>
                        </a:spcAft>
                        <a:buNone/>
                      </a:pPr>
                      <a:r>
                        <a:rPr lang="en-GB" sz="1800" u="none" strike="noStrike" cap="none">
                          <a:latin typeface="Poppins"/>
                          <a:ea typeface="Poppins"/>
                          <a:cs typeface="Poppins"/>
                          <a:sym typeface="Poppins"/>
                        </a:rPr>
                        <a:t>Real-Time Applications of AI in Customer Success</a:t>
                      </a:r>
                      <a:br>
                        <a:rPr lang="en-GB" sz="1800" u="none" strike="noStrike" cap="none">
                          <a:latin typeface="Poppins"/>
                          <a:ea typeface="Poppins"/>
                          <a:cs typeface="Poppins"/>
                          <a:sym typeface="Poppins"/>
                        </a:rPr>
                      </a:br>
                      <a:r>
                        <a:rPr lang="en-GB" sz="1800" u="none" strike="noStrike" cap="none">
                          <a:latin typeface="Poppins"/>
                          <a:ea typeface="Poppins"/>
                          <a:cs typeface="Poppins"/>
                          <a:sym typeface="Poppins"/>
                        </a:rPr>
                        <a:t>1. Automated Customer Support and Chatbots</a:t>
                      </a:r>
                      <a:br>
                        <a:rPr lang="en-GB" sz="1800" u="none" strike="noStrike" cap="none">
                          <a:latin typeface="Poppins"/>
                          <a:ea typeface="Poppins"/>
                          <a:cs typeface="Poppins"/>
                          <a:sym typeface="Poppins"/>
                        </a:rPr>
                      </a:br>
                      <a:r>
                        <a:rPr lang="en-GB" sz="1800" u="none" strike="noStrike" cap="none">
                          <a:latin typeface="Poppins"/>
                          <a:ea typeface="Poppins"/>
                          <a:cs typeface="Poppins"/>
                          <a:sym typeface="Poppins"/>
                        </a:rPr>
                        <a:t>2. Virtual Assistants Automated Workflows</a:t>
                      </a:r>
                      <a:endParaRPr/>
                    </a:p>
                  </a:txBody>
                  <a:tcPr marL="76200" marR="76200" marT="19050" marB="19050" anchor="ctr"/>
                </a:tc>
                <a:tc>
                  <a:txBody>
                    <a:bodyPr/>
                    <a:lstStyle/>
                    <a:p>
                      <a:pPr marL="0" marR="0" lvl="0" indent="0" algn="ctr" rtl="0">
                        <a:spcBef>
                          <a:spcPts val="0"/>
                        </a:spcBef>
                        <a:spcAft>
                          <a:spcPts val="0"/>
                        </a:spcAft>
                        <a:buNone/>
                      </a:pPr>
                      <a:r>
                        <a:rPr lang="en-GB" sz="1800" u="none" strike="noStrike" cap="none">
                          <a:latin typeface="Poppins"/>
                          <a:ea typeface="Poppins"/>
                          <a:cs typeface="Poppins"/>
                          <a:sym typeface="Poppins"/>
                        </a:rPr>
                        <a:t>Real-Time Applications of IA in Customer Success</a:t>
                      </a:r>
                      <a:br>
                        <a:rPr lang="en-GB" sz="1800" u="none" strike="noStrike" cap="none">
                          <a:latin typeface="Poppins"/>
                          <a:ea typeface="Poppins"/>
                          <a:cs typeface="Poppins"/>
                          <a:sym typeface="Poppins"/>
                        </a:rPr>
                      </a:br>
                      <a:r>
                        <a:rPr lang="en-GB" sz="1800" u="none" strike="noStrike" cap="none">
                          <a:latin typeface="Poppins"/>
                          <a:ea typeface="Poppins"/>
                          <a:cs typeface="Poppins"/>
                          <a:sym typeface="Poppins"/>
                        </a:rPr>
                        <a:t>1. IA-enabled customer analytics</a:t>
                      </a:r>
                      <a:br>
                        <a:rPr lang="en-GB" sz="1800" u="none" strike="noStrike" cap="none">
                          <a:latin typeface="Poppins"/>
                          <a:ea typeface="Poppins"/>
                          <a:cs typeface="Poppins"/>
                          <a:sym typeface="Poppins"/>
                        </a:rPr>
                      </a:br>
                      <a:r>
                        <a:rPr lang="en-GB" sz="1800" u="none" strike="noStrike" cap="none">
                          <a:latin typeface="Poppins"/>
                          <a:ea typeface="Poppins"/>
                          <a:cs typeface="Poppins"/>
                          <a:sym typeface="Poppins"/>
                        </a:rPr>
                        <a:t>2. Discover high risk/high potential customers</a:t>
                      </a:r>
                      <a:br>
                        <a:rPr lang="en-GB" sz="1800" u="none" strike="noStrike" cap="none">
                          <a:latin typeface="Poppins"/>
                          <a:ea typeface="Poppins"/>
                          <a:cs typeface="Poppins"/>
                          <a:sym typeface="Poppins"/>
                        </a:rPr>
                      </a:br>
                      <a:r>
                        <a:rPr lang="en-GB" sz="1800" u="none" strike="noStrike" cap="none">
                          <a:latin typeface="Poppins"/>
                          <a:ea typeface="Poppins"/>
                          <a:cs typeface="Poppins"/>
                          <a:sym typeface="Poppins"/>
                        </a:rPr>
                        <a:t>3. Forecasts Sales</a:t>
                      </a:r>
                      <a:endParaRPr/>
                    </a:p>
                  </a:txBody>
                  <a:tcPr marL="76200" marR="76200" marT="19050" marB="19050" anchor="ct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2"/>
          <p:cNvSpPr txBox="1">
            <a:spLocks noGrp="1"/>
          </p:cNvSpPr>
          <p:nvPr>
            <p:ph type="title"/>
          </p:nvPr>
        </p:nvSpPr>
        <p:spPr>
          <a:xfrm>
            <a:off x="571472" y="21429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rial"/>
              <a:buNone/>
            </a:pPr>
            <a:r>
              <a:rPr lang="en-GB" cap="none">
                <a:latin typeface="Arial"/>
                <a:ea typeface="Arial"/>
                <a:cs typeface="Arial"/>
                <a:sym typeface="Arial"/>
              </a:rPr>
              <a:t>WHAT ARE EXAMPLES OF ARTIFICIAL INTELLIGENCE</a:t>
            </a:r>
            <a:r>
              <a:rPr lang="en-GB" b="1" cap="none"/>
              <a:t>?</a:t>
            </a:r>
            <a:br>
              <a:rPr lang="en-GB" b="1" cap="none"/>
            </a:br>
            <a:endParaRPr/>
          </a:p>
        </p:txBody>
      </p:sp>
      <p:sp>
        <p:nvSpPr>
          <p:cNvPr id="213" name="Google Shape;213;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GB" sz="2800" dirty="0" err="1">
                <a:latin typeface="Arial"/>
                <a:ea typeface="Arial"/>
                <a:cs typeface="Arial"/>
                <a:sym typeface="Arial"/>
              </a:rPr>
              <a:t>Siri</a:t>
            </a:r>
            <a:r>
              <a:rPr lang="en-GB" sz="2800" dirty="0">
                <a:latin typeface="Arial"/>
                <a:ea typeface="Arial"/>
                <a:cs typeface="Arial"/>
                <a:sym typeface="Arial"/>
              </a:rPr>
              <a:t>, </a:t>
            </a:r>
            <a:r>
              <a:rPr lang="en-GB" sz="2800" dirty="0" err="1">
                <a:latin typeface="Arial"/>
                <a:ea typeface="Arial"/>
                <a:cs typeface="Arial"/>
                <a:sym typeface="Arial"/>
              </a:rPr>
              <a:t>Alexa</a:t>
            </a:r>
            <a:r>
              <a:rPr lang="en-GB" sz="2800" dirty="0">
                <a:latin typeface="Arial"/>
                <a:ea typeface="Arial"/>
                <a:cs typeface="Arial"/>
                <a:sym typeface="Arial"/>
              </a:rPr>
              <a:t> and other smart assistants</a:t>
            </a:r>
            <a:endParaRPr/>
          </a:p>
          <a:p>
            <a:pPr marL="342900" lvl="0" indent="-342900" algn="l" rtl="0">
              <a:spcBef>
                <a:spcPts val="560"/>
              </a:spcBef>
              <a:spcAft>
                <a:spcPts val="0"/>
              </a:spcAft>
              <a:buClr>
                <a:schemeClr val="dk1"/>
              </a:buClr>
              <a:buSzPts val="2800"/>
              <a:buChar char="•"/>
            </a:pPr>
            <a:r>
              <a:rPr lang="en-GB" sz="2800" dirty="0">
                <a:latin typeface="Arial"/>
                <a:ea typeface="Arial"/>
                <a:cs typeface="Arial"/>
                <a:sym typeface="Arial"/>
              </a:rPr>
              <a:t>Self-driving cars</a:t>
            </a:r>
            <a:endParaRPr/>
          </a:p>
          <a:p>
            <a:pPr marL="342900" lvl="0" indent="-342900" algn="l" rtl="0">
              <a:spcBef>
                <a:spcPts val="560"/>
              </a:spcBef>
              <a:spcAft>
                <a:spcPts val="0"/>
              </a:spcAft>
              <a:buClr>
                <a:schemeClr val="dk1"/>
              </a:buClr>
              <a:buSzPts val="2800"/>
              <a:buChar char="•"/>
            </a:pPr>
            <a:r>
              <a:rPr lang="en-GB" sz="2800" dirty="0" err="1">
                <a:latin typeface="Arial"/>
                <a:ea typeface="Arial"/>
                <a:cs typeface="Arial"/>
                <a:sym typeface="Arial"/>
              </a:rPr>
              <a:t>Robo</a:t>
            </a:r>
            <a:r>
              <a:rPr lang="en-GB" sz="2800" dirty="0">
                <a:latin typeface="Arial"/>
                <a:ea typeface="Arial"/>
                <a:cs typeface="Arial"/>
                <a:sym typeface="Arial"/>
              </a:rPr>
              <a:t>-advisors</a:t>
            </a:r>
            <a:endParaRPr/>
          </a:p>
          <a:p>
            <a:pPr marL="342900" lvl="0" indent="-342900" algn="l" rtl="0">
              <a:spcBef>
                <a:spcPts val="560"/>
              </a:spcBef>
              <a:spcAft>
                <a:spcPts val="0"/>
              </a:spcAft>
              <a:buClr>
                <a:schemeClr val="dk1"/>
              </a:buClr>
              <a:buSzPts val="2800"/>
              <a:buChar char="•"/>
            </a:pPr>
            <a:r>
              <a:rPr lang="en-GB" sz="2800" dirty="0">
                <a:latin typeface="Arial"/>
                <a:ea typeface="Arial"/>
                <a:cs typeface="Arial"/>
                <a:sym typeface="Arial"/>
              </a:rPr>
              <a:t>Conversational bots</a:t>
            </a:r>
            <a:endParaRPr/>
          </a:p>
          <a:p>
            <a:pPr marL="342900" lvl="0" indent="-342900" algn="l" rtl="0">
              <a:spcBef>
                <a:spcPts val="560"/>
              </a:spcBef>
              <a:spcAft>
                <a:spcPts val="0"/>
              </a:spcAft>
              <a:buClr>
                <a:schemeClr val="dk1"/>
              </a:buClr>
              <a:buSzPts val="2800"/>
              <a:buChar char="•"/>
            </a:pPr>
            <a:r>
              <a:rPr lang="en-GB" sz="2800" dirty="0">
                <a:latin typeface="Arial"/>
                <a:ea typeface="Arial"/>
                <a:cs typeface="Arial"/>
                <a:sym typeface="Arial"/>
              </a:rPr>
              <a:t>Email spam filters</a:t>
            </a:r>
            <a:endParaRPr/>
          </a:p>
          <a:p>
            <a:pPr marL="342900" lvl="0" indent="-342900" algn="l" rtl="0">
              <a:spcBef>
                <a:spcPts val="560"/>
              </a:spcBef>
              <a:spcAft>
                <a:spcPts val="0"/>
              </a:spcAft>
              <a:buClr>
                <a:schemeClr val="dk1"/>
              </a:buClr>
              <a:buSzPts val="2800"/>
              <a:buChar char="•"/>
            </a:pPr>
            <a:r>
              <a:rPr lang="en-GB" sz="2800" dirty="0">
                <a:latin typeface="Arial"/>
                <a:ea typeface="Arial"/>
                <a:cs typeface="Arial"/>
                <a:sym typeface="Arial"/>
              </a:rPr>
              <a:t>Netflix's recommendations</a:t>
            </a:r>
            <a:endParaRPr/>
          </a:p>
          <a:p>
            <a:pPr marL="342900" lvl="0" indent="-165100" algn="l" rtl="0">
              <a:spcBef>
                <a:spcPts val="560"/>
              </a:spcBef>
              <a:spcAft>
                <a:spcPts val="0"/>
              </a:spcAft>
              <a:buClr>
                <a:schemeClr val="dk1"/>
              </a:buClr>
              <a:buSzPts val="2800"/>
              <a:buNone/>
            </a:pPr>
            <a:endParaRPr sz="28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Automation</a:t>
            </a:r>
          </a:p>
          <a:p>
            <a:r>
              <a:rPr lang="en-US" dirty="0" smtClean="0"/>
              <a:t>Smart </a:t>
            </a:r>
            <a:r>
              <a:rPr lang="en-US" dirty="0"/>
              <a:t>Decision </a:t>
            </a:r>
            <a:r>
              <a:rPr lang="en-US" dirty="0" smtClean="0"/>
              <a:t>Making </a:t>
            </a:r>
          </a:p>
          <a:p>
            <a:r>
              <a:rPr lang="en-US" dirty="0" smtClean="0"/>
              <a:t>Enhanced </a:t>
            </a:r>
            <a:r>
              <a:rPr lang="en-US" dirty="0"/>
              <a:t>Customer </a:t>
            </a:r>
            <a:r>
              <a:rPr lang="en-US" dirty="0" smtClean="0"/>
              <a:t>Experience</a:t>
            </a:r>
          </a:p>
          <a:p>
            <a:r>
              <a:rPr lang="en-US" dirty="0" smtClean="0"/>
              <a:t>Medical Advances</a:t>
            </a:r>
          </a:p>
          <a:p>
            <a:r>
              <a:rPr lang="en-US" dirty="0" smtClean="0"/>
              <a:t>Research </a:t>
            </a:r>
            <a:r>
              <a:rPr lang="en-US" dirty="0"/>
              <a:t>and Data </a:t>
            </a:r>
            <a:r>
              <a:rPr lang="en-US" dirty="0" smtClean="0"/>
              <a:t>Analysis</a:t>
            </a:r>
          </a:p>
          <a:p>
            <a:r>
              <a:rPr lang="en-US" dirty="0" smtClean="0"/>
              <a:t>Solving </a:t>
            </a:r>
            <a:r>
              <a:rPr lang="en-US" dirty="0"/>
              <a:t>Complex </a:t>
            </a:r>
            <a:r>
              <a:rPr lang="en-US" dirty="0" smtClean="0"/>
              <a:t>Problems</a:t>
            </a:r>
          </a:p>
          <a:p>
            <a:r>
              <a:rPr lang="en-US" dirty="0" smtClean="0"/>
              <a:t>Business Continuity</a:t>
            </a:r>
          </a:p>
          <a:p>
            <a:r>
              <a:rPr lang="en-US" dirty="0" smtClean="0"/>
              <a:t>Managing </a:t>
            </a:r>
            <a:r>
              <a:rPr lang="en-US" dirty="0"/>
              <a:t>Repetitive Tasks</a:t>
            </a:r>
          </a:p>
        </p:txBody>
      </p:sp>
      <p:sp>
        <p:nvSpPr>
          <p:cNvPr id="2" name="Title 1"/>
          <p:cNvSpPr>
            <a:spLocks noGrp="1"/>
          </p:cNvSpPr>
          <p:nvPr>
            <p:ph type="title"/>
          </p:nvPr>
        </p:nvSpPr>
        <p:spPr/>
        <p:txBody>
          <a:bodyPr>
            <a:normAutofit fontScale="90000"/>
          </a:bodyPr>
          <a:lstStyle/>
          <a:p>
            <a:r>
              <a:rPr lang="en-US" b="1" u="sng" dirty="0" smtClean="0">
                <a:hlinkClick r:id="rId2" tooltip="3 what are the benefits of artificial intelligence"/>
              </a:rPr>
              <a:t>What are the BENEFITS of Artificial Intelligence?</a:t>
            </a:r>
            <a:r>
              <a:rPr lang="en-US" dirty="0" smtClean="0"/>
              <a:t>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AI drives down the time taken to perform a </a:t>
            </a:r>
            <a:r>
              <a:rPr lang="en-US" dirty="0" smtClean="0"/>
              <a:t>task</a:t>
            </a:r>
          </a:p>
          <a:p>
            <a:r>
              <a:rPr lang="en-US" dirty="0" smtClean="0"/>
              <a:t>AI </a:t>
            </a:r>
            <a:r>
              <a:rPr lang="en-US" dirty="0"/>
              <a:t>enables the execution of </a:t>
            </a:r>
            <a:r>
              <a:rPr lang="en-US" dirty="0" smtClean="0"/>
              <a:t>complex </a:t>
            </a:r>
            <a:r>
              <a:rPr lang="en-US" dirty="0"/>
              <a:t>tasks without significant cost </a:t>
            </a:r>
            <a:r>
              <a:rPr lang="en-US" dirty="0" smtClean="0"/>
              <a:t>outlays</a:t>
            </a:r>
          </a:p>
          <a:p>
            <a:r>
              <a:rPr lang="en-US" dirty="0" smtClean="0"/>
              <a:t>AI </a:t>
            </a:r>
            <a:r>
              <a:rPr lang="en-US" dirty="0"/>
              <a:t>operates 24x7 without interruption or breaks and has no </a:t>
            </a:r>
            <a:r>
              <a:rPr lang="en-US" dirty="0" smtClean="0"/>
              <a:t>downtime</a:t>
            </a:r>
          </a:p>
          <a:p>
            <a:r>
              <a:rPr lang="en-US" dirty="0" smtClean="0"/>
              <a:t>AI </a:t>
            </a:r>
            <a:r>
              <a:rPr lang="en-US" dirty="0"/>
              <a:t>augments the capabilities of differently </a:t>
            </a:r>
            <a:r>
              <a:rPr lang="en-US" dirty="0" err="1"/>
              <a:t>abled</a:t>
            </a:r>
            <a:r>
              <a:rPr lang="en-US" dirty="0"/>
              <a:t> </a:t>
            </a:r>
            <a:r>
              <a:rPr lang="en-US" dirty="0" smtClean="0"/>
              <a:t>individuals.</a:t>
            </a:r>
            <a:endParaRPr lang="en-US" dirty="0"/>
          </a:p>
        </p:txBody>
      </p:sp>
      <p:sp>
        <p:nvSpPr>
          <p:cNvPr id="2" name="Title 1"/>
          <p:cNvSpPr>
            <a:spLocks noGrp="1"/>
          </p:cNvSpPr>
          <p:nvPr>
            <p:ph type="title"/>
          </p:nvPr>
        </p:nvSpPr>
        <p:spPr/>
        <p:txBody>
          <a:bodyPr/>
          <a:lstStyle/>
          <a:p>
            <a:r>
              <a:rPr lang="en-US" b="1" dirty="0" smtClean="0">
                <a:hlinkClick r:id="rId2" tooltip="5 what are the advantages of ai"/>
              </a:rPr>
              <a:t>What are the advantages of AI?</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a:t>
            </a:r>
            <a:r>
              <a:rPr lang="en-US" dirty="0" smtClean="0"/>
              <a:t>igh cost of implementation. </a:t>
            </a:r>
          </a:p>
          <a:p>
            <a:r>
              <a:rPr lang="en-US" dirty="0"/>
              <a:t>S</a:t>
            </a:r>
            <a:r>
              <a:rPr lang="en-US" dirty="0" smtClean="0"/>
              <a:t>etting up AI-based machines, computers, etc.</a:t>
            </a:r>
          </a:p>
          <a:p>
            <a:r>
              <a:rPr lang="en-US" dirty="0"/>
              <a:t>C</a:t>
            </a:r>
            <a:r>
              <a:rPr lang="en-US" dirty="0" smtClean="0"/>
              <a:t>an't replace humans. </a:t>
            </a:r>
          </a:p>
          <a:p>
            <a:r>
              <a:rPr lang="en-US" dirty="0"/>
              <a:t>D</a:t>
            </a:r>
            <a:r>
              <a:rPr lang="en-US" dirty="0" smtClean="0"/>
              <a:t>oesn't improve with experience. </a:t>
            </a:r>
          </a:p>
          <a:p>
            <a:r>
              <a:rPr lang="en-US" dirty="0"/>
              <a:t>L</a:t>
            </a:r>
            <a:r>
              <a:rPr lang="en-US" dirty="0" smtClean="0"/>
              <a:t>acks creativity. </a:t>
            </a:r>
          </a:p>
          <a:p>
            <a:r>
              <a:rPr lang="en-US" dirty="0"/>
              <a:t>R</a:t>
            </a:r>
            <a:r>
              <a:rPr lang="en-US" dirty="0" smtClean="0"/>
              <a:t>isk of unemployment. </a:t>
            </a:r>
            <a:endParaRPr lang="en-US" dirty="0"/>
          </a:p>
        </p:txBody>
      </p:sp>
      <p:sp>
        <p:nvSpPr>
          <p:cNvPr id="2" name="Title 1"/>
          <p:cNvSpPr>
            <a:spLocks noGrp="1"/>
          </p:cNvSpPr>
          <p:nvPr>
            <p:ph type="title"/>
          </p:nvPr>
        </p:nvSpPr>
        <p:spPr/>
        <p:txBody>
          <a:bodyPr>
            <a:normAutofit fontScale="90000"/>
          </a:bodyPr>
          <a:lstStyle/>
          <a:p>
            <a:r>
              <a:rPr lang="en-US" b="1" dirty="0" smtClean="0">
                <a:hlinkClick r:id="rId2" tooltip="6 what are the disadvantages of ai high cost"/>
              </a:rPr>
              <a:t>What are the disadvantages of AI?</a:t>
            </a:r>
            <a:r>
              <a:rPr lang="en-US" dirty="0" smtClean="0"/>
              <a:t>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As </a:t>
            </a:r>
            <a:r>
              <a:rPr lang="en-US" dirty="0"/>
              <a:t>an AI aspirant, you have ample of job opportunities in this field. </a:t>
            </a:r>
            <a:endParaRPr lang="en-US" dirty="0" smtClean="0"/>
          </a:p>
          <a:p>
            <a:r>
              <a:rPr lang="en-US" dirty="0" smtClean="0"/>
              <a:t>Some </a:t>
            </a:r>
            <a:r>
              <a:rPr lang="en-US" dirty="0"/>
              <a:t>AI job includes machine learning engineer, data scientist, business intelligence developer, research scientists, and AI engineer. </a:t>
            </a:r>
            <a:endParaRPr lang="en-US" dirty="0" smtClean="0"/>
          </a:p>
          <a:p>
            <a:r>
              <a:rPr lang="en-US" dirty="0" smtClean="0"/>
              <a:t>Artificial </a:t>
            </a:r>
            <a:r>
              <a:rPr lang="en-US" dirty="0"/>
              <a:t>intelligence engineer is one of the most prominent job roles in the AI industry today.</a:t>
            </a:r>
          </a:p>
        </p:txBody>
      </p:sp>
      <p:sp>
        <p:nvSpPr>
          <p:cNvPr id="2" name="Title 1"/>
          <p:cNvSpPr>
            <a:spLocks noGrp="1"/>
          </p:cNvSpPr>
          <p:nvPr>
            <p:ph type="title"/>
          </p:nvPr>
        </p:nvSpPr>
        <p:spPr/>
        <p:txBody>
          <a:bodyPr>
            <a:normAutofit fontScale="90000"/>
          </a:bodyPr>
          <a:lstStyle/>
          <a:p>
            <a:r>
              <a:rPr lang="en-US" b="1" u="sng" dirty="0" smtClean="0">
                <a:hlinkClick r:id="rId2" tooltip="4 is artificial intelligence a good career"/>
              </a:rPr>
              <a:t>Is artificial intelligence a good career?</a:t>
            </a: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dirty="0" smtClean="0"/>
              <a:t>What is intelligence?</a:t>
            </a:r>
          </a:p>
          <a:p>
            <a:pPr lvl="1" algn="just"/>
            <a:r>
              <a:rPr lang="en-US" dirty="0" smtClean="0"/>
              <a:t>The </a:t>
            </a:r>
            <a:r>
              <a:rPr lang="en-US" dirty="0"/>
              <a:t>ability to acquire and apply knowledge and skills.</a:t>
            </a:r>
            <a:endParaRPr lang="en-IN" dirty="0" smtClean="0"/>
          </a:p>
          <a:p>
            <a:pPr algn="just"/>
            <a:r>
              <a:rPr lang="en-IN" dirty="0" smtClean="0"/>
              <a:t>What are different types of intelligence?</a:t>
            </a:r>
          </a:p>
          <a:p>
            <a:pPr lvl="1" algn="just"/>
            <a:r>
              <a:rPr lang="en-IN" dirty="0" smtClean="0"/>
              <a:t>Logical, linguistic, musical, spatial, inter-personal, etc.</a:t>
            </a:r>
          </a:p>
          <a:p>
            <a:pPr algn="just"/>
            <a:r>
              <a:rPr lang="en-IN" dirty="0" smtClean="0"/>
              <a:t>When we say a person is intelligent?</a:t>
            </a:r>
          </a:p>
          <a:p>
            <a:pPr lvl="1" algn="just"/>
            <a:r>
              <a:rPr lang="en-US" dirty="0" smtClean="0"/>
              <a:t>When he </a:t>
            </a:r>
            <a:r>
              <a:rPr lang="en-US" dirty="0"/>
              <a:t>can handle new situations and solve </a:t>
            </a:r>
            <a:r>
              <a:rPr lang="en-US" dirty="0" smtClean="0"/>
              <a:t>problems</a:t>
            </a:r>
          </a:p>
          <a:p>
            <a:pPr lvl="1" algn="just"/>
            <a:r>
              <a:rPr lang="en-US" dirty="0" smtClean="0"/>
              <a:t>i.e. he should have a good thinking power</a:t>
            </a:r>
            <a:endParaRPr lang="en-IN" dirty="0" smtClean="0"/>
          </a:p>
          <a:p>
            <a:pPr algn="just"/>
            <a:r>
              <a:rPr lang="en-IN" dirty="0" smtClean="0"/>
              <a:t>What is Artificial Intelligence?</a:t>
            </a:r>
          </a:p>
          <a:p>
            <a:endParaRPr lang="en-US" dirty="0"/>
          </a:p>
        </p:txBody>
      </p:sp>
      <p:sp>
        <p:nvSpPr>
          <p:cNvPr id="2" name="Title 1"/>
          <p:cNvSpPr>
            <a:spLocks noGrp="1"/>
          </p:cNvSpPr>
          <p:nvPr>
            <p:ph type="title"/>
          </p:nvPr>
        </p:nvSpPr>
        <p:spPr/>
        <p:txBody>
          <a:bodyPr/>
          <a:lstStyle/>
          <a:p>
            <a:r>
              <a:rPr lang="en-US" dirty="0" smtClean="0"/>
              <a:t>Intelligence</a:t>
            </a:r>
            <a:endParaRPr 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r>
              <a:rPr lang="en-US" dirty="0" smtClean="0"/>
              <a:t>Hence AI means </a:t>
            </a:r>
            <a:r>
              <a:rPr lang="en-US" i="1" dirty="0" smtClean="0"/>
              <a:t>"a man-made thinking power.“</a:t>
            </a:r>
            <a:endParaRPr lang="en-US" dirty="0"/>
          </a:p>
        </p:txBody>
      </p:sp>
      <p:sp>
        <p:nvSpPr>
          <p:cNvPr id="2" name="Title 1"/>
          <p:cNvSpPr>
            <a:spLocks noGrp="1"/>
          </p:cNvSpPr>
          <p:nvPr>
            <p:ph type="title"/>
          </p:nvPr>
        </p:nvSpPr>
        <p:spPr/>
        <p:txBody>
          <a:bodyPr/>
          <a:lstStyle/>
          <a:p>
            <a:r>
              <a:rPr lang="en-US" dirty="0" smtClean="0"/>
              <a:t>Artificial Intelligence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Artificial Intelligence (AI) is </a:t>
            </a:r>
            <a:r>
              <a:rPr lang="en-US" dirty="0" smtClean="0"/>
              <a:t>an </a:t>
            </a:r>
            <a:r>
              <a:rPr lang="en-US" dirty="0"/>
              <a:t>area of computer science that emphasizes the creation of intelligent machines that work and react like humans. </a:t>
            </a:r>
            <a:endParaRPr lang="en-US" dirty="0" smtClean="0"/>
          </a:p>
          <a:p>
            <a:pPr algn="just"/>
            <a:r>
              <a:rPr lang="en-US" dirty="0"/>
              <a:t>Artificial intelligence (AI) refers to the simulation of human intelligence in </a:t>
            </a:r>
            <a:r>
              <a:rPr lang="en-US" dirty="0" smtClean="0"/>
              <a:t>machines.</a:t>
            </a:r>
          </a:p>
          <a:p>
            <a:pPr algn="just"/>
            <a:r>
              <a:rPr lang="en-US" dirty="0" smtClean="0"/>
              <a:t>The </a:t>
            </a:r>
            <a:r>
              <a:rPr lang="en-US" dirty="0"/>
              <a:t>capability of a machine to imitate the intelligent human behavior.</a:t>
            </a:r>
            <a:endParaRPr lang="en-US" dirty="0" smtClean="0"/>
          </a:p>
          <a:p>
            <a:endParaRPr lang="en-US" dirty="0"/>
          </a:p>
        </p:txBody>
      </p:sp>
      <p:sp>
        <p:nvSpPr>
          <p:cNvPr id="2" name="Title 1"/>
          <p:cNvSpPr>
            <a:spLocks noGrp="1"/>
          </p:cNvSpPr>
          <p:nvPr>
            <p:ph type="title"/>
          </p:nvPr>
        </p:nvSpPr>
        <p:spPr/>
        <p:txBody>
          <a:bodyPr/>
          <a:lstStyle/>
          <a:p>
            <a:r>
              <a:rPr lang="en-US" dirty="0" smtClean="0"/>
              <a:t>Some Definitions of AI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t>
            </a:r>
            <a:r>
              <a:rPr lang="en-US" dirty="0" smtClean="0"/>
              <a:t>AI </a:t>
            </a:r>
            <a:r>
              <a:rPr lang="en-US" dirty="0"/>
              <a:t>is the science and engineering of making intelligent machines, especially intelligent computer programs. </a:t>
            </a:r>
            <a:endParaRPr lang="en-IN" dirty="0"/>
          </a:p>
          <a:p>
            <a:endParaRPr lang="en-IN" dirty="0" smtClean="0"/>
          </a:p>
          <a:p>
            <a:r>
              <a:rPr lang="en-US" dirty="0" smtClean="0"/>
              <a:t>Artificial Intelligence exists when a machine can have human based skills such as learning, reasoning, and solving problems</a:t>
            </a:r>
          </a:p>
          <a:p>
            <a:endParaRPr lang="en-US" dirty="0"/>
          </a:p>
        </p:txBody>
      </p:sp>
      <p:sp>
        <p:nvSpPr>
          <p:cNvPr id="2" name="Title 1"/>
          <p:cNvSpPr>
            <a:spLocks noGrp="1"/>
          </p:cNvSpPr>
          <p:nvPr>
            <p:ph type="title"/>
          </p:nvPr>
        </p:nvSpPr>
        <p:spPr/>
        <p:txBody>
          <a:bodyPr/>
          <a:lstStyle/>
          <a:p>
            <a:r>
              <a:rPr lang="en-US" dirty="0" smtClean="0"/>
              <a:t>Some Definitions of AI</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B050"/>
              </a:buClr>
              <a:buSzPts val="3600"/>
              <a:buFont typeface="Arial"/>
              <a:buNone/>
            </a:pPr>
            <a:r>
              <a:rPr lang="en-GB" sz="3600" dirty="0">
                <a:solidFill>
                  <a:srgbClr val="00B050"/>
                </a:solidFill>
                <a:latin typeface="Arial"/>
                <a:ea typeface="Arial"/>
                <a:cs typeface="Arial"/>
                <a:sym typeface="Arial"/>
              </a:rPr>
              <a:t>Advantages of Artificial Intelligence </a:t>
            </a:r>
            <a:r>
              <a:rPr lang="en-GB" sz="3600" dirty="0" err="1">
                <a:solidFill>
                  <a:srgbClr val="00B050"/>
                </a:solidFill>
                <a:latin typeface="Arial"/>
                <a:ea typeface="Arial"/>
                <a:cs typeface="Arial"/>
                <a:sym typeface="Arial"/>
              </a:rPr>
              <a:t>vs</a:t>
            </a:r>
            <a:r>
              <a:rPr lang="en-GB" sz="3600" dirty="0">
                <a:solidFill>
                  <a:srgbClr val="00B050"/>
                </a:solidFill>
                <a:latin typeface="Arial"/>
                <a:ea typeface="Arial"/>
                <a:cs typeface="Arial"/>
                <a:sym typeface="Arial"/>
              </a:rPr>
              <a:t> Human Intelligence</a:t>
            </a:r>
            <a:br>
              <a:rPr lang="en-GB" sz="3600" dirty="0">
                <a:solidFill>
                  <a:srgbClr val="00B050"/>
                </a:solidFill>
                <a:latin typeface="Arial"/>
                <a:ea typeface="Arial"/>
                <a:cs typeface="Arial"/>
                <a:sym typeface="Arial"/>
              </a:rPr>
            </a:br>
            <a:endParaRPr sz="3600">
              <a:solidFill>
                <a:srgbClr val="00B050"/>
              </a:solidFill>
              <a:latin typeface="Arial"/>
              <a:ea typeface="Arial"/>
              <a:cs typeface="Arial"/>
              <a:sym typeface="Arial"/>
            </a:endParaRPr>
          </a:p>
        </p:txBody>
      </p:sp>
      <p:sp>
        <p:nvSpPr>
          <p:cNvPr id="128" name="Google Shape;128;p8"/>
          <p:cNvSpPr txBox="1">
            <a:spLocks noGrp="1"/>
          </p:cNvSpPr>
          <p:nvPr>
            <p:ph type="body" idx="1"/>
          </p:nvPr>
        </p:nvSpPr>
        <p:spPr>
          <a:xfrm>
            <a:off x="0" y="1379095"/>
            <a:ext cx="9143999" cy="5291528"/>
          </a:xfrm>
          <a:prstGeom prst="rect">
            <a:avLst/>
          </a:prstGeom>
          <a:noFill/>
          <a:ln>
            <a:noFill/>
          </a:ln>
        </p:spPr>
        <p:txBody>
          <a:bodyPr spcFirstLastPara="1" wrap="square" lIns="91425" tIns="45700" rIns="91425" bIns="45700" anchor="t" anchorCtr="0">
            <a:noAutofit/>
          </a:bodyPr>
          <a:lstStyle/>
          <a:p>
            <a:pPr marL="342900" lvl="0" indent="-342900" algn="just" rtl="0">
              <a:lnSpc>
                <a:spcPct val="170000"/>
              </a:lnSpc>
              <a:spcBef>
                <a:spcPts val="0"/>
              </a:spcBef>
              <a:spcAft>
                <a:spcPts val="0"/>
              </a:spcAft>
              <a:buClr>
                <a:schemeClr val="dk1"/>
              </a:buClr>
              <a:buSzPct val="100000"/>
              <a:buChar char="•"/>
            </a:pPr>
            <a:r>
              <a:rPr lang="en-GB" sz="2200" b="1" dirty="0">
                <a:latin typeface="+mn-lt"/>
                <a:ea typeface="Arial"/>
                <a:cs typeface="Arial"/>
                <a:sym typeface="Arial"/>
              </a:rPr>
              <a:t>Speed of execution –</a:t>
            </a:r>
            <a:r>
              <a:rPr lang="en-GB" sz="2200" dirty="0">
                <a:latin typeface="+mn-lt"/>
                <a:ea typeface="Arial"/>
                <a:cs typeface="Arial"/>
                <a:sym typeface="Arial"/>
              </a:rPr>
              <a:t> While one doctor can make a diagnosis in ~10 minutes, AI system can make a million for the same time.</a:t>
            </a:r>
            <a:endParaRPr sz="2200">
              <a:latin typeface="+mn-lt"/>
            </a:endParaRPr>
          </a:p>
          <a:p>
            <a:pPr marL="342900" lvl="0" indent="-342900" algn="just" rtl="0">
              <a:lnSpc>
                <a:spcPct val="170000"/>
              </a:lnSpc>
              <a:spcBef>
                <a:spcPts val="400"/>
              </a:spcBef>
              <a:spcAft>
                <a:spcPts val="0"/>
              </a:spcAft>
              <a:buClr>
                <a:schemeClr val="dk1"/>
              </a:buClr>
              <a:buSzPct val="100000"/>
              <a:buChar char="•"/>
            </a:pPr>
            <a:r>
              <a:rPr lang="en-GB" sz="2200" b="1" dirty="0">
                <a:latin typeface="+mn-lt"/>
                <a:ea typeface="Arial"/>
                <a:cs typeface="Arial"/>
                <a:sym typeface="Arial"/>
              </a:rPr>
              <a:t>Less Biased –</a:t>
            </a:r>
            <a:r>
              <a:rPr lang="en-GB" sz="2200" dirty="0">
                <a:latin typeface="+mn-lt"/>
                <a:ea typeface="Arial"/>
                <a:cs typeface="Arial"/>
                <a:sym typeface="Arial"/>
              </a:rPr>
              <a:t> They do not involve Biased opinions on decision making process</a:t>
            </a:r>
            <a:endParaRPr sz="2200">
              <a:latin typeface="+mn-lt"/>
            </a:endParaRPr>
          </a:p>
          <a:p>
            <a:pPr marL="342900" lvl="0" indent="-342900" algn="just" rtl="0">
              <a:lnSpc>
                <a:spcPct val="170000"/>
              </a:lnSpc>
              <a:spcBef>
                <a:spcPts val="400"/>
              </a:spcBef>
              <a:spcAft>
                <a:spcPts val="0"/>
              </a:spcAft>
              <a:buClr>
                <a:schemeClr val="dk1"/>
              </a:buClr>
              <a:buSzPct val="100000"/>
              <a:buChar char="•"/>
            </a:pPr>
            <a:r>
              <a:rPr lang="en-GB" sz="2200" b="1" dirty="0">
                <a:latin typeface="+mn-lt"/>
                <a:ea typeface="Arial"/>
                <a:cs typeface="Arial"/>
                <a:sym typeface="Arial"/>
              </a:rPr>
              <a:t>Operational Ability –</a:t>
            </a:r>
            <a:r>
              <a:rPr lang="en-GB" sz="2200" dirty="0">
                <a:latin typeface="+mn-lt"/>
                <a:ea typeface="Arial"/>
                <a:cs typeface="Arial"/>
                <a:sym typeface="Arial"/>
              </a:rPr>
              <a:t> They do not expect halt in their work due to saturation</a:t>
            </a:r>
            <a:endParaRPr sz="2200">
              <a:latin typeface="+mn-lt"/>
            </a:endParaRPr>
          </a:p>
          <a:p>
            <a:pPr marL="342900" lvl="0" indent="-342900" algn="just" rtl="0">
              <a:lnSpc>
                <a:spcPct val="170000"/>
              </a:lnSpc>
              <a:spcBef>
                <a:spcPts val="400"/>
              </a:spcBef>
              <a:spcAft>
                <a:spcPts val="0"/>
              </a:spcAft>
              <a:buClr>
                <a:schemeClr val="dk1"/>
              </a:buClr>
              <a:buSzPct val="100000"/>
              <a:buChar char="•"/>
            </a:pPr>
            <a:r>
              <a:rPr lang="en-GB" sz="2200" b="1" dirty="0">
                <a:latin typeface="+mn-lt"/>
                <a:ea typeface="Arial"/>
                <a:cs typeface="Arial"/>
                <a:sym typeface="Arial"/>
              </a:rPr>
              <a:t>Accuracy –</a:t>
            </a:r>
            <a:r>
              <a:rPr lang="en-GB" sz="2200" dirty="0">
                <a:latin typeface="+mn-lt"/>
                <a:ea typeface="Arial"/>
                <a:cs typeface="Arial"/>
                <a:sym typeface="Arial"/>
              </a:rPr>
              <a:t> Preciseness of the output obviously </a:t>
            </a:r>
            <a:r>
              <a:rPr lang="en-GB" sz="2200" dirty="0" smtClean="0">
                <a:latin typeface="+mn-lt"/>
                <a:ea typeface="Arial"/>
                <a:cs typeface="Arial"/>
                <a:sym typeface="Arial"/>
              </a:rPr>
              <a:t>increases</a:t>
            </a:r>
            <a:endParaRPr sz="220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B050"/>
              </a:buClr>
              <a:buSzPct val="100000"/>
              <a:buFont typeface="Arial"/>
              <a:buNone/>
            </a:pPr>
            <a:r>
              <a:rPr lang="en-GB">
                <a:solidFill>
                  <a:srgbClr val="00B050"/>
                </a:solidFill>
                <a:latin typeface="Arial"/>
                <a:ea typeface="Arial"/>
                <a:cs typeface="Arial"/>
                <a:sym typeface="Arial"/>
              </a:rPr>
              <a:t>How do we measure if Artificial Intelligence is acting like a human?</a:t>
            </a:r>
            <a:br>
              <a:rPr lang="en-GB">
                <a:solidFill>
                  <a:srgbClr val="00B050"/>
                </a:solidFill>
                <a:latin typeface="Arial"/>
                <a:ea typeface="Arial"/>
                <a:cs typeface="Arial"/>
                <a:sym typeface="Arial"/>
              </a:rPr>
            </a:br>
            <a:endParaRPr>
              <a:solidFill>
                <a:srgbClr val="00B050"/>
              </a:solidFill>
              <a:latin typeface="Arial"/>
              <a:ea typeface="Arial"/>
              <a:cs typeface="Arial"/>
              <a:sym typeface="Arial"/>
            </a:endParaRPr>
          </a:p>
        </p:txBody>
      </p:sp>
      <p:sp>
        <p:nvSpPr>
          <p:cNvPr id="134" name="Google Shape;134;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800"/>
              <a:buChar char="•"/>
            </a:pPr>
            <a:r>
              <a:rPr lang="en-GB" sz="2800" dirty="0">
                <a:latin typeface="Arial"/>
                <a:ea typeface="Arial"/>
                <a:cs typeface="Arial"/>
                <a:sym typeface="Arial"/>
              </a:rPr>
              <a:t>Turing Test</a:t>
            </a:r>
            <a:endParaRPr/>
          </a:p>
          <a:p>
            <a:pPr marL="342900" lvl="0" indent="-342900" algn="l" rtl="0">
              <a:lnSpc>
                <a:spcPct val="150000"/>
              </a:lnSpc>
              <a:spcBef>
                <a:spcPts val="560"/>
              </a:spcBef>
              <a:spcAft>
                <a:spcPts val="0"/>
              </a:spcAft>
              <a:buClr>
                <a:schemeClr val="dk1"/>
              </a:buClr>
              <a:buSzPts val="2800"/>
              <a:buChar char="•"/>
            </a:pPr>
            <a:r>
              <a:rPr lang="en-GB" sz="2800" dirty="0">
                <a:latin typeface="Arial"/>
                <a:ea typeface="Arial"/>
                <a:cs typeface="Arial"/>
                <a:sym typeface="Arial"/>
              </a:rPr>
              <a:t>The Cognitive Modelling Approach</a:t>
            </a:r>
            <a:endParaRPr/>
          </a:p>
          <a:p>
            <a:pPr marL="342900" lvl="0" indent="-342900" algn="l" rtl="0">
              <a:lnSpc>
                <a:spcPct val="150000"/>
              </a:lnSpc>
              <a:spcBef>
                <a:spcPts val="560"/>
              </a:spcBef>
              <a:spcAft>
                <a:spcPts val="0"/>
              </a:spcAft>
              <a:buClr>
                <a:schemeClr val="dk1"/>
              </a:buClr>
              <a:buSzPts val="2800"/>
              <a:buChar char="•"/>
            </a:pPr>
            <a:r>
              <a:rPr lang="en-GB" sz="2800" dirty="0">
                <a:latin typeface="Arial"/>
                <a:ea typeface="Arial"/>
                <a:cs typeface="Arial"/>
                <a:sym typeface="Arial"/>
              </a:rPr>
              <a:t>The Law of Thought Approach</a:t>
            </a:r>
            <a:endParaRPr/>
          </a:p>
          <a:p>
            <a:pPr marL="342900" lvl="0" indent="-342900" algn="l" rtl="0">
              <a:lnSpc>
                <a:spcPct val="150000"/>
              </a:lnSpc>
              <a:spcBef>
                <a:spcPts val="560"/>
              </a:spcBef>
              <a:spcAft>
                <a:spcPts val="0"/>
              </a:spcAft>
              <a:buClr>
                <a:schemeClr val="dk1"/>
              </a:buClr>
              <a:buSzPts val="2800"/>
              <a:buChar char="•"/>
            </a:pPr>
            <a:r>
              <a:rPr lang="en-GB" sz="2800" dirty="0">
                <a:latin typeface="Arial"/>
                <a:ea typeface="Arial"/>
                <a:cs typeface="Arial"/>
                <a:sym typeface="Arial"/>
              </a:rPr>
              <a:t>The Rational Agent Approach</a:t>
            </a:r>
            <a:br>
              <a:rPr lang="en-GB" sz="2800" dirty="0">
                <a:latin typeface="Arial"/>
                <a:ea typeface="Arial"/>
                <a:cs typeface="Arial"/>
                <a:sym typeface="Arial"/>
              </a:rPr>
            </a:br>
            <a:endParaRPr sz="2800">
              <a:latin typeface="Arial"/>
              <a:ea typeface="Arial"/>
              <a:cs typeface="Arial"/>
              <a:sym typeface="Arial"/>
            </a:endParaRPr>
          </a:p>
        </p:txBody>
      </p:sp>
      <p:sp>
        <p:nvSpPr>
          <p:cNvPr id="135" name="Google Shape;135;p9" descr="Artificial Intelligence vs Human Intelligence Infographic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9" descr="Artificial Intelligence vs Human Intelligence Infographic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The Turing Test </a:t>
            </a:r>
            <a:r>
              <a:rPr lang="en-US" b="1" dirty="0" smtClean="0"/>
              <a:t>is </a:t>
            </a:r>
            <a:r>
              <a:rPr lang="en-US" b="1" dirty="0"/>
              <a:t>a method that is used to test the intelligence of a machine through specific inquiries</a:t>
            </a:r>
            <a:r>
              <a:rPr lang="en-US" dirty="0"/>
              <a:t>. </a:t>
            </a:r>
            <a:endParaRPr lang="en-US" dirty="0" smtClean="0"/>
          </a:p>
          <a:p>
            <a:pPr algn="just"/>
            <a:r>
              <a:rPr lang="en-US" dirty="0" smtClean="0"/>
              <a:t>It </a:t>
            </a:r>
            <a:r>
              <a:rPr lang="en-US" dirty="0"/>
              <a:t>tries to test whether a machine can think like a human. </a:t>
            </a:r>
            <a:endParaRPr lang="en-US" dirty="0" smtClean="0"/>
          </a:p>
          <a:p>
            <a:pPr algn="just"/>
            <a:r>
              <a:rPr lang="en-US" dirty="0" smtClean="0"/>
              <a:t>It uses </a:t>
            </a:r>
            <a:r>
              <a:rPr lang="en-US" dirty="0"/>
              <a:t>three subjects in its performance, </a:t>
            </a:r>
            <a:r>
              <a:rPr lang="en-US" dirty="0" smtClean="0"/>
              <a:t>i.e., </a:t>
            </a:r>
            <a:r>
              <a:rPr lang="en-US" dirty="0"/>
              <a:t>a human, a machine, and an interrogator.</a:t>
            </a:r>
          </a:p>
        </p:txBody>
      </p:sp>
      <p:sp>
        <p:nvSpPr>
          <p:cNvPr id="2" name="Title 1"/>
          <p:cNvSpPr>
            <a:spLocks noGrp="1"/>
          </p:cNvSpPr>
          <p:nvPr>
            <p:ph type="title"/>
          </p:nvPr>
        </p:nvSpPr>
        <p:spPr/>
        <p:txBody>
          <a:bodyPr/>
          <a:lstStyle/>
          <a:p>
            <a:r>
              <a:rPr lang="en-IN" dirty="0" smtClean="0"/>
              <a:t>Turing test in AI</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403</TotalTime>
  <Words>1086</Words>
  <Application>Microsoft Office PowerPoint</Application>
  <PresentationFormat>On-screen Show (4:3)</PresentationFormat>
  <Paragraphs>136</Paragraphs>
  <Slides>27</Slides>
  <Notes>13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Concourse</vt:lpstr>
      <vt:lpstr>Introduction to Artificial Intelligence</vt:lpstr>
      <vt:lpstr>Artificial Intelligence</vt:lpstr>
      <vt:lpstr>Intelligence</vt:lpstr>
      <vt:lpstr>Artificial Intelligence</vt:lpstr>
      <vt:lpstr>Some Definitions of AI</vt:lpstr>
      <vt:lpstr>Some Definitions of AI</vt:lpstr>
      <vt:lpstr>Advantages of Artificial Intelligence vs Human Intelligence </vt:lpstr>
      <vt:lpstr>How do we measure if Artificial Intelligence is acting like a human? </vt:lpstr>
      <vt:lpstr>Turing test in AI</vt:lpstr>
      <vt:lpstr>Acting humanly: Turing Test</vt:lpstr>
      <vt:lpstr>Acting humanly: Turing Test</vt:lpstr>
      <vt:lpstr>Turing Test in Artificial Intelligence </vt:lpstr>
      <vt:lpstr>Why is AI important to the future? </vt:lpstr>
      <vt:lpstr>What are the Types of Artificial Intelligence? </vt:lpstr>
      <vt:lpstr>What is Artificial Narrow Intelligence (ANI)? </vt:lpstr>
      <vt:lpstr>What is Artificial General Intelligence (AGI)? </vt:lpstr>
      <vt:lpstr>What is Artificial Super Intelligence (ASI)? </vt:lpstr>
      <vt:lpstr>(Contd..)</vt:lpstr>
      <vt:lpstr>Slide 19</vt:lpstr>
      <vt:lpstr>Types of artificial intelligence—weak AI vs. strong AI </vt:lpstr>
      <vt:lpstr>Strong AI</vt:lpstr>
      <vt:lpstr>Difference between Augmentation and AI </vt:lpstr>
      <vt:lpstr>WHAT ARE EXAMPLES OF ARTIFICIAL INTELLIGENCE? </vt:lpstr>
      <vt:lpstr>What are the BENEFITS of Artificial Intelligence? </vt:lpstr>
      <vt:lpstr>What are the advantages of AI?</vt:lpstr>
      <vt:lpstr>What are the disadvantages of AI? </vt:lpstr>
      <vt:lpstr>Is artificial intelligence a good career?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dc:title>
  <dc:creator>Ajees A P</dc:creator>
  <cp:lastModifiedBy>Ajees A P</cp:lastModifiedBy>
  <cp:revision>35</cp:revision>
  <dcterms:created xsi:type="dcterms:W3CDTF">2022-07-20T04:58:45Z</dcterms:created>
  <dcterms:modified xsi:type="dcterms:W3CDTF">2023-09-11T12:32:40Z</dcterms:modified>
</cp:coreProperties>
</file>