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7" r:id="rId3"/>
    <p:sldId id="287" r:id="rId4"/>
    <p:sldId id="278" r:id="rId5"/>
    <p:sldId id="279" r:id="rId6"/>
    <p:sldId id="280" r:id="rId7"/>
    <p:sldId id="281" r:id="rId8"/>
    <p:sldId id="282" r:id="rId9"/>
    <p:sldId id="301" r:id="rId10"/>
    <p:sldId id="302" r:id="rId11"/>
    <p:sldId id="286" r:id="rId12"/>
    <p:sldId id="285" r:id="rId13"/>
    <p:sldId id="283" r:id="rId14"/>
    <p:sldId id="284" r:id="rId15"/>
    <p:sldId id="303" r:id="rId16"/>
    <p:sldId id="304" r:id="rId17"/>
    <p:sldId id="257" r:id="rId18"/>
    <p:sldId id="259" r:id="rId19"/>
    <p:sldId id="288" r:id="rId20"/>
    <p:sldId id="291" r:id="rId21"/>
    <p:sldId id="290" r:id="rId22"/>
    <p:sldId id="305" r:id="rId23"/>
    <p:sldId id="306" r:id="rId24"/>
    <p:sldId id="267" r:id="rId25"/>
    <p:sldId id="268" r:id="rId26"/>
    <p:sldId id="269" r:id="rId27"/>
    <p:sldId id="270" r:id="rId28"/>
    <p:sldId id="271" r:id="rId29"/>
    <p:sldId id="272" r:id="rId30"/>
    <p:sldId id="273" r:id="rId31"/>
    <p:sldId id="274" r:id="rId32"/>
    <p:sldId id="275" r:id="rId33"/>
    <p:sldId id="293" r:id="rId34"/>
    <p:sldId id="300" r:id="rId35"/>
    <p:sldId id="294" r:id="rId36"/>
    <p:sldId id="295" r:id="rId37"/>
    <p:sldId id="296" r:id="rId38"/>
    <p:sldId id="297" r:id="rId39"/>
    <p:sldId id="307" r:id="rId40"/>
    <p:sldId id="299" r:id="rId41"/>
    <p:sldId id="308" r:id="rId42"/>
    <p:sldId id="309" r:id="rId43"/>
    <p:sldId id="310" r:id="rId44"/>
    <p:sldId id="311" r:id="rId45"/>
    <p:sldId id="312" r:id="rId46"/>
    <p:sldId id="313" r:id="rId47"/>
    <p:sldId id="27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DE4BA3-CC26-49F5-A0B0-E9BC2B01994F}" type="datetimeFigureOut">
              <a:rPr lang="en-US" smtClean="0"/>
              <a:pPr/>
              <a:t>9/14/2023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C8648D-93A5-47FD-B943-967B6FDE8F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647ECD8-2B34-43F6-BEE1-286571367416}" type="slidenum">
              <a:rPr lang="en-US" smtClean="0">
                <a:ea typeface="ＭＳ Ｐゴシック" pitchFamily="34" charset="-128"/>
              </a:rPr>
              <a:pPr/>
              <a:t>33</a:t>
            </a:fld>
            <a:endParaRPr lang="en-US" smtClean="0">
              <a:ea typeface="ＭＳ Ｐゴシック" pitchFamily="34" charset="-128"/>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AEABDB9-8F98-489F-8E48-924843D417A9}" type="slidenum">
              <a:rPr lang="en-US" smtClean="0">
                <a:ea typeface="ＭＳ Ｐゴシック" pitchFamily="34" charset="-128"/>
              </a:rPr>
              <a:pPr/>
              <a:t>34</a:t>
            </a:fld>
            <a:endParaRPr lang="en-US" smtClean="0">
              <a:ea typeface="ＭＳ Ｐゴシック" pitchFamily="34"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22678DFC-A78C-4224-876F-C90DC67627A1}" type="slidenum">
              <a:rPr lang="en-US" smtClean="0">
                <a:ea typeface="ＭＳ Ｐゴシック" pitchFamily="34" charset="-128"/>
              </a:rPr>
              <a:pPr/>
              <a:t>35</a:t>
            </a:fld>
            <a:endParaRPr lang="en-US" smtClean="0">
              <a:ea typeface="ＭＳ Ｐゴシック" pitchFamily="34"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4372391-5DBF-4296-80BC-F8904A2ADB1A}" type="slidenum">
              <a:rPr lang="en-US" smtClean="0">
                <a:ea typeface="ＭＳ Ｐゴシック" pitchFamily="34" charset="-128"/>
              </a:rPr>
              <a:pPr/>
              <a:t>36</a:t>
            </a:fld>
            <a:endParaRPr lang="en-US" smtClean="0">
              <a:ea typeface="ＭＳ Ｐゴシック" pitchFamily="34" charset="-128"/>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58569DF-BE13-4AAB-A96D-A4987663DCF2}" type="slidenum">
              <a:rPr lang="en-US" smtClean="0">
                <a:ea typeface="ＭＳ Ｐゴシック" pitchFamily="34" charset="-128"/>
              </a:rPr>
              <a:pPr/>
              <a:t>37</a:t>
            </a:fld>
            <a:endParaRPr lang="en-US" smtClean="0">
              <a:ea typeface="ＭＳ Ｐゴシック" pitchFamily="34" charset="-128"/>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BA7DD1A-2110-4EAD-8F52-27E44400F0EA}" type="slidenum">
              <a:rPr lang="en-US" smtClean="0">
                <a:ea typeface="ＭＳ Ｐゴシック" pitchFamily="34" charset="-128"/>
              </a:rPr>
              <a:pPr/>
              <a:t>38</a:t>
            </a:fld>
            <a:endParaRPr lang="en-US" smtClean="0">
              <a:ea typeface="ＭＳ Ｐゴシック" pitchFamily="34" charset="-128"/>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5B00870-A095-45BB-8A92-90CC894C54B3}" type="slidenum">
              <a:rPr lang="en-US" smtClean="0">
                <a:ea typeface="ＭＳ Ｐゴシック" pitchFamily="34" charset="-128"/>
              </a:rPr>
              <a:pPr/>
              <a:t>40</a:t>
            </a:fld>
            <a:endParaRPr lang="en-US" smtClean="0">
              <a:ea typeface="ＭＳ Ｐゴシック" pitchFamily="34" charset="-128"/>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3D38AFEB-E203-436E-8947-D86035A1C6C9}" type="slidenum">
              <a:rPr lang="en-US" smtClean="0">
                <a:ea typeface="ＭＳ Ｐゴシック" pitchFamily="34" charset="-128"/>
              </a:rPr>
              <a:pPr/>
              <a:t>46</a:t>
            </a:fld>
            <a:endParaRPr lang="en-US" smtClean="0">
              <a:ea typeface="ＭＳ Ｐゴシック" pitchFamily="34" charset="-128"/>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1D1B1E-D60C-4744-93A3-3364F718310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D1B1E-D60C-4744-93A3-3364F718310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D1B1E-D60C-4744-93A3-3364F718310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1D1B1E-D60C-4744-93A3-3364F718310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1D1B1E-D60C-4744-93A3-3364F7183101}"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1D1B1E-D60C-4744-93A3-3364F7183101}"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1D1B1E-D60C-4744-93A3-3364F7183101}"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1D1B1E-D60C-4744-93A3-3364F7183101}"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D1B1E-D60C-4744-93A3-3364F7183101}"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D1B1E-D60C-4744-93A3-3364F7183101}"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1D1B1E-D60C-4744-93A3-3364F7183101}"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E5463-2B35-49D9-BB5F-11864EEEE8E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D1B1E-D60C-4744-93A3-3364F7183101}" type="datetimeFigureOut">
              <a:rPr lang="en-US" smtClean="0"/>
              <a:pPr/>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E5463-2B35-49D9-BB5F-11864EEEE8E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solidFill>
                  <a:srgbClr val="C00000"/>
                </a:solidFill>
                <a:latin typeface="Arial" pitchFamily="34" charset="0"/>
                <a:cs typeface="Arial" pitchFamily="34" charset="0"/>
              </a:rPr>
              <a:t>SEARCH  ALGORITHMS</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lstStyle/>
          <a:p>
            <a:endParaRPr lang="en-IN" dirty="0" smtClean="0"/>
          </a:p>
          <a:p>
            <a:endParaRPr lang="en-IN" dirty="0" smtClean="0"/>
          </a:p>
          <a:p>
            <a:endParaRPr lang="en-IN" dirty="0" smtClean="0"/>
          </a:p>
          <a:p>
            <a:r>
              <a:rPr lang="en-IN" dirty="0" smtClean="0"/>
              <a:t>A B S C D E H G F</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a:t>
            </a:r>
            <a:endParaRPr lang="en-US" dirty="0"/>
          </a:p>
        </p:txBody>
      </p:sp>
      <p:sp>
        <p:nvSpPr>
          <p:cNvPr id="3" name="Content Placeholder 2"/>
          <p:cNvSpPr>
            <a:spLocks noGrp="1"/>
          </p:cNvSpPr>
          <p:nvPr>
            <p:ph idx="1"/>
          </p:nvPr>
        </p:nvSpPr>
        <p:spPr/>
        <p:txBody>
          <a:bodyPr>
            <a:normAutofit lnSpcReduction="10000"/>
          </a:bodyPr>
          <a:lstStyle/>
          <a:p>
            <a:r>
              <a:rPr lang="en-US" dirty="0" smtClean="0"/>
              <a:t>Breadth-first search (BFS) is an algorithm for traversing or searching tree or graph data structures.  </a:t>
            </a:r>
          </a:p>
          <a:p>
            <a:r>
              <a:rPr lang="en-US" dirty="0" smtClean="0"/>
              <a:t>It starts at the tree root and explores all of the neighbor nodes at the present depth prior to moving on to the nodes at the next depth level. </a:t>
            </a:r>
          </a:p>
          <a:p>
            <a:r>
              <a:rPr lang="en-US" dirty="0" smtClean="0"/>
              <a:t>“shallowest node first” strategy.</a:t>
            </a:r>
          </a:p>
          <a:p>
            <a:r>
              <a:rPr lang="en-US" dirty="0" smtClean="0"/>
              <a:t>It is implemented using a queue.</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50"/>
                </a:solidFill>
                <a:latin typeface="Arial" pitchFamily="34" charset="0"/>
                <a:cs typeface="Arial" pitchFamily="34" charset="0"/>
              </a:rPr>
              <a:t>BFS</a:t>
            </a:r>
            <a:endParaRPr lang="en-US" dirty="0">
              <a:solidFill>
                <a:srgbClr val="00B050"/>
              </a:solidFill>
              <a:latin typeface="Arial" pitchFamily="34" charset="0"/>
              <a:cs typeface="Arial" pitchFamily="34" charset="0"/>
            </a:endParaRPr>
          </a:p>
        </p:txBody>
      </p:sp>
      <p:sp>
        <p:nvSpPr>
          <p:cNvPr id="3" name="Content Placeholder 2"/>
          <p:cNvSpPr>
            <a:spLocks noGrp="1"/>
          </p:cNvSpPr>
          <p:nvPr>
            <p:ph idx="1"/>
          </p:nvPr>
        </p:nvSpPr>
        <p:spPr>
          <a:xfrm>
            <a:off x="214282" y="1214422"/>
            <a:ext cx="8929718" cy="5429288"/>
          </a:xfrm>
        </p:spPr>
        <p:txBody>
          <a:bodyPr>
            <a:noAutofit/>
          </a:bodyPr>
          <a:lstStyle/>
          <a:p>
            <a:pPr algn="just">
              <a:lnSpc>
                <a:spcPct val="170000"/>
              </a:lnSpc>
              <a:buClr>
                <a:srgbClr val="C00000"/>
              </a:buClr>
              <a:buFont typeface="Wingdings" pitchFamily="2" charset="2"/>
              <a:buChar char="Ø"/>
            </a:pPr>
            <a:r>
              <a:rPr lang="en-GB" sz="2000" dirty="0" smtClean="0">
                <a:latin typeface="Arial" pitchFamily="34" charset="0"/>
                <a:cs typeface="Arial" pitchFamily="34" charset="0"/>
              </a:rPr>
              <a:t>The </a:t>
            </a:r>
            <a:r>
              <a:rPr lang="en-GB" sz="2000" dirty="0">
                <a:latin typeface="Arial" pitchFamily="34" charset="0"/>
                <a:cs typeface="Arial" pitchFamily="34" charset="0"/>
              </a:rPr>
              <a:t>BFS will visit the node and mark it as visited and places it in the queue.</a:t>
            </a:r>
          </a:p>
          <a:p>
            <a:pPr algn="just">
              <a:lnSpc>
                <a:spcPct val="170000"/>
              </a:lnSpc>
              <a:buClr>
                <a:srgbClr val="C00000"/>
              </a:buClr>
              <a:buFont typeface="Wingdings" pitchFamily="2" charset="2"/>
              <a:buChar char="Ø"/>
            </a:pPr>
            <a:r>
              <a:rPr lang="en-GB" sz="2000" dirty="0">
                <a:latin typeface="Arial" pitchFamily="34" charset="0"/>
                <a:cs typeface="Arial" pitchFamily="34" charset="0"/>
              </a:rPr>
              <a:t>Now the BFS will visit the nearest and un-visited nodes and marks them. These values are also added to the queue. </a:t>
            </a:r>
            <a:endParaRPr lang="en-GB" sz="2000" dirty="0" smtClean="0">
              <a:latin typeface="Arial" pitchFamily="34" charset="0"/>
              <a:cs typeface="Arial" pitchFamily="34" charset="0"/>
            </a:endParaRPr>
          </a:p>
          <a:p>
            <a:pPr algn="just">
              <a:lnSpc>
                <a:spcPct val="170000"/>
              </a:lnSpc>
              <a:buClr>
                <a:srgbClr val="C00000"/>
              </a:buClr>
              <a:buFont typeface="Wingdings" pitchFamily="2" charset="2"/>
              <a:buChar char="Ø"/>
            </a:pPr>
            <a:r>
              <a:rPr lang="en-GB" sz="2000" dirty="0" smtClean="0">
                <a:latin typeface="Arial" pitchFamily="34" charset="0"/>
                <a:cs typeface="Arial" pitchFamily="34" charset="0"/>
              </a:rPr>
              <a:t>The </a:t>
            </a:r>
            <a:r>
              <a:rPr lang="en-GB" sz="2000" dirty="0">
                <a:latin typeface="Arial" pitchFamily="34" charset="0"/>
                <a:cs typeface="Arial" pitchFamily="34" charset="0"/>
              </a:rPr>
              <a:t>queue works on the FIFO model.</a:t>
            </a:r>
          </a:p>
          <a:p>
            <a:pPr algn="just">
              <a:lnSpc>
                <a:spcPct val="170000"/>
              </a:lnSpc>
              <a:buClr>
                <a:srgbClr val="C00000"/>
              </a:buClr>
              <a:buFont typeface="Wingdings" pitchFamily="2" charset="2"/>
              <a:buChar char="Ø"/>
            </a:pPr>
            <a:r>
              <a:rPr lang="en-GB" sz="2000" dirty="0">
                <a:latin typeface="Arial" pitchFamily="34" charset="0"/>
                <a:cs typeface="Arial" pitchFamily="34" charset="0"/>
              </a:rPr>
              <a:t>In a similar manner, the remaining nearest and un-visited nodes on the graph are analyzed marked and added to the queue. </a:t>
            </a:r>
            <a:endParaRPr lang="en-GB" sz="2000" dirty="0" smtClean="0">
              <a:latin typeface="Arial" pitchFamily="34" charset="0"/>
              <a:cs typeface="Arial" pitchFamily="34" charset="0"/>
            </a:endParaRPr>
          </a:p>
          <a:p>
            <a:pPr algn="just">
              <a:lnSpc>
                <a:spcPct val="170000"/>
              </a:lnSpc>
              <a:buClr>
                <a:srgbClr val="C00000"/>
              </a:buClr>
              <a:buFont typeface="Wingdings" pitchFamily="2" charset="2"/>
              <a:buChar char="Ø"/>
            </a:pPr>
            <a:r>
              <a:rPr lang="en-GB" sz="2000" dirty="0" smtClean="0">
                <a:latin typeface="Arial" pitchFamily="34" charset="0"/>
                <a:cs typeface="Arial" pitchFamily="34" charset="0"/>
              </a:rPr>
              <a:t>These </a:t>
            </a:r>
            <a:r>
              <a:rPr lang="en-GB" sz="2000" dirty="0">
                <a:latin typeface="Arial" pitchFamily="34" charset="0"/>
                <a:cs typeface="Arial" pitchFamily="34" charset="0"/>
              </a:rPr>
              <a:t>items are deleted from the queue as receive and printed as the result.</a:t>
            </a:r>
          </a:p>
          <a:p>
            <a:pPr>
              <a:buClr>
                <a:srgbClr val="C00000"/>
              </a:buClr>
              <a:buFont typeface="Wingdings" pitchFamily="2" charset="2"/>
              <a:buChar char="Ø"/>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 the BFS traversal?</a:t>
            </a:r>
            <a:endParaRPr lang="en-US" dirty="0"/>
          </a:p>
        </p:txBody>
      </p:sp>
      <p:pic>
        <p:nvPicPr>
          <p:cNvPr id="4" name="Content Placeholder 3" descr="Graph.png"/>
          <p:cNvPicPr>
            <a:picLocks noGrp="1" noChangeAspect="1"/>
          </p:cNvPicPr>
          <p:nvPr>
            <p:ph idx="1"/>
          </p:nvPr>
        </p:nvPicPr>
        <p:blipFill>
          <a:blip r:embed="rId2"/>
          <a:stretch>
            <a:fillRect/>
          </a:stretch>
        </p:blipFill>
        <p:spPr>
          <a:xfrm>
            <a:off x="997910" y="2293325"/>
            <a:ext cx="7148180" cy="31397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a:t>
            </a:r>
            <a:endParaRPr lang="en-US" dirty="0"/>
          </a:p>
        </p:txBody>
      </p:sp>
      <p:pic>
        <p:nvPicPr>
          <p:cNvPr id="4" name="Content Placeholder 3" descr="BFS.png"/>
          <p:cNvPicPr>
            <a:picLocks noGrp="1" noChangeAspect="1"/>
          </p:cNvPicPr>
          <p:nvPr>
            <p:ph idx="1"/>
          </p:nvPr>
        </p:nvPicPr>
        <p:blipFill>
          <a:blip r:embed="rId2"/>
          <a:stretch>
            <a:fillRect/>
          </a:stretch>
        </p:blipFill>
        <p:spPr>
          <a:xfrm>
            <a:off x="1857356" y="2143116"/>
            <a:ext cx="6759526" cy="3357586"/>
          </a:xfrm>
        </p:spPr>
      </p:pic>
      <p:pic>
        <p:nvPicPr>
          <p:cNvPr id="5" name="Content Placeholder 3" descr="Graph.png"/>
          <p:cNvPicPr>
            <a:picLocks noChangeAspect="1"/>
          </p:cNvPicPr>
          <p:nvPr/>
        </p:nvPicPr>
        <p:blipFill>
          <a:blip r:embed="rId3"/>
          <a:stretch>
            <a:fillRect/>
          </a:stretch>
        </p:blipFill>
        <p:spPr>
          <a:xfrm>
            <a:off x="642910" y="1214422"/>
            <a:ext cx="3359776" cy="147572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using </a:t>
            </a:r>
            <a:r>
              <a:rPr lang="en-IN" dirty="0" smtClean="0"/>
              <a:t>BFS </a:t>
            </a:r>
            <a:endParaRPr lang="en-US" dirty="0"/>
          </a:p>
        </p:txBody>
      </p:sp>
      <p:pic>
        <p:nvPicPr>
          <p:cNvPr id="4" name="Content Placeholder 3" descr="BFS Problem.png"/>
          <p:cNvPicPr>
            <a:picLocks noGrp="1" noChangeAspect="1"/>
          </p:cNvPicPr>
          <p:nvPr>
            <p:ph idx="1"/>
          </p:nvPr>
        </p:nvPicPr>
        <p:blipFill>
          <a:blip r:embed="rId2"/>
          <a:stretch>
            <a:fillRect/>
          </a:stretch>
        </p:blipFill>
        <p:spPr>
          <a:xfrm>
            <a:off x="2922127" y="2582910"/>
            <a:ext cx="3299746" cy="2560542"/>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lstStyle/>
          <a:p>
            <a:endParaRPr lang="en-IN" dirty="0" smtClean="0"/>
          </a:p>
          <a:p>
            <a:endParaRPr lang="en-IN" dirty="0" smtClean="0"/>
          </a:p>
          <a:p>
            <a:r>
              <a:rPr lang="en-IN" dirty="0" smtClean="0"/>
              <a:t>1 8 5 2 6 4 3 9 10 7</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rgbClr val="00B050"/>
                </a:solidFill>
                <a:latin typeface="Arial" pitchFamily="34" charset="0"/>
                <a:cs typeface="Arial" pitchFamily="34" charset="0"/>
              </a:rPr>
              <a:t>BFS Architecture</a:t>
            </a:r>
            <a:endParaRPr lang="en-GB" dirty="0">
              <a:solidFill>
                <a:srgbClr val="00B050"/>
              </a:solidFill>
              <a:latin typeface="Arial" pitchFamily="34" charset="0"/>
              <a:cs typeface="Arial" pitchFamily="34" charset="0"/>
            </a:endParaRPr>
          </a:p>
        </p:txBody>
      </p:sp>
      <p:sp>
        <p:nvSpPr>
          <p:cNvPr id="7" name="Content Placeholder 6"/>
          <p:cNvSpPr>
            <a:spLocks noGrp="1"/>
          </p:cNvSpPr>
          <p:nvPr>
            <p:ph idx="1"/>
          </p:nvPr>
        </p:nvSpPr>
        <p:spPr/>
        <p:txBody>
          <a:bodyPr/>
          <a:lstStyle/>
          <a:p>
            <a:endParaRPr lang="en-US"/>
          </a:p>
        </p:txBody>
      </p:sp>
      <p:pic>
        <p:nvPicPr>
          <p:cNvPr id="1027" name="Picture 3" descr="C:\Users\SOCS\Desktop\Picture1.png"/>
          <p:cNvPicPr>
            <a:picLocks noChangeAspect="1" noChangeArrowheads="1"/>
          </p:cNvPicPr>
          <p:nvPr/>
        </p:nvPicPr>
        <p:blipFill>
          <a:blip r:embed="rId2"/>
          <a:srcRect/>
          <a:stretch>
            <a:fillRect/>
          </a:stretch>
        </p:blipFill>
        <p:spPr bwMode="auto">
          <a:xfrm>
            <a:off x="428596" y="1643051"/>
            <a:ext cx="8286808" cy="457203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solidFill>
                  <a:srgbClr val="00B050"/>
                </a:solidFill>
                <a:latin typeface="Arial" pitchFamily="34" charset="0"/>
                <a:cs typeface="Arial" pitchFamily="34" charset="0"/>
              </a:rPr>
              <a:t>Why do we need BFS Algorithm?</a:t>
            </a:r>
            <a:endParaRPr lang="en-US" dirty="0"/>
          </a:p>
        </p:txBody>
      </p:sp>
      <p:sp>
        <p:nvSpPr>
          <p:cNvPr id="3" name="Content Placeholder 2"/>
          <p:cNvSpPr>
            <a:spLocks noGrp="1"/>
          </p:cNvSpPr>
          <p:nvPr>
            <p:ph idx="1"/>
          </p:nvPr>
        </p:nvSpPr>
        <p:spPr>
          <a:xfrm>
            <a:off x="457200" y="1600200"/>
            <a:ext cx="8472518" cy="5257800"/>
          </a:xfrm>
        </p:spPr>
        <p:txBody>
          <a:bodyPr>
            <a:normAutofit fontScale="77500" lnSpcReduction="20000"/>
          </a:bodyPr>
          <a:lstStyle/>
          <a:p>
            <a:pPr algn="just">
              <a:lnSpc>
                <a:spcPct val="170000"/>
              </a:lnSpc>
              <a:buClr>
                <a:srgbClr val="C00000"/>
              </a:buClr>
              <a:buFont typeface="Wingdings" pitchFamily="2" charset="2"/>
              <a:buChar char="Ø"/>
            </a:pPr>
            <a:r>
              <a:rPr lang="en-GB" sz="2800" dirty="0">
                <a:latin typeface="Arial" pitchFamily="34" charset="0"/>
                <a:cs typeface="Arial" pitchFamily="34" charset="0"/>
              </a:rPr>
              <a:t>BFS is useful for analyzing the nodes in a graph and constructing the shortest path of traversing through these.</a:t>
            </a:r>
          </a:p>
          <a:p>
            <a:pPr algn="just">
              <a:lnSpc>
                <a:spcPct val="170000"/>
              </a:lnSpc>
              <a:buClr>
                <a:srgbClr val="C00000"/>
              </a:buClr>
              <a:buFont typeface="Wingdings" pitchFamily="2" charset="2"/>
              <a:buChar char="Ø"/>
            </a:pPr>
            <a:r>
              <a:rPr lang="en-GB" sz="2800" dirty="0">
                <a:latin typeface="Arial" pitchFamily="34" charset="0"/>
                <a:cs typeface="Arial" pitchFamily="34" charset="0"/>
              </a:rPr>
              <a:t>BFS can traverse through a graph in the smallest number of iterations.</a:t>
            </a:r>
          </a:p>
          <a:p>
            <a:pPr algn="just">
              <a:lnSpc>
                <a:spcPct val="170000"/>
              </a:lnSpc>
              <a:buClr>
                <a:srgbClr val="C00000"/>
              </a:buClr>
              <a:buFont typeface="Wingdings" pitchFamily="2" charset="2"/>
              <a:buChar char="Ø"/>
            </a:pPr>
            <a:r>
              <a:rPr lang="en-GB" sz="2800" dirty="0">
                <a:latin typeface="Arial" pitchFamily="34" charset="0"/>
                <a:cs typeface="Arial" pitchFamily="34" charset="0"/>
              </a:rPr>
              <a:t>The architecture of the BFS algorithm is simple and robust.</a:t>
            </a:r>
          </a:p>
          <a:p>
            <a:pPr algn="just">
              <a:lnSpc>
                <a:spcPct val="170000"/>
              </a:lnSpc>
              <a:buClr>
                <a:srgbClr val="C00000"/>
              </a:buClr>
              <a:buFont typeface="Wingdings" pitchFamily="2" charset="2"/>
              <a:buChar char="Ø"/>
            </a:pPr>
            <a:r>
              <a:rPr lang="en-GB" sz="2800" dirty="0">
                <a:latin typeface="Arial" pitchFamily="34" charset="0"/>
                <a:cs typeface="Arial" pitchFamily="34" charset="0"/>
              </a:rPr>
              <a:t>The result of the BFS algorithm holds a high level of accuracy in comparison to other algorithms.</a:t>
            </a:r>
          </a:p>
          <a:p>
            <a:pPr algn="just">
              <a:lnSpc>
                <a:spcPct val="170000"/>
              </a:lnSpc>
              <a:buClr>
                <a:srgbClr val="C00000"/>
              </a:buClr>
              <a:buFont typeface="Wingdings" pitchFamily="2" charset="2"/>
              <a:buChar char="Ø"/>
            </a:pPr>
            <a:r>
              <a:rPr lang="en-GB" sz="2800" dirty="0">
                <a:latin typeface="Arial" pitchFamily="34" charset="0"/>
                <a:cs typeface="Arial" pitchFamily="34" charset="0"/>
              </a:rPr>
              <a:t>BFS iterations are seamless, and there is no possibility of this algorithm getting caught up in an infinite loop problem.</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Uniform Cost Search</a:t>
            </a:r>
            <a:endParaRPr lang="en-US" dirty="0"/>
          </a:p>
        </p:txBody>
      </p:sp>
      <p:sp>
        <p:nvSpPr>
          <p:cNvPr id="3" name="Content Placeholder 2"/>
          <p:cNvSpPr>
            <a:spLocks noGrp="1"/>
          </p:cNvSpPr>
          <p:nvPr>
            <p:ph idx="1"/>
          </p:nvPr>
        </p:nvSpPr>
        <p:spPr/>
        <p:txBody>
          <a:bodyPr/>
          <a:lstStyle/>
          <a:p>
            <a:r>
              <a:rPr lang="en-US" dirty="0" smtClean="0"/>
              <a:t>UCS is different from BFS and DFS because here the costs come into play. </a:t>
            </a:r>
          </a:p>
          <a:p>
            <a:r>
              <a:rPr lang="en-US" dirty="0" smtClean="0"/>
              <a:t>The goal is to find a path where the cumulative sum of costs is the least. </a:t>
            </a:r>
          </a:p>
          <a:p>
            <a:r>
              <a:rPr lang="en-US" dirty="0" smtClean="0"/>
              <a:t>The cost of each node is the cumulative cost of reaching that node from the root.</a:t>
            </a:r>
          </a:p>
          <a:p>
            <a:r>
              <a:rPr lang="en-US" dirty="0" smtClean="0"/>
              <a:t>Based on the UCS strategy, the path with the least cumulative cost is chosen.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Searching</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r>
              <a:rPr lang="en-US" sz="2800" dirty="0" smtClean="0"/>
              <a:t>Searching is a step by step procedure to solve a search-problem in a given search space. A search problem can have three main factors</a:t>
            </a:r>
          </a:p>
          <a:p>
            <a:pPr lvl="1"/>
            <a:r>
              <a:rPr lang="en-US" b="1" dirty="0" smtClean="0"/>
              <a:t>State Space:</a:t>
            </a:r>
            <a:r>
              <a:rPr lang="en-US" dirty="0" smtClean="0"/>
              <a:t> State space represents the set of all possible states which a system may have.</a:t>
            </a:r>
          </a:p>
          <a:p>
            <a:pPr lvl="1"/>
            <a:r>
              <a:rPr lang="en-US" b="1" dirty="0" smtClean="0"/>
              <a:t>Start State:</a:t>
            </a:r>
            <a:r>
              <a:rPr lang="en-US" dirty="0" smtClean="0"/>
              <a:t> It is a state from where agent begins the search.</a:t>
            </a:r>
          </a:p>
          <a:p>
            <a:pPr lvl="1"/>
            <a:r>
              <a:rPr lang="en-US" b="1" dirty="0" smtClean="0"/>
              <a:t>Goal test:</a:t>
            </a:r>
            <a:r>
              <a:rPr lang="en-US" dirty="0" smtClean="0"/>
              <a:t> It is a function which observe the current state and returns whether the goal state is achieved or not.</a:t>
            </a:r>
          </a:p>
          <a:p>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 the UCS traversal?</a:t>
            </a:r>
            <a:endParaRPr lang="en-US" dirty="0"/>
          </a:p>
        </p:txBody>
      </p:sp>
      <p:pic>
        <p:nvPicPr>
          <p:cNvPr id="4" name="Content Placeholder 3" descr="graph_with_cost.png"/>
          <p:cNvPicPr>
            <a:picLocks noGrp="1" noChangeAspect="1"/>
          </p:cNvPicPr>
          <p:nvPr>
            <p:ph idx="1"/>
          </p:nvPr>
        </p:nvPicPr>
        <p:blipFill>
          <a:blip r:embed="rId2"/>
          <a:stretch>
            <a:fillRect/>
          </a:stretch>
        </p:blipFill>
        <p:spPr>
          <a:xfrm>
            <a:off x="1257012" y="2000239"/>
            <a:ext cx="6744012" cy="340657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UCS</a:t>
            </a:r>
            <a:endParaRPr lang="en-US" dirty="0"/>
          </a:p>
        </p:txBody>
      </p:sp>
      <p:pic>
        <p:nvPicPr>
          <p:cNvPr id="4" name="Content Placeholder 3" descr="UCS.png"/>
          <p:cNvPicPr>
            <a:picLocks noGrp="1" noChangeAspect="1"/>
          </p:cNvPicPr>
          <p:nvPr>
            <p:ph idx="1"/>
          </p:nvPr>
        </p:nvPicPr>
        <p:blipFill>
          <a:blip r:embed="rId2"/>
          <a:stretch>
            <a:fillRect/>
          </a:stretch>
        </p:blipFill>
        <p:spPr>
          <a:xfrm>
            <a:off x="3214678" y="2143116"/>
            <a:ext cx="4950189" cy="3643339"/>
          </a:xfrm>
        </p:spPr>
      </p:pic>
      <p:pic>
        <p:nvPicPr>
          <p:cNvPr id="5" name="Content Placeholder 3" descr="graph_with_cost.png"/>
          <p:cNvPicPr>
            <a:picLocks noChangeAspect="1"/>
          </p:cNvPicPr>
          <p:nvPr/>
        </p:nvPicPr>
        <p:blipFill>
          <a:blip r:embed="rId3"/>
          <a:stretch>
            <a:fillRect/>
          </a:stretch>
        </p:blipFill>
        <p:spPr>
          <a:xfrm>
            <a:off x="571472" y="1500174"/>
            <a:ext cx="3252805" cy="16430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using UCS</a:t>
            </a:r>
            <a:endParaRPr lang="en-US" dirty="0"/>
          </a:p>
        </p:txBody>
      </p:sp>
      <p:pic>
        <p:nvPicPr>
          <p:cNvPr id="4" name="Content Placeholder 3" descr="UCS Problem.png"/>
          <p:cNvPicPr>
            <a:picLocks noGrp="1" noChangeAspect="1"/>
          </p:cNvPicPr>
          <p:nvPr>
            <p:ph idx="1"/>
          </p:nvPr>
        </p:nvPicPr>
        <p:blipFill>
          <a:blip r:embed="rId2"/>
          <a:stretch>
            <a:fillRect/>
          </a:stretch>
        </p:blipFill>
        <p:spPr>
          <a:xfrm>
            <a:off x="1512304" y="2049464"/>
            <a:ext cx="6119391" cy="3627435"/>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pPr>
              <a:buNone/>
            </a:pPr>
            <a:endParaRPr lang="en-US" dirty="0" smtClean="0"/>
          </a:p>
          <a:p>
            <a:r>
              <a:rPr lang="en-US" dirty="0" smtClean="0"/>
              <a:t>                 –S-&gt;D-&gt;C-&gt;G2</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latin typeface="Arial" pitchFamily="34" charset="0"/>
                <a:cs typeface="Arial" pitchFamily="34" charset="0"/>
              </a:rPr>
              <a:t>Example BFS Algorithm</a:t>
            </a:r>
            <a:r>
              <a:rPr lang="en-US" b="1" dirty="0">
                <a:solidFill>
                  <a:srgbClr val="0070C0"/>
                </a:solidFill>
              </a:rPr>
              <a:t/>
            </a:r>
            <a:br>
              <a:rPr lang="en-US" b="1" dirty="0">
                <a:solidFill>
                  <a:srgbClr val="0070C0"/>
                </a:solidFill>
              </a:rPr>
            </a:br>
            <a:endParaRPr lang="en-US" dirty="0">
              <a:solidFill>
                <a:srgbClr val="0070C0"/>
              </a:solidFill>
            </a:endParaRPr>
          </a:p>
        </p:txBody>
      </p:sp>
      <p:pic>
        <p:nvPicPr>
          <p:cNvPr id="9218" name="Picture 2"/>
          <p:cNvPicPr>
            <a:picLocks noGrp="1" noChangeAspect="1" noChangeArrowheads="1"/>
          </p:cNvPicPr>
          <p:nvPr>
            <p:ph idx="1"/>
          </p:nvPr>
        </p:nvPicPr>
        <p:blipFill>
          <a:blip r:embed="rId2"/>
          <a:srcRect/>
          <a:stretch>
            <a:fillRect/>
          </a:stretch>
        </p:blipFill>
        <p:spPr bwMode="auto">
          <a:xfrm>
            <a:off x="2285984" y="2285993"/>
            <a:ext cx="5286411" cy="4572008"/>
          </a:xfrm>
          <a:prstGeom prst="rect">
            <a:avLst/>
          </a:prstGeom>
          <a:noFill/>
          <a:ln w="9525">
            <a:noFill/>
            <a:miter lim="800000"/>
            <a:headEnd/>
            <a:tailEnd/>
          </a:ln>
          <a:effectLst/>
        </p:spPr>
      </p:pic>
      <p:sp>
        <p:nvSpPr>
          <p:cNvPr id="5" name="Rectangle 4"/>
          <p:cNvSpPr/>
          <p:nvPr/>
        </p:nvSpPr>
        <p:spPr>
          <a:xfrm>
            <a:off x="1428728" y="1643050"/>
            <a:ext cx="7000924" cy="369332"/>
          </a:xfrm>
          <a:prstGeom prst="rect">
            <a:avLst/>
          </a:prstGeom>
        </p:spPr>
        <p:txBody>
          <a:bodyPr wrap="square">
            <a:spAutoFit/>
          </a:bodyPr>
          <a:lstStyle/>
          <a:p>
            <a:r>
              <a:rPr lang="en-GB" dirty="0">
                <a:solidFill>
                  <a:srgbClr val="00B050"/>
                </a:solidFill>
                <a:latin typeface="Arial" pitchFamily="34" charset="0"/>
                <a:cs typeface="Arial" pitchFamily="34" charset="0"/>
              </a:rPr>
              <a:t>You have a graph of seven numbers ranging from 0 – 6.</a:t>
            </a:r>
            <a:endParaRPr lang="en-US" dirty="0">
              <a:solidFill>
                <a:srgbClr val="00B050"/>
              </a:solidFill>
              <a:latin typeface="Arial" pitchFamily="34" charset="0"/>
              <a:cs typeface="Arial" pitchFamily="34" charset="0"/>
            </a:endParaRPr>
          </a:p>
        </p:txBody>
      </p:sp>
      <p:sp>
        <p:nvSpPr>
          <p:cNvPr id="6" name="TextBox 5"/>
          <p:cNvSpPr txBox="1"/>
          <p:nvPr/>
        </p:nvSpPr>
        <p:spPr>
          <a:xfrm>
            <a:off x="714348" y="2786058"/>
            <a:ext cx="1285884" cy="369332"/>
          </a:xfrm>
          <a:prstGeom prst="rect">
            <a:avLst/>
          </a:prstGeom>
          <a:noFill/>
        </p:spPr>
        <p:txBody>
          <a:bodyPr wrap="square" rtlCol="0">
            <a:spAutoFit/>
          </a:bodyPr>
          <a:lstStyle/>
          <a:p>
            <a:r>
              <a:rPr lang="en-GB" dirty="0" smtClean="0">
                <a:solidFill>
                  <a:srgbClr val="FF33CC"/>
                </a:solidFill>
                <a:latin typeface="Arial" pitchFamily="34" charset="0"/>
                <a:cs typeface="Arial" pitchFamily="34" charset="0"/>
              </a:rPr>
              <a:t>STEP 1</a:t>
            </a:r>
            <a:endParaRPr lang="en-US" dirty="0">
              <a:solidFill>
                <a:srgbClr val="FF33CC"/>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33CC"/>
                </a:solidFill>
                <a:latin typeface="Arial" pitchFamily="34" charset="0"/>
                <a:cs typeface="Arial" pitchFamily="34" charset="0"/>
              </a:rPr>
              <a:t>STEP 2</a:t>
            </a:r>
            <a:endParaRPr lang="en-US" dirty="0">
              <a:solidFill>
                <a:srgbClr val="FF33CC"/>
              </a:solidFill>
              <a:latin typeface="Arial" pitchFamily="34" charset="0"/>
              <a:cs typeface="Arial" pitchFamily="34" charset="0"/>
            </a:endParaRPr>
          </a:p>
        </p:txBody>
      </p:sp>
      <p:pic>
        <p:nvPicPr>
          <p:cNvPr id="10242" name="Picture 2"/>
          <p:cNvPicPr>
            <a:picLocks noGrp="1" noChangeAspect="1" noChangeArrowheads="1"/>
          </p:cNvPicPr>
          <p:nvPr>
            <p:ph idx="1"/>
          </p:nvPr>
        </p:nvPicPr>
        <p:blipFill>
          <a:blip r:embed="rId2"/>
          <a:srcRect/>
          <a:stretch>
            <a:fillRect/>
          </a:stretch>
        </p:blipFill>
        <p:spPr bwMode="auto">
          <a:xfrm>
            <a:off x="2285984" y="2214554"/>
            <a:ext cx="5072098" cy="3742550"/>
          </a:xfrm>
          <a:prstGeom prst="rect">
            <a:avLst/>
          </a:prstGeom>
          <a:noFill/>
          <a:ln w="9525">
            <a:noFill/>
            <a:miter lim="800000"/>
            <a:headEnd/>
            <a:tailEnd/>
          </a:ln>
          <a:effectLst/>
        </p:spPr>
      </p:pic>
      <p:sp>
        <p:nvSpPr>
          <p:cNvPr id="5" name="Rectangle 4"/>
          <p:cNvSpPr/>
          <p:nvPr/>
        </p:nvSpPr>
        <p:spPr>
          <a:xfrm>
            <a:off x="1571604" y="1714488"/>
            <a:ext cx="6143668" cy="369332"/>
          </a:xfrm>
          <a:prstGeom prst="rect">
            <a:avLst/>
          </a:prstGeom>
        </p:spPr>
        <p:txBody>
          <a:bodyPr wrap="square">
            <a:spAutoFit/>
          </a:bodyPr>
          <a:lstStyle/>
          <a:p>
            <a:r>
              <a:rPr lang="en-GB" dirty="0">
                <a:solidFill>
                  <a:srgbClr val="C00000"/>
                </a:solidFill>
                <a:latin typeface="Arial" pitchFamily="34" charset="0"/>
                <a:cs typeface="Arial" pitchFamily="34" charset="0"/>
              </a:rPr>
              <a:t>0 or zero has been marked as a root node.</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33CC"/>
                </a:solidFill>
                <a:latin typeface="Arial" pitchFamily="34" charset="0"/>
                <a:cs typeface="Arial" pitchFamily="34" charset="0"/>
              </a:rPr>
              <a:t>STEP 3</a:t>
            </a:r>
            <a:endParaRPr lang="en-US" dirty="0">
              <a:solidFill>
                <a:srgbClr val="FF33CC"/>
              </a:solidFill>
              <a:latin typeface="Arial" pitchFamily="34" charset="0"/>
              <a:cs typeface="Arial" pitchFamily="34" charset="0"/>
            </a:endParaRPr>
          </a:p>
        </p:txBody>
      </p:sp>
      <p:pic>
        <p:nvPicPr>
          <p:cNvPr id="11266" name="Picture 2"/>
          <p:cNvPicPr>
            <a:picLocks noGrp="1" noChangeAspect="1" noChangeArrowheads="1"/>
          </p:cNvPicPr>
          <p:nvPr>
            <p:ph idx="1"/>
          </p:nvPr>
        </p:nvPicPr>
        <p:blipFill>
          <a:blip r:embed="rId2"/>
          <a:srcRect/>
          <a:stretch>
            <a:fillRect/>
          </a:stretch>
        </p:blipFill>
        <p:spPr bwMode="auto">
          <a:xfrm>
            <a:off x="2143108" y="1600201"/>
            <a:ext cx="5286411" cy="4043378"/>
          </a:xfrm>
          <a:prstGeom prst="rect">
            <a:avLst/>
          </a:prstGeom>
          <a:noFill/>
          <a:ln w="9525">
            <a:noFill/>
            <a:miter lim="800000"/>
            <a:headEnd/>
            <a:tailEnd/>
          </a:ln>
          <a:effectLst/>
        </p:spPr>
      </p:pic>
      <p:sp>
        <p:nvSpPr>
          <p:cNvPr id="5" name="Rectangle 4"/>
          <p:cNvSpPr/>
          <p:nvPr/>
        </p:nvSpPr>
        <p:spPr>
          <a:xfrm>
            <a:off x="2000232" y="5929330"/>
            <a:ext cx="6858048" cy="369332"/>
          </a:xfrm>
          <a:prstGeom prst="rect">
            <a:avLst/>
          </a:prstGeom>
        </p:spPr>
        <p:txBody>
          <a:bodyPr wrap="square">
            <a:spAutoFit/>
          </a:bodyPr>
          <a:lstStyle/>
          <a:p>
            <a:r>
              <a:rPr lang="en-GB" dirty="0">
                <a:solidFill>
                  <a:srgbClr val="C00000"/>
                </a:solidFill>
                <a:latin typeface="Arial" pitchFamily="34" charset="0"/>
                <a:cs typeface="Arial" pitchFamily="34" charset="0"/>
              </a:rPr>
              <a:t>0 is visited, marked, and inserted into the queue data structure.</a:t>
            </a:r>
            <a:endParaRPr lang="en-US"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33CC"/>
                </a:solidFill>
                <a:latin typeface="Arial" pitchFamily="34" charset="0"/>
                <a:cs typeface="Arial" pitchFamily="34" charset="0"/>
              </a:rPr>
              <a:t>STEP 4</a:t>
            </a:r>
            <a:endParaRPr lang="en-US" dirty="0">
              <a:solidFill>
                <a:srgbClr val="FF33CC"/>
              </a:solidFill>
              <a:latin typeface="Arial" pitchFamily="34" charset="0"/>
              <a:cs typeface="Arial" pitchFamily="34" charset="0"/>
            </a:endParaRPr>
          </a:p>
        </p:txBody>
      </p:sp>
      <p:sp>
        <p:nvSpPr>
          <p:cNvPr id="3" name="Content Placeholder 2"/>
          <p:cNvSpPr>
            <a:spLocks noGrp="1"/>
          </p:cNvSpPr>
          <p:nvPr>
            <p:ph idx="1"/>
          </p:nvPr>
        </p:nvSpPr>
        <p:spPr/>
        <p:txBody>
          <a:bodyPr/>
          <a:lstStyle/>
          <a:p>
            <a:pPr>
              <a:buNone/>
            </a:pPr>
            <a:r>
              <a:rPr lang="en-GB" sz="2400" dirty="0" smtClean="0">
                <a:latin typeface="Arial" pitchFamily="34" charset="0"/>
                <a:cs typeface="Arial" pitchFamily="34" charset="0"/>
              </a:rPr>
              <a:t>    Remaining 0 adjacent and unvisited nodes are visited, marked, and inserted into the queue.</a:t>
            </a:r>
            <a:endParaRPr lang="en-US" sz="2400" dirty="0" smtClean="0">
              <a:latin typeface="Arial" pitchFamily="34" charset="0"/>
              <a:cs typeface="Arial" pitchFamily="34" charset="0"/>
            </a:endParaRPr>
          </a:p>
          <a:p>
            <a:pPr>
              <a:buNone/>
            </a:pPr>
            <a:endParaRPr lang="en-US" dirty="0">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2928926" y="2643182"/>
            <a:ext cx="3786213" cy="3581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33CC"/>
                </a:solidFill>
                <a:latin typeface="Arial" pitchFamily="34" charset="0"/>
                <a:cs typeface="Arial" pitchFamily="34" charset="0"/>
              </a:rPr>
              <a:t>STEP 5</a:t>
            </a:r>
            <a:endParaRPr lang="en-US" dirty="0">
              <a:solidFill>
                <a:srgbClr val="FF33CC"/>
              </a:solidFill>
              <a:latin typeface="Arial" pitchFamily="34" charset="0"/>
              <a:cs typeface="Arial" pitchFamily="34" charset="0"/>
            </a:endParaRPr>
          </a:p>
        </p:txBody>
      </p:sp>
      <p:pic>
        <p:nvPicPr>
          <p:cNvPr id="13314" name="Picture 2"/>
          <p:cNvPicPr>
            <a:picLocks noGrp="1" noChangeAspect="1" noChangeArrowheads="1"/>
          </p:cNvPicPr>
          <p:nvPr>
            <p:ph idx="1"/>
          </p:nvPr>
        </p:nvPicPr>
        <p:blipFill>
          <a:blip r:embed="rId2"/>
          <a:srcRect/>
          <a:stretch>
            <a:fillRect/>
          </a:stretch>
        </p:blipFill>
        <p:spPr bwMode="auto">
          <a:xfrm>
            <a:off x="3262312" y="1781969"/>
            <a:ext cx="2619375" cy="4162425"/>
          </a:xfrm>
          <a:prstGeom prst="rect">
            <a:avLst/>
          </a:prstGeom>
          <a:noFill/>
          <a:ln w="9525">
            <a:noFill/>
            <a:miter lim="800000"/>
            <a:headEnd/>
            <a:tailEnd/>
          </a:ln>
          <a:effectLst/>
        </p:spPr>
      </p:pic>
      <p:sp>
        <p:nvSpPr>
          <p:cNvPr id="5" name="Rectangle 4"/>
          <p:cNvSpPr/>
          <p:nvPr/>
        </p:nvSpPr>
        <p:spPr>
          <a:xfrm>
            <a:off x="1571604" y="6286520"/>
            <a:ext cx="6786610" cy="369332"/>
          </a:xfrm>
          <a:prstGeom prst="rect">
            <a:avLst/>
          </a:prstGeom>
        </p:spPr>
        <p:txBody>
          <a:bodyPr wrap="square">
            <a:spAutoFit/>
          </a:bodyPr>
          <a:lstStyle/>
          <a:p>
            <a:r>
              <a:rPr lang="en-GB" dirty="0">
                <a:solidFill>
                  <a:srgbClr val="00B050"/>
                </a:solidFill>
                <a:latin typeface="Arial" pitchFamily="34" charset="0"/>
                <a:cs typeface="Arial" pitchFamily="34" charset="0"/>
              </a:rPr>
              <a:t>Traversing iterations are repeated until all nodes are visited.</a:t>
            </a:r>
            <a:endParaRPr lang="en-US" dirty="0">
              <a:solidFill>
                <a:srgbClr val="00B05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latin typeface="Arial" pitchFamily="34" charset="0"/>
                <a:cs typeface="Arial" pitchFamily="34" charset="0"/>
              </a:rPr>
              <a:t>Rules of BFS Algorithm</a:t>
            </a:r>
          </a:p>
        </p:txBody>
      </p:sp>
      <p:sp>
        <p:nvSpPr>
          <p:cNvPr id="3" name="Content Placeholder 2"/>
          <p:cNvSpPr>
            <a:spLocks noGrp="1"/>
          </p:cNvSpPr>
          <p:nvPr>
            <p:ph idx="1"/>
          </p:nvPr>
        </p:nvSpPr>
        <p:spPr>
          <a:xfrm>
            <a:off x="457200" y="1600200"/>
            <a:ext cx="8229600" cy="5257800"/>
          </a:xfrm>
        </p:spPr>
        <p:txBody>
          <a:bodyPr>
            <a:noAutofit/>
          </a:bodyPr>
          <a:lstStyle/>
          <a:p>
            <a:pPr algn="just">
              <a:lnSpc>
                <a:spcPct val="170000"/>
              </a:lnSpc>
              <a:buClr>
                <a:srgbClr val="FF33CC"/>
              </a:buClr>
              <a:buFont typeface="Wingdings" pitchFamily="2" charset="2"/>
              <a:buChar char="Ø"/>
            </a:pPr>
            <a:r>
              <a:rPr lang="en-GB" sz="2400" dirty="0">
                <a:latin typeface="Arial" pitchFamily="34" charset="0"/>
                <a:cs typeface="Arial" pitchFamily="34" charset="0"/>
              </a:rPr>
              <a:t>A queue (FIFO-First in First Out) data structure is used by BFS.</a:t>
            </a:r>
          </a:p>
          <a:p>
            <a:pPr algn="just">
              <a:lnSpc>
                <a:spcPct val="170000"/>
              </a:lnSpc>
              <a:buClr>
                <a:srgbClr val="FF33CC"/>
              </a:buClr>
              <a:buFont typeface="Wingdings" pitchFamily="2" charset="2"/>
              <a:buChar char="Ø"/>
            </a:pPr>
            <a:r>
              <a:rPr lang="en-GB" sz="2400" dirty="0">
                <a:latin typeface="Arial" pitchFamily="34" charset="0"/>
                <a:cs typeface="Arial" pitchFamily="34" charset="0"/>
              </a:rPr>
              <a:t>You mark any node in the graph as root and start traversing the data from it.</a:t>
            </a:r>
          </a:p>
          <a:p>
            <a:pPr algn="just">
              <a:lnSpc>
                <a:spcPct val="170000"/>
              </a:lnSpc>
              <a:buClr>
                <a:srgbClr val="FF33CC"/>
              </a:buClr>
              <a:buFont typeface="Wingdings" pitchFamily="2" charset="2"/>
              <a:buChar char="Ø"/>
            </a:pPr>
            <a:r>
              <a:rPr lang="en-GB" sz="2400" dirty="0">
                <a:latin typeface="Arial" pitchFamily="34" charset="0"/>
                <a:cs typeface="Arial" pitchFamily="34" charset="0"/>
              </a:rPr>
              <a:t>BFS traverses all the nodes in the graph and keeps dropping them as completed.</a:t>
            </a:r>
          </a:p>
          <a:p>
            <a:pPr algn="just">
              <a:lnSpc>
                <a:spcPct val="170000"/>
              </a:lnSpc>
              <a:buClr>
                <a:srgbClr val="FF33CC"/>
              </a:buClr>
              <a:buFont typeface="Wingdings" pitchFamily="2" charset="2"/>
              <a:buChar char="Ø"/>
            </a:pPr>
            <a:r>
              <a:rPr lang="en-GB" sz="2400" dirty="0">
                <a:latin typeface="Arial" pitchFamily="34" charset="0"/>
                <a:cs typeface="Arial" pitchFamily="34" charset="0"/>
              </a:rPr>
              <a:t>BFS visits an adjacent unvisited node, marks it as done, and inserts it into a queue.</a:t>
            </a: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Searching</a:t>
            </a:r>
            <a:endParaRPr lang="en-US" dirty="0"/>
          </a:p>
        </p:txBody>
      </p:sp>
      <p:sp>
        <p:nvSpPr>
          <p:cNvPr id="3" name="Content Placeholder 2"/>
          <p:cNvSpPr>
            <a:spLocks noGrp="1"/>
          </p:cNvSpPr>
          <p:nvPr>
            <p:ph idx="1"/>
          </p:nvPr>
        </p:nvSpPr>
        <p:spPr/>
        <p:txBody>
          <a:bodyPr/>
          <a:lstStyle/>
          <a:p>
            <a:pPr fontAlgn="base"/>
            <a:r>
              <a:rPr lang="en-US" dirty="0" smtClean="0"/>
              <a:t>The </a:t>
            </a:r>
            <a:r>
              <a:rPr lang="en-US" b="1" dirty="0" smtClean="0"/>
              <a:t>Solution </a:t>
            </a:r>
            <a:r>
              <a:rPr lang="en-US" dirty="0" smtClean="0"/>
              <a:t>to a search problem is a sequence of actions</a:t>
            </a:r>
          </a:p>
          <a:p>
            <a:pPr fontAlgn="base"/>
            <a:r>
              <a:rPr lang="en-US" dirty="0" smtClean="0"/>
              <a:t>The sequence of actions is called </a:t>
            </a:r>
            <a:r>
              <a:rPr lang="en-US" b="1" dirty="0" smtClean="0"/>
              <a:t>plan</a:t>
            </a:r>
            <a:r>
              <a:rPr lang="en-US" dirty="0" smtClean="0"/>
              <a:t>,</a:t>
            </a:r>
            <a:r>
              <a:rPr lang="en-US" b="1" dirty="0" smtClean="0"/>
              <a:t> </a:t>
            </a:r>
            <a:r>
              <a:rPr lang="en-US" dirty="0" smtClean="0"/>
              <a:t>which transform the start state to  goal state.</a:t>
            </a:r>
          </a:p>
          <a:p>
            <a:pPr fontAlgn="base"/>
            <a:r>
              <a:rPr lang="en-US" dirty="0" smtClean="0"/>
              <a:t>This plan is achieved through the search algorithms.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50"/>
                </a:solidFill>
                <a:latin typeface="Arial" pitchFamily="34" charset="0"/>
                <a:cs typeface="Arial" pitchFamily="34" charset="0"/>
              </a:rPr>
              <a:t>(Contd..)</a:t>
            </a:r>
            <a:endParaRPr lang="en-US" dirty="0">
              <a:solidFill>
                <a:srgbClr val="00B05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77500" lnSpcReduction="20000"/>
          </a:bodyPr>
          <a:lstStyle/>
          <a:p>
            <a:pPr algn="just">
              <a:lnSpc>
                <a:spcPct val="170000"/>
              </a:lnSpc>
              <a:buClr>
                <a:srgbClr val="FF33CC"/>
              </a:buClr>
              <a:buFont typeface="Wingdings" pitchFamily="2" charset="2"/>
              <a:buChar char="Ø"/>
            </a:pPr>
            <a:r>
              <a:rPr lang="en-GB" dirty="0" smtClean="0">
                <a:latin typeface="Arial" pitchFamily="34" charset="0"/>
                <a:cs typeface="Arial" pitchFamily="34" charset="0"/>
              </a:rPr>
              <a:t>Removes the previous vertex from the queue in case no adjacent vertex is found.</a:t>
            </a:r>
          </a:p>
          <a:p>
            <a:pPr algn="just">
              <a:lnSpc>
                <a:spcPct val="170000"/>
              </a:lnSpc>
              <a:buClr>
                <a:srgbClr val="FF33CC"/>
              </a:buClr>
              <a:buFont typeface="Wingdings" pitchFamily="2" charset="2"/>
              <a:buChar char="Ø"/>
            </a:pPr>
            <a:r>
              <a:rPr lang="en-GB" dirty="0" smtClean="0">
                <a:latin typeface="Arial" pitchFamily="34" charset="0"/>
                <a:cs typeface="Arial" pitchFamily="34" charset="0"/>
              </a:rPr>
              <a:t>BFS algorithm iterates until all the vertices in the graph are successfully traversed and marked as completed.</a:t>
            </a:r>
          </a:p>
          <a:p>
            <a:pPr algn="just">
              <a:lnSpc>
                <a:spcPct val="170000"/>
              </a:lnSpc>
              <a:buClr>
                <a:srgbClr val="FF33CC"/>
              </a:buClr>
              <a:buFont typeface="Wingdings" pitchFamily="2" charset="2"/>
              <a:buChar char="Ø"/>
            </a:pPr>
            <a:r>
              <a:rPr lang="en-GB" dirty="0" smtClean="0">
                <a:latin typeface="Arial" pitchFamily="34" charset="0"/>
                <a:cs typeface="Arial" pitchFamily="34" charset="0"/>
              </a:rPr>
              <a:t>There are no loops caused by BFS during the traversing of data from any node.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50"/>
                </a:solidFill>
                <a:latin typeface="Arial" pitchFamily="34" charset="0"/>
                <a:cs typeface="Arial" pitchFamily="34" charset="0"/>
              </a:rPr>
              <a:t>Applications of BFS Algorithm</a:t>
            </a:r>
            <a:br>
              <a:rPr lang="en-US" dirty="0">
                <a:solidFill>
                  <a:srgbClr val="00B050"/>
                </a:solidFill>
                <a:latin typeface="Arial" pitchFamily="34" charset="0"/>
                <a:cs typeface="Arial" pitchFamily="34" charset="0"/>
              </a:rPr>
            </a:br>
            <a:endParaRPr lang="en-US" dirty="0">
              <a:solidFill>
                <a:srgbClr val="00B050"/>
              </a:solidFill>
              <a:latin typeface="Arial" pitchFamily="34" charset="0"/>
              <a:cs typeface="Arial" pitchFamily="34" charset="0"/>
            </a:endParaRPr>
          </a:p>
        </p:txBody>
      </p:sp>
      <p:sp>
        <p:nvSpPr>
          <p:cNvPr id="3" name="Content Placeholder 2"/>
          <p:cNvSpPr>
            <a:spLocks noGrp="1"/>
          </p:cNvSpPr>
          <p:nvPr>
            <p:ph idx="1"/>
          </p:nvPr>
        </p:nvSpPr>
        <p:spPr>
          <a:xfrm>
            <a:off x="457200" y="1071546"/>
            <a:ext cx="8229600" cy="5786454"/>
          </a:xfrm>
        </p:spPr>
        <p:txBody>
          <a:bodyPr>
            <a:noAutofit/>
          </a:bodyPr>
          <a:lstStyle/>
          <a:p>
            <a:pPr algn="just">
              <a:lnSpc>
                <a:spcPct val="170000"/>
              </a:lnSpc>
              <a:buClr>
                <a:srgbClr val="FF33CC"/>
              </a:buClr>
              <a:buFont typeface="Wingdings" pitchFamily="2" charset="2"/>
              <a:buChar char="Ø"/>
            </a:pPr>
            <a:r>
              <a:rPr lang="en-GB" sz="2200" b="1" dirty="0">
                <a:latin typeface="Arial" pitchFamily="34" charset="0"/>
                <a:cs typeface="Arial" pitchFamily="34" charset="0"/>
              </a:rPr>
              <a:t>Un-weighted Graphs:</a:t>
            </a:r>
            <a:r>
              <a:rPr lang="en-GB" sz="2200" dirty="0">
                <a:latin typeface="Arial" pitchFamily="34" charset="0"/>
                <a:cs typeface="Arial" pitchFamily="34" charset="0"/>
              </a:rPr>
              <a:t> BFS algorithm can easily create the shortest path and a minimum spanning tree to visit all the vertices of the graph in the shortest time possible with high accuracy.</a:t>
            </a:r>
          </a:p>
          <a:p>
            <a:pPr algn="just">
              <a:lnSpc>
                <a:spcPct val="170000"/>
              </a:lnSpc>
              <a:buClr>
                <a:srgbClr val="FF33CC"/>
              </a:buClr>
              <a:buFont typeface="Wingdings" pitchFamily="2" charset="2"/>
              <a:buChar char="Ø"/>
            </a:pPr>
            <a:r>
              <a:rPr lang="en-GB" sz="2200" b="1" dirty="0">
                <a:latin typeface="Arial" pitchFamily="34" charset="0"/>
                <a:cs typeface="Arial" pitchFamily="34" charset="0"/>
              </a:rPr>
              <a:t>P2P Networks:</a:t>
            </a:r>
            <a:r>
              <a:rPr lang="en-GB" sz="2200" dirty="0">
                <a:latin typeface="Arial" pitchFamily="34" charset="0"/>
                <a:cs typeface="Arial" pitchFamily="34" charset="0"/>
              </a:rPr>
              <a:t> BFS can be implemented to locate all the nearest or </a:t>
            </a:r>
            <a:r>
              <a:rPr lang="en-GB" sz="2200" dirty="0" smtClean="0">
                <a:latin typeface="Arial" pitchFamily="34" charset="0"/>
                <a:cs typeface="Arial" pitchFamily="34" charset="0"/>
              </a:rPr>
              <a:t>neighbouring </a:t>
            </a:r>
            <a:r>
              <a:rPr lang="en-GB" sz="2200" dirty="0">
                <a:latin typeface="Arial" pitchFamily="34" charset="0"/>
                <a:cs typeface="Arial" pitchFamily="34" charset="0"/>
              </a:rPr>
              <a:t>nodes in a peer to peer network. This will find the required data faster.</a:t>
            </a:r>
          </a:p>
          <a:p>
            <a:endParaRPr lang="en-US" sz="2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solidFill>
                  <a:srgbClr val="00B050"/>
                </a:solidFill>
                <a:latin typeface="Arial" pitchFamily="34" charset="0"/>
                <a:cs typeface="Arial" pitchFamily="34" charset="0"/>
              </a:rPr>
              <a:t>(Contd..)</a:t>
            </a:r>
            <a:endParaRPr lang="en-US" sz="4000" dirty="0">
              <a:solidFill>
                <a:srgbClr val="00B050"/>
              </a:solidFill>
              <a:latin typeface="Arial" pitchFamily="34" charset="0"/>
              <a:cs typeface="Arial" pitchFamily="34" charset="0"/>
            </a:endParaRPr>
          </a:p>
        </p:txBody>
      </p:sp>
      <p:sp>
        <p:nvSpPr>
          <p:cNvPr id="3" name="Content Placeholder 2"/>
          <p:cNvSpPr>
            <a:spLocks noGrp="1"/>
          </p:cNvSpPr>
          <p:nvPr>
            <p:ph idx="1"/>
          </p:nvPr>
        </p:nvSpPr>
        <p:spPr/>
        <p:txBody>
          <a:bodyPr>
            <a:normAutofit fontScale="62500" lnSpcReduction="20000"/>
          </a:bodyPr>
          <a:lstStyle/>
          <a:p>
            <a:pPr algn="just">
              <a:lnSpc>
                <a:spcPct val="170000"/>
              </a:lnSpc>
              <a:buClr>
                <a:srgbClr val="FF33CC"/>
              </a:buClr>
              <a:buFont typeface="Wingdings" pitchFamily="2" charset="2"/>
              <a:buChar char="Ø"/>
            </a:pPr>
            <a:r>
              <a:rPr lang="en-GB" b="1" dirty="0" smtClean="0">
                <a:latin typeface="Arial" pitchFamily="34" charset="0"/>
                <a:cs typeface="Arial" pitchFamily="34" charset="0"/>
              </a:rPr>
              <a:t>Web Crawlers:</a:t>
            </a:r>
            <a:r>
              <a:rPr lang="en-GB" dirty="0" smtClean="0">
                <a:latin typeface="Arial" pitchFamily="34" charset="0"/>
                <a:cs typeface="Arial" pitchFamily="34" charset="0"/>
              </a:rPr>
              <a:t> Search engines or web crawlers can easily build multiple levels of indexes by employing BFS. BFS implementation starts from the source, which is the web page, and then it visits all the links from that source.</a:t>
            </a:r>
          </a:p>
          <a:p>
            <a:pPr algn="just">
              <a:lnSpc>
                <a:spcPct val="170000"/>
              </a:lnSpc>
              <a:buClr>
                <a:srgbClr val="FF33CC"/>
              </a:buClr>
              <a:buFont typeface="Wingdings" pitchFamily="2" charset="2"/>
              <a:buChar char="Ø"/>
            </a:pPr>
            <a:r>
              <a:rPr lang="en-GB" b="1" dirty="0" smtClean="0">
                <a:latin typeface="Arial" pitchFamily="34" charset="0"/>
                <a:cs typeface="Arial" pitchFamily="34" charset="0"/>
              </a:rPr>
              <a:t>Navigation Systems:</a:t>
            </a:r>
            <a:r>
              <a:rPr lang="en-GB" dirty="0" smtClean="0">
                <a:latin typeface="Arial" pitchFamily="34" charset="0"/>
                <a:cs typeface="Arial" pitchFamily="34" charset="0"/>
              </a:rPr>
              <a:t> BFS can help find all the neighbouring locations from the main or source location.</a:t>
            </a:r>
          </a:p>
          <a:p>
            <a:pPr algn="just">
              <a:lnSpc>
                <a:spcPct val="170000"/>
              </a:lnSpc>
              <a:buClr>
                <a:srgbClr val="FF33CC"/>
              </a:buClr>
              <a:buFont typeface="Wingdings" pitchFamily="2" charset="2"/>
              <a:buChar char="Ø"/>
            </a:pPr>
            <a:r>
              <a:rPr lang="en-GB" b="1" dirty="0" smtClean="0">
                <a:latin typeface="Arial" pitchFamily="34" charset="0"/>
                <a:cs typeface="Arial" pitchFamily="34" charset="0"/>
              </a:rPr>
              <a:t>Network Broadcasting:</a:t>
            </a:r>
            <a:r>
              <a:rPr lang="en-GB" dirty="0" smtClean="0">
                <a:latin typeface="Arial" pitchFamily="34" charset="0"/>
                <a:cs typeface="Arial" pitchFamily="34" charset="0"/>
              </a:rPr>
              <a:t> A broadcasted packet is guided by the BFS algorithm to find and reach all the nodes it has the address for.</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AE64ABA1-90E9-47EF-9C12-9AD74096D512}" type="slidenum">
              <a:rPr lang="en-US" smtClean="0">
                <a:ea typeface="ＭＳ Ｐゴシック" pitchFamily="34" charset="-128"/>
              </a:rPr>
              <a:pPr/>
              <a:t>33</a:t>
            </a:fld>
            <a:endParaRPr lang="en-US" smtClean="0">
              <a:ea typeface="ＭＳ Ｐゴシック" pitchFamily="34" charset="-128"/>
            </a:endParaRPr>
          </a:p>
        </p:txBody>
      </p:sp>
      <p:sp>
        <p:nvSpPr>
          <p:cNvPr id="35843" name="Rectangle 2"/>
          <p:cNvSpPr>
            <a:spLocks noGrp="1" noChangeArrowheads="1"/>
          </p:cNvSpPr>
          <p:nvPr>
            <p:ph type="title"/>
          </p:nvPr>
        </p:nvSpPr>
        <p:spPr/>
        <p:txBody>
          <a:bodyPr/>
          <a:lstStyle/>
          <a:p>
            <a:pPr eaLnBrk="1" hangingPunct="1"/>
            <a:r>
              <a:rPr lang="en-US" smtClean="0">
                <a:ea typeface="ＭＳ Ｐゴシック" pitchFamily="34" charset="-128"/>
              </a:rPr>
              <a:t>Iterative deepening search</a:t>
            </a:r>
          </a:p>
        </p:txBody>
      </p:sp>
      <p:sp>
        <p:nvSpPr>
          <p:cNvPr id="35844" name="Text Box 6"/>
          <p:cNvSpPr txBox="1">
            <a:spLocks noChangeArrowheads="1"/>
          </p:cNvSpPr>
          <p:nvPr/>
        </p:nvSpPr>
        <p:spPr bwMode="auto">
          <a:xfrm>
            <a:off x="304800" y="1752600"/>
            <a:ext cx="7354888" cy="3478213"/>
          </a:xfrm>
          <a:prstGeom prst="rect">
            <a:avLst/>
          </a:prstGeom>
          <a:noFill/>
          <a:ln w="9525">
            <a:noFill/>
            <a:miter lim="800000"/>
            <a:headEnd/>
            <a:tailEnd/>
          </a:ln>
        </p:spPr>
        <p:txBody>
          <a:bodyPr wrap="none">
            <a:spAutoFit/>
          </a:bodyPr>
          <a:lstStyle/>
          <a:p>
            <a:pPr>
              <a:buFontTx/>
              <a:buChar char="•"/>
            </a:pPr>
            <a:r>
              <a:rPr lang="en-US" sz="2000"/>
              <a:t> To avoid the infinite depth problem of DFS,</a:t>
            </a:r>
          </a:p>
          <a:p>
            <a:r>
              <a:rPr lang="en-US" sz="2000"/>
              <a:t>   only search until depth L,</a:t>
            </a:r>
          </a:p>
          <a:p>
            <a:r>
              <a:rPr lang="en-US" sz="2000"/>
              <a:t>	i.e., we don’t expand nodes beyond depth L.</a:t>
            </a:r>
          </a:p>
          <a:p>
            <a:r>
              <a:rPr lang="en-US" sz="2000">
                <a:sym typeface="Wingdings" pitchFamily="2" charset="2"/>
              </a:rPr>
              <a:t>  </a:t>
            </a:r>
            <a:r>
              <a:rPr lang="en-US" sz="2000">
                <a:solidFill>
                  <a:srgbClr val="FF0000"/>
                </a:solidFill>
                <a:sym typeface="Wingdings" pitchFamily="2" charset="2"/>
              </a:rPr>
              <a:t>Depth-Limited Search</a:t>
            </a:r>
          </a:p>
          <a:p>
            <a:endParaRPr lang="en-US" sz="2000">
              <a:solidFill>
                <a:srgbClr val="FF0000"/>
              </a:solidFill>
              <a:sym typeface="Wingdings" pitchFamily="2" charset="2"/>
            </a:endParaRPr>
          </a:p>
          <a:p>
            <a:pPr>
              <a:buFontTx/>
              <a:buChar char="•"/>
            </a:pPr>
            <a:r>
              <a:rPr lang="en-US" sz="2000"/>
              <a:t> What if solution is deeper than L? </a:t>
            </a:r>
            <a:r>
              <a:rPr lang="en-US" sz="2000">
                <a:sym typeface="Wingdings" pitchFamily="2" charset="2"/>
              </a:rPr>
              <a:t> Increase L iteratively.</a:t>
            </a:r>
          </a:p>
          <a:p>
            <a:r>
              <a:rPr lang="en-US" sz="2000">
                <a:sym typeface="Wingdings" pitchFamily="2" charset="2"/>
              </a:rPr>
              <a:t>   </a:t>
            </a:r>
            <a:r>
              <a:rPr lang="en-US" sz="2000">
                <a:solidFill>
                  <a:srgbClr val="FF0000"/>
                </a:solidFill>
                <a:sym typeface="Wingdings" pitchFamily="2" charset="2"/>
              </a:rPr>
              <a:t>Iterative Deepening Search</a:t>
            </a:r>
          </a:p>
          <a:p>
            <a:endParaRPr lang="en-US" sz="2000">
              <a:solidFill>
                <a:srgbClr val="FF0000"/>
              </a:solidFill>
            </a:endParaRPr>
          </a:p>
          <a:p>
            <a:pPr>
              <a:buFontTx/>
              <a:buChar char="•"/>
            </a:pPr>
            <a:r>
              <a:rPr lang="en-US" sz="2000"/>
              <a:t> This inherits the memory advantage of Depth-first search</a:t>
            </a:r>
          </a:p>
          <a:p>
            <a:pPr>
              <a:buFontTx/>
              <a:buChar char="•"/>
            </a:pPr>
            <a:endParaRPr lang="en-US" sz="2000"/>
          </a:p>
          <a:p>
            <a:pPr>
              <a:buFontTx/>
              <a:buChar char="•"/>
            </a:pPr>
            <a:r>
              <a:rPr lang="en-US" sz="2000"/>
              <a:t> Better in terms of space complexity than Breadth-first search.</a:t>
            </a:r>
            <a:endParaRPr lang="en-US" sz="200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27C42EF6-0DC2-40FF-A32C-58904A6F98D6}" type="slidenum">
              <a:rPr lang="en-US" smtClean="0">
                <a:ea typeface="ＭＳ Ｐゴシック" pitchFamily="34" charset="-128"/>
              </a:rPr>
              <a:pPr/>
              <a:t>34</a:t>
            </a:fld>
            <a:endParaRPr lang="en-US" smtClean="0">
              <a:ea typeface="ＭＳ Ｐゴシック" pitchFamily="34" charset="-128"/>
            </a:endParaRPr>
          </a:p>
        </p:txBody>
      </p:sp>
      <p:pic>
        <p:nvPicPr>
          <p:cNvPr id="24579" name="Picture 4" descr="dfs-progress01c"/>
          <p:cNvPicPr>
            <a:picLocks noChangeAspect="1" noChangeArrowheads="1"/>
          </p:cNvPicPr>
          <p:nvPr/>
        </p:nvPicPr>
        <p:blipFill>
          <a:blip r:embed="rId3"/>
          <a:srcRect/>
          <a:stretch>
            <a:fillRect/>
          </a:stretch>
        </p:blipFill>
        <p:spPr bwMode="auto">
          <a:xfrm>
            <a:off x="1981200" y="3429000"/>
            <a:ext cx="5181600" cy="3011488"/>
          </a:xfrm>
          <a:prstGeom prst="rect">
            <a:avLst/>
          </a:prstGeom>
          <a:noFill/>
          <a:ln w="9525">
            <a:noFill/>
            <a:miter lim="800000"/>
            <a:headEnd/>
            <a:tailEnd/>
          </a:ln>
        </p:spPr>
      </p:pic>
      <p:sp>
        <p:nvSpPr>
          <p:cNvPr id="24580" name="Rectangle 2"/>
          <p:cNvSpPr>
            <a:spLocks noGrp="1" noChangeArrowheads="1"/>
          </p:cNvSpPr>
          <p:nvPr>
            <p:ph type="title"/>
          </p:nvPr>
        </p:nvSpPr>
        <p:spPr/>
        <p:txBody>
          <a:bodyPr/>
          <a:lstStyle/>
          <a:p>
            <a:pPr eaLnBrk="1" hangingPunct="1"/>
            <a:r>
              <a:rPr lang="en-US" dirty="0" smtClean="0">
                <a:ea typeface="ＭＳ Ｐゴシック" pitchFamily="34" charset="-128"/>
              </a:rPr>
              <a:t>Iterative deepening search</a:t>
            </a:r>
          </a:p>
        </p:txBody>
      </p:sp>
      <p:sp>
        <p:nvSpPr>
          <p:cNvPr id="24581" name="Rectangle 3"/>
          <p:cNvSpPr>
            <a:spLocks noGrp="1" noChangeArrowheads="1"/>
          </p:cNvSpPr>
          <p:nvPr>
            <p:ph type="body" idx="1"/>
          </p:nvPr>
        </p:nvSpPr>
        <p:spPr>
          <a:xfrm>
            <a:off x="304800" y="1981200"/>
            <a:ext cx="8650288" cy="4648200"/>
          </a:xfrm>
        </p:spPr>
        <p:txBody>
          <a:bodyPr/>
          <a:lstStyle/>
          <a:p>
            <a:pPr eaLnBrk="1" hangingPunct="1"/>
            <a:endParaRPr lang="en-US" sz="2400" dirty="0" smtClean="0">
              <a:ea typeface="ＭＳ Ｐゴシック" pitchFamily="34" charset="-128"/>
            </a:endParaRPr>
          </a:p>
        </p:txBody>
      </p:sp>
      <p:sp>
        <p:nvSpPr>
          <p:cNvPr id="24582" name="Text Box 8"/>
          <p:cNvSpPr txBox="1">
            <a:spLocks noChangeArrowheads="1"/>
          </p:cNvSpPr>
          <p:nvPr/>
        </p:nvSpPr>
        <p:spPr bwMode="auto">
          <a:xfrm>
            <a:off x="288925" y="3613150"/>
            <a:ext cx="1778949" cy="369332"/>
          </a:xfrm>
          <a:prstGeom prst="rect">
            <a:avLst/>
          </a:prstGeom>
          <a:noFill/>
          <a:ln w="9525">
            <a:noFill/>
            <a:miter lim="800000"/>
            <a:headEnd/>
            <a:tailEnd/>
          </a:ln>
        </p:spPr>
        <p:txBody>
          <a:bodyPr wrap="none">
            <a:spAutoFit/>
          </a:bodyPr>
          <a:lstStyle/>
          <a:p>
            <a:r>
              <a:rPr lang="en-US" dirty="0">
                <a:solidFill>
                  <a:srgbClr val="FF0000"/>
                </a:solidFill>
              </a:rPr>
              <a:t>Initial state = </a:t>
            </a:r>
            <a:r>
              <a:rPr lang="en-US" dirty="0" smtClean="0">
                <a:solidFill>
                  <a:srgbClr val="FF0000"/>
                </a:solidFill>
              </a:rPr>
              <a:t>A</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3613B09B-A05F-4BA8-8B15-CE0E8FADC40C}" type="slidenum">
              <a:rPr lang="en-US" smtClean="0">
                <a:ea typeface="ＭＳ Ｐゴシック" pitchFamily="34" charset="-128"/>
              </a:rPr>
              <a:pPr/>
              <a:t>35</a:t>
            </a:fld>
            <a:endParaRPr lang="en-US" smtClean="0">
              <a:ea typeface="ＭＳ Ｐゴシック" pitchFamily="34" charset="-128"/>
            </a:endParaRPr>
          </a:p>
        </p:txBody>
      </p:sp>
      <p:sp>
        <p:nvSpPr>
          <p:cNvPr id="36867" name="Rectangle 2"/>
          <p:cNvSpPr>
            <a:spLocks noGrp="1" noChangeArrowheads="1"/>
          </p:cNvSpPr>
          <p:nvPr>
            <p:ph type="title"/>
          </p:nvPr>
        </p:nvSpPr>
        <p:spPr/>
        <p:txBody>
          <a:bodyPr/>
          <a:lstStyle/>
          <a:p>
            <a:pPr eaLnBrk="1" hangingPunct="1"/>
            <a:r>
              <a:rPr lang="en-US" sz="4000" smtClean="0">
                <a:ea typeface="ＭＳ Ｐゴシック" pitchFamily="34" charset="-128"/>
              </a:rPr>
              <a:t>Iterative deepening search </a:t>
            </a:r>
            <a:r>
              <a:rPr lang="en-US" sz="4000" i="1" smtClean="0">
                <a:ea typeface="ＭＳ Ｐゴシック" pitchFamily="34" charset="-128"/>
              </a:rPr>
              <a:t>L</a:t>
            </a:r>
            <a:r>
              <a:rPr lang="en-US" sz="4000" smtClean="0">
                <a:ea typeface="ＭＳ Ｐゴシック" pitchFamily="34" charset="-128"/>
              </a:rPr>
              <a:t>=0</a:t>
            </a:r>
          </a:p>
        </p:txBody>
      </p:sp>
      <p:pic>
        <p:nvPicPr>
          <p:cNvPr id="36868" name="Picture 4" descr="ids-progress1c"/>
          <p:cNvPicPr>
            <a:picLocks noChangeAspect="1" noChangeArrowheads="1"/>
          </p:cNvPicPr>
          <p:nvPr/>
        </p:nvPicPr>
        <p:blipFill>
          <a:blip r:embed="rId3"/>
          <a:srcRect/>
          <a:stretch>
            <a:fillRect/>
          </a:stretch>
        </p:blipFill>
        <p:spPr bwMode="auto">
          <a:xfrm>
            <a:off x="762000" y="1657350"/>
            <a:ext cx="762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AFFDDB95-898E-49F5-B542-46C399628149}" type="slidenum">
              <a:rPr lang="en-US" smtClean="0">
                <a:ea typeface="ＭＳ Ｐゴシック" pitchFamily="34" charset="-128"/>
              </a:rPr>
              <a:pPr/>
              <a:t>36</a:t>
            </a:fld>
            <a:endParaRPr lang="en-US" smtClean="0">
              <a:ea typeface="ＭＳ Ｐゴシック" pitchFamily="34" charset="-128"/>
            </a:endParaRPr>
          </a:p>
        </p:txBody>
      </p:sp>
      <p:sp>
        <p:nvSpPr>
          <p:cNvPr id="37891" name="Rectangle 2"/>
          <p:cNvSpPr>
            <a:spLocks noGrp="1" noChangeArrowheads="1"/>
          </p:cNvSpPr>
          <p:nvPr>
            <p:ph type="title"/>
          </p:nvPr>
        </p:nvSpPr>
        <p:spPr/>
        <p:txBody>
          <a:bodyPr/>
          <a:lstStyle/>
          <a:p>
            <a:pPr eaLnBrk="1" hangingPunct="1"/>
            <a:r>
              <a:rPr lang="en-US" sz="4000" smtClean="0">
                <a:ea typeface="ＭＳ Ｐゴシック" pitchFamily="34" charset="-128"/>
              </a:rPr>
              <a:t>Iterative deepening search </a:t>
            </a:r>
            <a:r>
              <a:rPr lang="en-US" sz="4000" i="1" smtClean="0">
                <a:ea typeface="ＭＳ Ｐゴシック" pitchFamily="34" charset="-128"/>
              </a:rPr>
              <a:t>L</a:t>
            </a:r>
            <a:r>
              <a:rPr lang="en-US" sz="4000" smtClean="0">
                <a:ea typeface="ＭＳ Ｐゴシック" pitchFamily="34" charset="-128"/>
              </a:rPr>
              <a:t>=1</a:t>
            </a:r>
          </a:p>
        </p:txBody>
      </p:sp>
      <p:pic>
        <p:nvPicPr>
          <p:cNvPr id="37892" name="Picture 4" descr="ids-progress2c"/>
          <p:cNvPicPr>
            <a:picLocks noChangeAspect="1" noChangeArrowheads="1"/>
          </p:cNvPicPr>
          <p:nvPr/>
        </p:nvPicPr>
        <p:blipFill>
          <a:blip r:embed="rId3"/>
          <a:srcRect/>
          <a:stretch>
            <a:fillRect/>
          </a:stretch>
        </p:blipFill>
        <p:spPr bwMode="auto">
          <a:xfrm>
            <a:off x="762000" y="1657350"/>
            <a:ext cx="762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E34FBB1E-8AAF-418C-BD13-0ECC27F60265}" type="slidenum">
              <a:rPr lang="en-US" smtClean="0">
                <a:ea typeface="ＭＳ Ｐゴシック" pitchFamily="34" charset="-128"/>
              </a:rPr>
              <a:pPr/>
              <a:t>37</a:t>
            </a:fld>
            <a:endParaRPr lang="en-US" smtClean="0">
              <a:ea typeface="ＭＳ Ｐゴシック" pitchFamily="34" charset="-128"/>
            </a:endParaRPr>
          </a:p>
        </p:txBody>
      </p:sp>
      <p:sp>
        <p:nvSpPr>
          <p:cNvPr id="38915" name="Rectangle 2"/>
          <p:cNvSpPr>
            <a:spLocks noGrp="1" noChangeArrowheads="1"/>
          </p:cNvSpPr>
          <p:nvPr>
            <p:ph type="title"/>
          </p:nvPr>
        </p:nvSpPr>
        <p:spPr/>
        <p:txBody>
          <a:bodyPr/>
          <a:lstStyle/>
          <a:p>
            <a:pPr eaLnBrk="1" hangingPunct="1"/>
            <a:r>
              <a:rPr lang="en-US" sz="4000" smtClean="0">
                <a:ea typeface="ＭＳ Ｐゴシック" pitchFamily="34" charset="-128"/>
              </a:rPr>
              <a:t>Iterative deepening search </a:t>
            </a:r>
            <a:r>
              <a:rPr lang="en-US" sz="4000" i="1" smtClean="0">
                <a:ea typeface="ＭＳ Ｐゴシック" pitchFamily="34" charset="-128"/>
              </a:rPr>
              <a:t>L</a:t>
            </a:r>
            <a:r>
              <a:rPr lang="en-US" sz="4000" smtClean="0">
                <a:ea typeface="ＭＳ Ｐゴシック" pitchFamily="34" charset="-128"/>
              </a:rPr>
              <a:t>=2</a:t>
            </a:r>
          </a:p>
        </p:txBody>
      </p:sp>
      <p:pic>
        <p:nvPicPr>
          <p:cNvPr id="38916" name="Picture 4" descr="ids-progress3c"/>
          <p:cNvPicPr>
            <a:picLocks noChangeAspect="1" noChangeArrowheads="1"/>
          </p:cNvPicPr>
          <p:nvPr/>
        </p:nvPicPr>
        <p:blipFill>
          <a:blip r:embed="rId3"/>
          <a:srcRect/>
          <a:stretch>
            <a:fillRect/>
          </a:stretch>
        </p:blipFill>
        <p:spPr bwMode="auto">
          <a:xfrm>
            <a:off x="762000" y="1652588"/>
            <a:ext cx="7620000" cy="355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E35E1D2F-AE52-44C2-B2AD-B6260AAA1AA3}" type="slidenum">
              <a:rPr lang="en-US" smtClean="0">
                <a:ea typeface="ＭＳ Ｐゴシック" pitchFamily="34" charset="-128"/>
              </a:rPr>
              <a:pPr/>
              <a:t>38</a:t>
            </a:fld>
            <a:endParaRPr lang="en-US" smtClean="0">
              <a:ea typeface="ＭＳ Ｐゴシック" pitchFamily="34" charset="-128"/>
            </a:endParaRPr>
          </a:p>
        </p:txBody>
      </p:sp>
      <p:sp>
        <p:nvSpPr>
          <p:cNvPr id="39939" name="Rectangle 2"/>
          <p:cNvSpPr>
            <a:spLocks noGrp="1" noChangeArrowheads="1"/>
          </p:cNvSpPr>
          <p:nvPr>
            <p:ph type="title"/>
          </p:nvPr>
        </p:nvSpPr>
        <p:spPr/>
        <p:txBody>
          <a:bodyPr/>
          <a:lstStyle/>
          <a:p>
            <a:pPr eaLnBrk="1" hangingPunct="1"/>
            <a:r>
              <a:rPr lang="en-US" sz="4000" smtClean="0">
                <a:ea typeface="ＭＳ Ｐゴシック" pitchFamily="34" charset="-128"/>
              </a:rPr>
              <a:t>Iterative Deepening Search </a:t>
            </a:r>
            <a:r>
              <a:rPr lang="en-US" sz="4000" i="1" smtClean="0">
                <a:ea typeface="ＭＳ Ｐゴシック" pitchFamily="34" charset="-128"/>
              </a:rPr>
              <a:t>L</a:t>
            </a:r>
            <a:r>
              <a:rPr lang="en-US" sz="4000" smtClean="0">
                <a:ea typeface="ＭＳ Ｐゴシック" pitchFamily="34" charset="-128"/>
              </a:rPr>
              <a:t>=3</a:t>
            </a:r>
          </a:p>
        </p:txBody>
      </p:sp>
      <p:pic>
        <p:nvPicPr>
          <p:cNvPr id="39940" name="Picture 4" descr="ids-progress4c"/>
          <p:cNvPicPr>
            <a:picLocks noChangeAspect="1" noChangeArrowheads="1"/>
          </p:cNvPicPr>
          <p:nvPr/>
        </p:nvPicPr>
        <p:blipFill>
          <a:blip r:embed="rId3"/>
          <a:srcRect/>
          <a:stretch>
            <a:fillRect/>
          </a:stretch>
        </p:blipFill>
        <p:spPr bwMode="auto">
          <a:xfrm>
            <a:off x="762000" y="1657350"/>
            <a:ext cx="7620000"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using IDS</a:t>
            </a:r>
            <a:endParaRPr lang="en-US" dirty="0"/>
          </a:p>
        </p:txBody>
      </p:sp>
      <p:pic>
        <p:nvPicPr>
          <p:cNvPr id="4" name="Content Placeholder 3" descr="Iterative deepening problem.png"/>
          <p:cNvPicPr>
            <a:picLocks noGrp="1" noChangeAspect="1"/>
          </p:cNvPicPr>
          <p:nvPr>
            <p:ph idx="1"/>
          </p:nvPr>
        </p:nvPicPr>
        <p:blipFill>
          <a:blip r:embed="rId2"/>
          <a:stretch>
            <a:fillRect/>
          </a:stretch>
        </p:blipFill>
        <p:spPr>
          <a:xfrm>
            <a:off x="2377249" y="2079947"/>
            <a:ext cx="4389501" cy="356646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search</a:t>
            </a:r>
            <a:endParaRPr lang="en-US" dirty="0"/>
          </a:p>
        </p:txBody>
      </p:sp>
      <p:pic>
        <p:nvPicPr>
          <p:cNvPr id="4" name="Content Placeholder 3" descr="Types_of_search.png"/>
          <p:cNvPicPr>
            <a:picLocks noGrp="1" noChangeAspect="1"/>
          </p:cNvPicPr>
          <p:nvPr>
            <p:ph idx="1"/>
          </p:nvPr>
        </p:nvPicPr>
        <p:blipFill>
          <a:blip r:embed="rId2"/>
          <a:stretch>
            <a:fillRect/>
          </a:stretch>
        </p:blipFill>
        <p:spPr>
          <a:xfrm>
            <a:off x="868359" y="1857364"/>
            <a:ext cx="7407282" cy="3461363"/>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9347DC9A-2FAB-42A6-A4A4-838FB2637935}" type="slidenum">
              <a:rPr lang="en-US" smtClean="0">
                <a:ea typeface="ＭＳ Ｐゴシック" pitchFamily="34" charset="-128"/>
              </a:rPr>
              <a:pPr/>
              <a:t>40</a:t>
            </a:fld>
            <a:endParaRPr lang="en-US" smtClean="0">
              <a:ea typeface="ＭＳ Ｐゴシック" pitchFamily="34" charset="-128"/>
            </a:endParaRPr>
          </a:p>
        </p:txBody>
      </p:sp>
      <p:sp>
        <p:nvSpPr>
          <p:cNvPr id="41987" name="Rectangle 2"/>
          <p:cNvSpPr>
            <a:spLocks noGrp="1" noChangeArrowheads="1"/>
          </p:cNvSpPr>
          <p:nvPr>
            <p:ph type="title"/>
          </p:nvPr>
        </p:nvSpPr>
        <p:spPr>
          <a:xfrm>
            <a:off x="1350963" y="152400"/>
            <a:ext cx="7793037" cy="852488"/>
          </a:xfrm>
        </p:spPr>
        <p:txBody>
          <a:bodyPr/>
          <a:lstStyle/>
          <a:p>
            <a:pPr eaLnBrk="1" hangingPunct="1"/>
            <a:r>
              <a:rPr lang="en-US" sz="3200" smtClean="0">
                <a:ea typeface="ＭＳ Ｐゴシック" pitchFamily="34" charset="-128"/>
              </a:rPr>
              <a:t>Properties of iterative deepening search</a:t>
            </a:r>
          </a:p>
        </p:txBody>
      </p:sp>
      <p:sp>
        <p:nvSpPr>
          <p:cNvPr id="41988" name="Rectangle 3"/>
          <p:cNvSpPr>
            <a:spLocks noGrp="1" noChangeArrowheads="1"/>
          </p:cNvSpPr>
          <p:nvPr>
            <p:ph type="body" idx="1"/>
          </p:nvPr>
        </p:nvSpPr>
        <p:spPr>
          <a:xfrm>
            <a:off x="228600" y="1905000"/>
            <a:ext cx="8650288" cy="4608513"/>
          </a:xfrm>
        </p:spPr>
        <p:txBody>
          <a:bodyPr/>
          <a:lstStyle/>
          <a:p>
            <a:pPr eaLnBrk="1" hangingPunct="1"/>
            <a:r>
              <a:rPr lang="en-US" sz="2400" u="sng" smtClean="0">
                <a:solidFill>
                  <a:srgbClr val="CC0099"/>
                </a:solidFill>
                <a:ea typeface="ＭＳ Ｐゴシック" pitchFamily="34" charset="-128"/>
              </a:rPr>
              <a:t>Complete?</a:t>
            </a:r>
            <a:r>
              <a:rPr lang="en-US" sz="2400" smtClean="0">
                <a:ea typeface="ＭＳ Ｐゴシック" pitchFamily="34" charset="-128"/>
              </a:rPr>
              <a:t> Yes</a:t>
            </a:r>
          </a:p>
          <a:p>
            <a:pPr eaLnBrk="1" hangingPunct="1">
              <a:buFont typeface="Wingdings" pitchFamily="2" charset="2"/>
              <a:buNone/>
            </a:pPr>
            <a:endParaRPr lang="en-US" sz="2400" smtClean="0">
              <a:ea typeface="ＭＳ Ｐゴシック" pitchFamily="34" charset="-128"/>
            </a:endParaRPr>
          </a:p>
          <a:p>
            <a:pPr eaLnBrk="1" hangingPunct="1"/>
            <a:r>
              <a:rPr lang="en-US" sz="2400" u="sng" smtClean="0">
                <a:solidFill>
                  <a:srgbClr val="CC0099"/>
                </a:solidFill>
                <a:ea typeface="ＭＳ Ｐゴシック" pitchFamily="34" charset="-128"/>
              </a:rPr>
              <a:t>Time?</a:t>
            </a:r>
            <a:r>
              <a:rPr lang="en-US" sz="2400" smtClean="0">
                <a:solidFill>
                  <a:srgbClr val="CC0099"/>
                </a:solidFill>
                <a:ea typeface="ＭＳ Ｐゴシック" pitchFamily="34" charset="-128"/>
              </a:rPr>
              <a:t> </a:t>
            </a:r>
            <a:r>
              <a:rPr lang="en-US" sz="2400" i="1" smtClean="0">
                <a:ea typeface="ＭＳ Ｐゴシック" pitchFamily="34" charset="-128"/>
              </a:rPr>
              <a:t>O(b</a:t>
            </a:r>
            <a:r>
              <a:rPr lang="en-US" sz="2400" i="1" baseline="30000" smtClean="0">
                <a:ea typeface="ＭＳ Ｐゴシック" pitchFamily="34" charset="-128"/>
              </a:rPr>
              <a:t>d</a:t>
            </a:r>
            <a:r>
              <a:rPr lang="en-US" sz="2400" i="1" smtClean="0">
                <a:ea typeface="ＭＳ Ｐゴシック" pitchFamily="34" charset="-128"/>
              </a:rPr>
              <a:t>)</a:t>
            </a:r>
          </a:p>
          <a:p>
            <a:pPr eaLnBrk="1" hangingPunct="1">
              <a:buFont typeface="Wingdings" pitchFamily="2" charset="2"/>
              <a:buNone/>
            </a:pPr>
            <a:endParaRPr lang="en-US" sz="2400" smtClean="0">
              <a:ea typeface="ＭＳ Ｐゴシック" pitchFamily="34" charset="-128"/>
            </a:endParaRPr>
          </a:p>
          <a:p>
            <a:pPr eaLnBrk="1" hangingPunct="1"/>
            <a:r>
              <a:rPr lang="en-US" sz="2400" u="sng" smtClean="0">
                <a:solidFill>
                  <a:srgbClr val="CC0099"/>
                </a:solidFill>
                <a:ea typeface="ＭＳ Ｐゴシック" pitchFamily="34" charset="-128"/>
              </a:rPr>
              <a:t>Space?</a:t>
            </a:r>
            <a:r>
              <a:rPr lang="en-US" sz="2400" smtClean="0">
                <a:ea typeface="ＭＳ Ｐゴシック" pitchFamily="34" charset="-128"/>
              </a:rPr>
              <a:t> </a:t>
            </a:r>
            <a:r>
              <a:rPr lang="en-US" sz="2400" i="1" smtClean="0">
                <a:ea typeface="ＭＳ Ｐゴシック" pitchFamily="34" charset="-128"/>
              </a:rPr>
              <a:t>O(bd)</a:t>
            </a:r>
          </a:p>
          <a:p>
            <a:pPr eaLnBrk="1" hangingPunct="1">
              <a:buFont typeface="Wingdings" pitchFamily="2" charset="2"/>
              <a:buNone/>
            </a:pPr>
            <a:endParaRPr lang="en-US" sz="2400" smtClean="0">
              <a:ea typeface="ＭＳ Ｐゴシック" pitchFamily="34" charset="-128"/>
            </a:endParaRPr>
          </a:p>
          <a:p>
            <a:pPr eaLnBrk="1" hangingPunct="1">
              <a:lnSpc>
                <a:spcPct val="90000"/>
              </a:lnSpc>
            </a:pPr>
            <a:r>
              <a:rPr lang="en-US" sz="2400" u="sng" smtClean="0">
                <a:solidFill>
                  <a:srgbClr val="CC0099"/>
                </a:solidFill>
                <a:ea typeface="ＭＳ Ｐゴシック" pitchFamily="34" charset="-128"/>
              </a:rPr>
              <a:t>Optimal?</a:t>
            </a:r>
            <a:r>
              <a:rPr lang="en-US" sz="2400" smtClean="0">
                <a:ea typeface="ＭＳ Ｐゴシック" pitchFamily="34" charset="-128"/>
              </a:rPr>
              <a:t> No, for general cost functions.</a:t>
            </a:r>
          </a:p>
          <a:p>
            <a:pPr eaLnBrk="1" hangingPunct="1">
              <a:lnSpc>
                <a:spcPct val="90000"/>
              </a:lnSpc>
              <a:buFont typeface="Wingdings" pitchFamily="2" charset="2"/>
              <a:buNone/>
            </a:pPr>
            <a:r>
              <a:rPr lang="en-US" sz="2400" smtClean="0">
                <a:ea typeface="ＭＳ Ｐゴシック" pitchFamily="34" charset="-128"/>
              </a:rPr>
              <a:t>	Yes, if cost is a non-decreasing function only of depth.</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Depth Limited Search</a:t>
            </a:r>
            <a:endParaRPr lang="en-US" dirty="0"/>
          </a:p>
        </p:txBody>
      </p:sp>
      <p:sp>
        <p:nvSpPr>
          <p:cNvPr id="3" name="Content Placeholder 2"/>
          <p:cNvSpPr>
            <a:spLocks noGrp="1"/>
          </p:cNvSpPr>
          <p:nvPr>
            <p:ph idx="1"/>
          </p:nvPr>
        </p:nvSpPr>
        <p:spPr/>
        <p:txBody>
          <a:bodyPr/>
          <a:lstStyle/>
          <a:p>
            <a:r>
              <a:rPr lang="en-IN" dirty="0" smtClean="0"/>
              <a:t>DFS with predetermined limit</a:t>
            </a:r>
          </a:p>
          <a:p>
            <a:r>
              <a:rPr lang="en-IN" dirty="0" smtClean="0"/>
              <a:t>Advantage</a:t>
            </a:r>
          </a:p>
          <a:p>
            <a:pPr lvl="1"/>
            <a:r>
              <a:rPr lang="en-IN" dirty="0" smtClean="0"/>
              <a:t>Memory efficient</a:t>
            </a:r>
          </a:p>
          <a:p>
            <a:r>
              <a:rPr lang="en-IN" dirty="0" smtClean="0"/>
              <a:t>Disadvantage</a:t>
            </a:r>
          </a:p>
          <a:p>
            <a:pPr lvl="1"/>
            <a:r>
              <a:rPr lang="en-IN" dirty="0" smtClean="0"/>
              <a:t>Incompleteness</a:t>
            </a:r>
          </a:p>
          <a:p>
            <a:pPr lvl="1"/>
            <a:r>
              <a:rPr lang="en-IN" dirty="0" smtClean="0"/>
              <a:t>May not be optimal, if more than one solution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using DLS</a:t>
            </a:r>
            <a:endParaRPr lang="en-US" dirty="0"/>
          </a:p>
        </p:txBody>
      </p:sp>
      <p:pic>
        <p:nvPicPr>
          <p:cNvPr id="4" name="Content Placeholder 3" descr="DLS Problem.png"/>
          <p:cNvPicPr>
            <a:picLocks noGrp="1" noChangeAspect="1"/>
          </p:cNvPicPr>
          <p:nvPr>
            <p:ph idx="1"/>
          </p:nvPr>
        </p:nvPicPr>
        <p:blipFill>
          <a:blip r:embed="rId2"/>
          <a:stretch>
            <a:fillRect/>
          </a:stretch>
        </p:blipFill>
        <p:spPr>
          <a:xfrm>
            <a:off x="457200" y="2078986"/>
            <a:ext cx="8229600" cy="356839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DLS (depth limit 3): 1, 2, 4, 5, 3, 6, 7</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using DLS</a:t>
            </a:r>
            <a:endParaRPr lang="en-US" dirty="0"/>
          </a:p>
        </p:txBody>
      </p:sp>
      <p:pic>
        <p:nvPicPr>
          <p:cNvPr id="4" name="Content Placeholder 3" descr="DLS Problem2.png"/>
          <p:cNvPicPr>
            <a:picLocks noGrp="1" noChangeAspect="1"/>
          </p:cNvPicPr>
          <p:nvPr>
            <p:ph idx="1"/>
          </p:nvPr>
        </p:nvPicPr>
        <p:blipFill>
          <a:blip r:embed="rId2"/>
          <a:stretch>
            <a:fillRect/>
          </a:stretch>
        </p:blipFill>
        <p:spPr>
          <a:xfrm>
            <a:off x="1752355" y="2388583"/>
            <a:ext cx="5639289" cy="294919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Depth limit =2</a:t>
            </a:r>
          </a:p>
          <a:p>
            <a:r>
              <a:rPr lang="en-IN" dirty="0" smtClean="0"/>
              <a:t>A-&gt;B-&gt;D-&gt;E-&gt;C-&gt;F</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415EF155-5DF4-4F2F-85EF-B30CA0C13AD5}" type="slidenum">
              <a:rPr lang="en-US" smtClean="0">
                <a:ea typeface="ＭＳ Ｐゴシック" pitchFamily="34" charset="-128"/>
              </a:rPr>
              <a:pPr/>
              <a:t>46</a:t>
            </a:fld>
            <a:endParaRPr lang="en-US" smtClean="0">
              <a:ea typeface="ＭＳ Ｐゴシック" pitchFamily="34" charset="-128"/>
            </a:endParaRPr>
          </a:p>
        </p:txBody>
      </p:sp>
      <p:sp>
        <p:nvSpPr>
          <p:cNvPr id="40963" name="Rectangle 2"/>
          <p:cNvSpPr>
            <a:spLocks noGrp="1" noChangeArrowheads="1"/>
          </p:cNvSpPr>
          <p:nvPr>
            <p:ph type="title"/>
          </p:nvPr>
        </p:nvSpPr>
        <p:spPr/>
        <p:txBody>
          <a:bodyPr/>
          <a:lstStyle/>
          <a:p>
            <a:pPr eaLnBrk="1" hangingPunct="1"/>
            <a:r>
              <a:rPr lang="en-US" smtClean="0">
                <a:ea typeface="ＭＳ Ｐゴシック" pitchFamily="34" charset="-128"/>
              </a:rPr>
              <a:t>Iterative deepening search</a:t>
            </a:r>
          </a:p>
        </p:txBody>
      </p:sp>
      <p:sp>
        <p:nvSpPr>
          <p:cNvPr id="40964" name="Rectangle 3"/>
          <p:cNvSpPr>
            <a:spLocks noGrp="1" noChangeArrowheads="1"/>
          </p:cNvSpPr>
          <p:nvPr>
            <p:ph type="body" idx="1"/>
          </p:nvPr>
        </p:nvSpPr>
        <p:spPr/>
        <p:txBody>
          <a:bodyPr/>
          <a:lstStyle/>
          <a:p>
            <a:pPr eaLnBrk="1" hangingPunct="1">
              <a:lnSpc>
                <a:spcPct val="80000"/>
              </a:lnSpc>
            </a:pPr>
            <a:r>
              <a:rPr lang="en-US" sz="2400" smtClean="0">
                <a:ea typeface="ＭＳ Ｐゴシック" pitchFamily="34" charset="-128"/>
              </a:rPr>
              <a:t>Number of nodes generated in a depth-limited search to depth </a:t>
            </a:r>
            <a:r>
              <a:rPr lang="en-US" sz="2400" i="1" smtClean="0">
                <a:ea typeface="ＭＳ Ｐゴシック" pitchFamily="34" charset="-128"/>
              </a:rPr>
              <a:t>d</a:t>
            </a:r>
            <a:r>
              <a:rPr lang="en-US" sz="2400" smtClean="0">
                <a:ea typeface="ＭＳ Ｐゴシック" pitchFamily="34" charset="-128"/>
              </a:rPr>
              <a:t> with branching factor </a:t>
            </a:r>
            <a:r>
              <a:rPr lang="en-US" sz="2400" i="1" smtClean="0">
                <a:ea typeface="ＭＳ Ｐゴシック" pitchFamily="34" charset="-128"/>
              </a:rPr>
              <a:t>b</a:t>
            </a:r>
            <a:r>
              <a:rPr lang="en-US" sz="2400" smtClean="0">
                <a:ea typeface="ＭＳ Ｐゴシック" pitchFamily="34" charset="-128"/>
              </a:rPr>
              <a:t>: </a:t>
            </a:r>
          </a:p>
          <a:p>
            <a:pPr algn="ctr" eaLnBrk="1" hangingPunct="1">
              <a:lnSpc>
                <a:spcPct val="80000"/>
              </a:lnSpc>
              <a:buFont typeface="Wingdings" pitchFamily="2" charset="2"/>
              <a:buNone/>
            </a:pPr>
            <a:r>
              <a:rPr lang="en-US" sz="2400" i="1" smtClean="0">
                <a:ea typeface="ＭＳ Ｐゴシック" pitchFamily="34" charset="-128"/>
              </a:rPr>
              <a:t>	N</a:t>
            </a:r>
            <a:r>
              <a:rPr lang="en-US" sz="2400" i="1" baseline="-25000" smtClean="0">
                <a:ea typeface="ＭＳ Ｐゴシック" pitchFamily="34" charset="-128"/>
              </a:rPr>
              <a:t>DLS</a:t>
            </a:r>
            <a:r>
              <a:rPr lang="en-US" sz="2400" i="1" smtClean="0">
                <a:ea typeface="ＭＳ Ｐゴシック" pitchFamily="34" charset="-128"/>
              </a:rPr>
              <a:t> = b</a:t>
            </a:r>
            <a:r>
              <a:rPr lang="en-US" sz="2400" i="1" baseline="30000" smtClean="0">
                <a:latin typeface="r" charset="0"/>
                <a:ea typeface="ＭＳ Ｐゴシック" pitchFamily="34" charset="-128"/>
              </a:rPr>
              <a:t>0</a:t>
            </a:r>
            <a:r>
              <a:rPr lang="en-US" sz="2400" i="1" smtClean="0">
                <a:ea typeface="ＭＳ Ｐゴシック" pitchFamily="34" charset="-128"/>
              </a:rPr>
              <a:t> + b</a:t>
            </a:r>
            <a:r>
              <a:rPr lang="en-US" sz="2400" i="1" baseline="30000" smtClean="0">
                <a:latin typeface="r" charset="0"/>
                <a:ea typeface="ＭＳ Ｐゴシック" pitchFamily="34" charset="-128"/>
              </a:rPr>
              <a:t>1</a:t>
            </a:r>
            <a:r>
              <a:rPr lang="en-US" sz="2400" i="1" smtClean="0">
                <a:ea typeface="ＭＳ Ｐゴシック" pitchFamily="34" charset="-128"/>
              </a:rPr>
              <a:t> + b</a:t>
            </a:r>
            <a:r>
              <a:rPr lang="en-US" sz="2400" i="1" baseline="30000" smtClean="0">
                <a:latin typeface="r" charset="0"/>
                <a:ea typeface="ＭＳ Ｐゴシック" pitchFamily="34" charset="-128"/>
              </a:rPr>
              <a:t>2</a:t>
            </a:r>
            <a:r>
              <a:rPr lang="en-US" sz="2400" i="1" smtClean="0">
                <a:ea typeface="ＭＳ Ｐゴシック" pitchFamily="34" charset="-128"/>
              </a:rPr>
              <a:t> + … + b</a:t>
            </a:r>
            <a:r>
              <a:rPr lang="en-US" sz="2400" i="1" baseline="30000" smtClean="0">
                <a:latin typeface="r" charset="0"/>
                <a:ea typeface="ＭＳ Ｐゴシック" pitchFamily="34" charset="-128"/>
              </a:rPr>
              <a:t>d-2</a:t>
            </a:r>
            <a:r>
              <a:rPr lang="en-US" sz="2400" i="1" smtClean="0">
                <a:ea typeface="ＭＳ Ｐゴシック" pitchFamily="34" charset="-128"/>
              </a:rPr>
              <a:t> + b</a:t>
            </a:r>
            <a:r>
              <a:rPr lang="en-US" sz="2400" i="1" baseline="30000" smtClean="0">
                <a:latin typeface="r" charset="0"/>
                <a:ea typeface="ＭＳ Ｐゴシック" pitchFamily="34" charset="-128"/>
              </a:rPr>
              <a:t>d-1</a:t>
            </a:r>
            <a:r>
              <a:rPr lang="en-US" sz="2400" i="1" smtClean="0">
                <a:ea typeface="ＭＳ Ｐゴシック" pitchFamily="34" charset="-128"/>
              </a:rPr>
              <a:t> + b</a:t>
            </a:r>
            <a:r>
              <a:rPr lang="en-US" sz="2400" i="1" baseline="30000" smtClean="0">
                <a:latin typeface="r" charset="0"/>
                <a:ea typeface="ＭＳ Ｐゴシック" pitchFamily="34" charset="-128"/>
              </a:rPr>
              <a:t>d</a:t>
            </a:r>
            <a:r>
              <a:rPr lang="en-US" sz="2400" smtClean="0">
                <a:ea typeface="ＭＳ Ｐゴシック" pitchFamily="34" charset="-128"/>
              </a:rPr>
              <a:t> </a:t>
            </a:r>
          </a:p>
          <a:p>
            <a:pPr eaLnBrk="1" hangingPunct="1">
              <a:lnSpc>
                <a:spcPct val="80000"/>
              </a:lnSpc>
            </a:pPr>
            <a:endParaRPr lang="en-US" sz="2400" smtClean="0">
              <a:ea typeface="ＭＳ Ｐゴシック" pitchFamily="34" charset="-128"/>
            </a:endParaRPr>
          </a:p>
          <a:p>
            <a:pPr eaLnBrk="1" hangingPunct="1">
              <a:lnSpc>
                <a:spcPct val="80000"/>
              </a:lnSpc>
            </a:pPr>
            <a:r>
              <a:rPr lang="en-US" sz="2400" smtClean="0">
                <a:ea typeface="ＭＳ Ｐゴシック" pitchFamily="34" charset="-128"/>
              </a:rPr>
              <a:t>Number of nodes generated in an iterative deepening search to depth </a:t>
            </a:r>
            <a:r>
              <a:rPr lang="en-US" sz="2400" i="1" smtClean="0">
                <a:ea typeface="ＭＳ Ｐゴシック" pitchFamily="34" charset="-128"/>
              </a:rPr>
              <a:t>d</a:t>
            </a:r>
            <a:r>
              <a:rPr lang="en-US" sz="2400" smtClean="0">
                <a:ea typeface="ＭＳ Ｐゴシック" pitchFamily="34" charset="-128"/>
              </a:rPr>
              <a:t> with branching factor </a:t>
            </a:r>
            <a:r>
              <a:rPr lang="en-US" sz="2400" i="1" smtClean="0">
                <a:ea typeface="ＭＳ Ｐゴシック" pitchFamily="34" charset="-128"/>
              </a:rPr>
              <a:t>b</a:t>
            </a:r>
            <a:r>
              <a:rPr lang="en-US" sz="2400" smtClean="0">
                <a:ea typeface="ＭＳ Ｐゴシック" pitchFamily="34" charset="-128"/>
              </a:rPr>
              <a:t>: </a:t>
            </a:r>
          </a:p>
          <a:p>
            <a:pPr eaLnBrk="1" hangingPunct="1">
              <a:lnSpc>
                <a:spcPct val="80000"/>
              </a:lnSpc>
              <a:buFont typeface="Wingdings" pitchFamily="2" charset="2"/>
              <a:buNone/>
            </a:pPr>
            <a:r>
              <a:rPr lang="en-US" sz="2400" smtClean="0">
                <a:ea typeface="ＭＳ Ｐゴシック" pitchFamily="34" charset="-128"/>
              </a:rPr>
              <a:t>   N</a:t>
            </a:r>
            <a:r>
              <a:rPr lang="en-US" sz="2400" baseline="-25000" smtClean="0">
                <a:ea typeface="ＭＳ Ｐゴシック" pitchFamily="34" charset="-128"/>
              </a:rPr>
              <a:t>IDS</a:t>
            </a:r>
            <a:r>
              <a:rPr lang="en-US" sz="2400" smtClean="0">
                <a:ea typeface="ＭＳ Ｐゴシック" pitchFamily="34" charset="-128"/>
              </a:rPr>
              <a:t> = (d+1)b</a:t>
            </a:r>
            <a:r>
              <a:rPr lang="en-US" sz="2400" baseline="30000" smtClean="0">
                <a:ea typeface="ＭＳ Ｐゴシック" pitchFamily="34" charset="-128"/>
              </a:rPr>
              <a:t>0</a:t>
            </a:r>
            <a:r>
              <a:rPr lang="en-US" sz="2400" smtClean="0">
                <a:ea typeface="ＭＳ Ｐゴシック" pitchFamily="34" charset="-128"/>
              </a:rPr>
              <a:t> + d b</a:t>
            </a:r>
            <a:r>
              <a:rPr lang="en-US" sz="2400" baseline="30000" smtClean="0">
                <a:ea typeface="ＭＳ Ｐゴシック" pitchFamily="34" charset="-128"/>
              </a:rPr>
              <a:t>1</a:t>
            </a:r>
            <a:r>
              <a:rPr lang="en-US" sz="2400" smtClean="0">
                <a:ea typeface="ＭＳ Ｐゴシック" pitchFamily="34" charset="-128"/>
              </a:rPr>
              <a:t> + (d-1)b</a:t>
            </a:r>
            <a:r>
              <a:rPr lang="en-US" sz="2400" baseline="30000" smtClean="0">
                <a:ea typeface="ＭＳ Ｐゴシック" pitchFamily="34" charset="-128"/>
              </a:rPr>
              <a:t>2</a:t>
            </a:r>
            <a:r>
              <a:rPr lang="en-US" sz="2400" smtClean="0">
                <a:ea typeface="ＭＳ Ｐゴシック" pitchFamily="34" charset="-128"/>
              </a:rPr>
              <a:t> + … + 3b</a:t>
            </a:r>
            <a:r>
              <a:rPr lang="en-US" sz="2400" baseline="30000" smtClean="0">
                <a:ea typeface="ＭＳ Ｐゴシック" pitchFamily="34" charset="-128"/>
              </a:rPr>
              <a:t>d-2</a:t>
            </a:r>
            <a:r>
              <a:rPr lang="en-US" sz="2400" smtClean="0">
                <a:ea typeface="ＭＳ Ｐゴシック" pitchFamily="34" charset="-128"/>
              </a:rPr>
              <a:t> +2b</a:t>
            </a:r>
            <a:r>
              <a:rPr lang="en-US" sz="2400" baseline="30000" smtClean="0">
                <a:ea typeface="ＭＳ Ｐゴシック" pitchFamily="34" charset="-128"/>
              </a:rPr>
              <a:t>d-1</a:t>
            </a:r>
            <a:r>
              <a:rPr lang="en-US" sz="2400" smtClean="0">
                <a:ea typeface="ＭＳ Ｐゴシック" pitchFamily="34" charset="-128"/>
              </a:rPr>
              <a:t> + 1b</a:t>
            </a:r>
            <a:r>
              <a:rPr lang="en-US" sz="2400" baseline="30000" smtClean="0">
                <a:ea typeface="ＭＳ Ｐゴシック" pitchFamily="34" charset="-128"/>
              </a:rPr>
              <a:t>d</a:t>
            </a:r>
          </a:p>
          <a:p>
            <a:pPr eaLnBrk="1" hangingPunct="1">
              <a:lnSpc>
                <a:spcPct val="80000"/>
              </a:lnSpc>
              <a:buFont typeface="Wingdings" pitchFamily="2" charset="2"/>
              <a:buNone/>
            </a:pPr>
            <a:r>
              <a:rPr lang="en-US" sz="2400" smtClean="0">
                <a:ea typeface="ＭＳ Ｐゴシック" pitchFamily="34" charset="-128"/>
              </a:rPr>
              <a:t>          = </a:t>
            </a:r>
            <a:r>
              <a:rPr lang="en-US" sz="2400" i="1" smtClean="0">
                <a:ea typeface="ＭＳ Ｐゴシック" pitchFamily="34" charset="-128"/>
              </a:rPr>
              <a:t>O</a:t>
            </a:r>
            <a:r>
              <a:rPr lang="en-US" sz="2400" smtClean="0">
                <a:ea typeface="ＭＳ Ｐゴシック" pitchFamily="34" charset="-128"/>
              </a:rPr>
              <a:t>(b</a:t>
            </a:r>
            <a:r>
              <a:rPr lang="en-US" sz="2400" baseline="30000" smtClean="0">
                <a:ea typeface="ＭＳ Ｐゴシック" pitchFamily="34" charset="-128"/>
              </a:rPr>
              <a:t>d</a:t>
            </a:r>
            <a:r>
              <a:rPr lang="en-US" sz="2400" smtClean="0">
                <a:ea typeface="ＭＳ Ｐゴシック" pitchFamily="34" charset="-128"/>
              </a:rPr>
              <a:t>)</a:t>
            </a:r>
          </a:p>
          <a:p>
            <a:pPr algn="ctr" eaLnBrk="1" hangingPunct="1">
              <a:lnSpc>
                <a:spcPct val="80000"/>
              </a:lnSpc>
              <a:buFont typeface="Wingdings" pitchFamily="2" charset="2"/>
              <a:buNone/>
            </a:pPr>
            <a:endParaRPr lang="en-US" sz="2400" smtClean="0">
              <a:ea typeface="ＭＳ Ｐゴシック" pitchFamily="34" charset="-128"/>
            </a:endParaRPr>
          </a:p>
          <a:p>
            <a:pPr eaLnBrk="1" hangingPunct="1">
              <a:lnSpc>
                <a:spcPct val="80000"/>
              </a:lnSpc>
            </a:pPr>
            <a:endParaRPr lang="en-US" sz="2400" smtClean="0">
              <a:ea typeface="ＭＳ Ｐゴシック" pitchFamily="34" charset="-128"/>
            </a:endParaRPr>
          </a:p>
          <a:p>
            <a:pPr eaLnBrk="1" hangingPunct="1">
              <a:lnSpc>
                <a:spcPct val="80000"/>
              </a:lnSpc>
            </a:pPr>
            <a:r>
              <a:rPr lang="en-US" sz="2400" smtClean="0">
                <a:ea typeface="ＭＳ Ｐゴシック" pitchFamily="34" charset="-128"/>
              </a:rPr>
              <a:t>For </a:t>
            </a:r>
            <a:r>
              <a:rPr lang="en-US" sz="2400" i="1" smtClean="0">
                <a:ea typeface="ＭＳ Ｐゴシック" pitchFamily="34" charset="-128"/>
              </a:rPr>
              <a:t>b = 10</a:t>
            </a:r>
            <a:r>
              <a:rPr lang="en-US" sz="2400" smtClean="0">
                <a:ea typeface="ＭＳ Ｐゴシック" pitchFamily="34" charset="-128"/>
              </a:rPr>
              <a:t>, </a:t>
            </a:r>
            <a:r>
              <a:rPr lang="en-US" sz="2400" i="1" smtClean="0">
                <a:ea typeface="ＭＳ Ｐゴシック" pitchFamily="34" charset="-128"/>
              </a:rPr>
              <a:t>d = 5</a:t>
            </a:r>
            <a:r>
              <a:rPr lang="en-US" sz="2400" smtClean="0">
                <a:ea typeface="ＭＳ Ｐゴシック" pitchFamily="34" charset="-128"/>
              </a:rPr>
              <a:t>,</a:t>
            </a:r>
          </a:p>
          <a:p>
            <a:pPr lvl="1" eaLnBrk="1" hangingPunct="1">
              <a:lnSpc>
                <a:spcPct val="80000"/>
              </a:lnSpc>
            </a:pPr>
            <a:r>
              <a:rPr lang="en-US" sz="2000" smtClean="0">
                <a:ea typeface="ＭＳ Ｐゴシック" pitchFamily="34" charset="-128"/>
              </a:rPr>
              <a:t>N</a:t>
            </a:r>
            <a:r>
              <a:rPr lang="en-US" sz="2000" baseline="-25000" smtClean="0">
                <a:ea typeface="ＭＳ Ｐゴシック" pitchFamily="34" charset="-128"/>
              </a:rPr>
              <a:t>DLS </a:t>
            </a:r>
            <a:r>
              <a:rPr lang="en-US" sz="2000" smtClean="0">
                <a:ea typeface="ＭＳ Ｐゴシック" pitchFamily="34" charset="-128"/>
              </a:rPr>
              <a:t>= 1 + 10 + 100 + 1,000 + 10,000 + 100,000 = 111,111</a:t>
            </a:r>
          </a:p>
          <a:p>
            <a:pPr lvl="1" eaLnBrk="1" hangingPunct="1">
              <a:lnSpc>
                <a:spcPct val="80000"/>
              </a:lnSpc>
            </a:pPr>
            <a:r>
              <a:rPr lang="en-US" sz="2000" smtClean="0">
                <a:ea typeface="ＭＳ Ｐゴシック" pitchFamily="34" charset="-128"/>
              </a:rPr>
              <a:t>N</a:t>
            </a:r>
            <a:r>
              <a:rPr lang="en-US" sz="2000" baseline="-25000" smtClean="0">
                <a:ea typeface="ＭＳ Ｐゴシック" pitchFamily="34" charset="-128"/>
              </a:rPr>
              <a:t>IDS</a:t>
            </a:r>
            <a:r>
              <a:rPr lang="en-US" sz="2000" smtClean="0">
                <a:ea typeface="ＭＳ Ｐゴシック" pitchFamily="34" charset="-128"/>
              </a:rPr>
              <a:t> = 6 + 50 + 400 + 3,000 + 20,000 + 100,000 = 123,450</a:t>
            </a:r>
          </a:p>
          <a:p>
            <a:pPr eaLnBrk="1" hangingPunct="1">
              <a:lnSpc>
                <a:spcPct val="80000"/>
              </a:lnSpc>
              <a:buFont typeface="Wingdings" pitchFamily="2" charset="2"/>
              <a:buNone/>
            </a:pPr>
            <a:endParaRPr lang="en-US" sz="2400" smtClean="0">
              <a:ea typeface="ＭＳ Ｐゴシック" pitchFamily="34" charset="-128"/>
            </a:endParaRPr>
          </a:p>
        </p:txBody>
      </p:sp>
      <p:graphicFrame>
        <p:nvGraphicFramePr>
          <p:cNvPr id="40965" name="Object 8"/>
          <p:cNvGraphicFramePr>
            <a:graphicFrameLocks noChangeAspect="1"/>
          </p:cNvGraphicFramePr>
          <p:nvPr/>
        </p:nvGraphicFramePr>
        <p:xfrm>
          <a:off x="3276600" y="6172200"/>
          <a:ext cx="533400" cy="290513"/>
        </p:xfrm>
        <a:graphic>
          <a:graphicData uri="http://schemas.openxmlformats.org/presentationml/2006/ole">
            <p:oleObj spid="_x0000_s62466" name="Equation" r:id="rId4" imgW="419100" imgH="228600" progId="Equation.3">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28662" y="2500306"/>
            <a:ext cx="7300938" cy="3625857"/>
          </a:xfrm>
        </p:spPr>
        <p:txBody>
          <a:bodyPr>
            <a:normAutofit/>
          </a:bodyPr>
          <a:lstStyle/>
          <a:p>
            <a:pPr algn="ctr">
              <a:buNone/>
            </a:pPr>
            <a:r>
              <a:rPr lang="en-GB" sz="6000" dirty="0" smtClean="0">
                <a:solidFill>
                  <a:srgbClr val="C00000"/>
                </a:solidFill>
                <a:latin typeface="Arial" pitchFamily="34" charset="0"/>
                <a:cs typeface="Arial" pitchFamily="34" charset="0"/>
              </a:rPr>
              <a:t>THANK YOU</a:t>
            </a:r>
            <a:endParaRPr lang="en-US" sz="6000" dirty="0">
              <a:solidFill>
                <a:srgbClr val="C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Uninformed search </a:t>
            </a:r>
            <a:r>
              <a:rPr lang="en-IN" dirty="0" err="1" smtClean="0"/>
              <a:t>vs</a:t>
            </a:r>
            <a:r>
              <a:rPr lang="en-IN" dirty="0" smtClean="0"/>
              <a:t> Informed search</a:t>
            </a:r>
            <a:endParaRPr lang="en-US" dirty="0"/>
          </a:p>
        </p:txBody>
      </p:sp>
      <p:sp>
        <p:nvSpPr>
          <p:cNvPr id="3" name="Content Placeholder 2"/>
          <p:cNvSpPr>
            <a:spLocks noGrp="1"/>
          </p:cNvSpPr>
          <p:nvPr>
            <p:ph idx="1"/>
          </p:nvPr>
        </p:nvSpPr>
        <p:spPr/>
        <p:txBody>
          <a:bodyPr>
            <a:normAutofit/>
          </a:bodyPr>
          <a:lstStyle/>
          <a:p>
            <a:r>
              <a:rPr lang="en-US" sz="2600" b="1" dirty="0" smtClean="0"/>
              <a:t>Uninformed Search </a:t>
            </a:r>
            <a:r>
              <a:rPr lang="en-IN" sz="2600" dirty="0" smtClean="0"/>
              <a:t>: </a:t>
            </a:r>
            <a:r>
              <a:rPr lang="en-US" sz="2600" b="1" dirty="0" smtClean="0"/>
              <a:t> </a:t>
            </a:r>
            <a:r>
              <a:rPr lang="en-US" sz="2600" dirty="0" smtClean="0"/>
              <a:t>algorithms have no additional information on the goal node other than the one provided in the problem definition.</a:t>
            </a:r>
          </a:p>
          <a:p>
            <a:r>
              <a:rPr lang="en-US" sz="2800" dirty="0" smtClean="0"/>
              <a:t>Uninformed search is also called </a:t>
            </a:r>
            <a:r>
              <a:rPr lang="en-US" sz="2800" b="1" dirty="0" smtClean="0"/>
              <a:t>Blind search</a:t>
            </a:r>
            <a:r>
              <a:rPr lang="en-US" sz="2800" dirty="0" smtClean="0"/>
              <a:t>.</a:t>
            </a:r>
          </a:p>
          <a:p>
            <a:r>
              <a:rPr lang="en-IN" sz="2800" b="1" dirty="0" smtClean="0"/>
              <a:t>Informed search</a:t>
            </a:r>
            <a:r>
              <a:rPr lang="en-IN" sz="2800" dirty="0" smtClean="0"/>
              <a:t>: </a:t>
            </a:r>
            <a:r>
              <a:rPr lang="en-US" sz="2800" dirty="0" smtClean="0"/>
              <a:t> algorithms have information on the goal state, which helps in more efficient searching. </a:t>
            </a:r>
          </a:p>
          <a:p>
            <a:r>
              <a:rPr lang="en-US" sz="2800" dirty="0" smtClean="0"/>
              <a:t>This information is obtained by something called a </a:t>
            </a:r>
            <a:r>
              <a:rPr lang="en-US" sz="2800" i="1" dirty="0" smtClean="0"/>
              <a:t>heuristic.</a:t>
            </a:r>
            <a:r>
              <a:rPr lang="en-US" sz="2800" dirty="0" smtClean="0"/>
              <a:t> </a:t>
            </a:r>
            <a:endParaRPr lang="en-US"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Depth First Search</a:t>
            </a:r>
            <a:endParaRPr lang="en-US" dirty="0"/>
          </a:p>
        </p:txBody>
      </p:sp>
      <p:sp>
        <p:nvSpPr>
          <p:cNvPr id="3" name="Content Placeholder 2"/>
          <p:cNvSpPr>
            <a:spLocks noGrp="1"/>
          </p:cNvSpPr>
          <p:nvPr>
            <p:ph idx="1"/>
          </p:nvPr>
        </p:nvSpPr>
        <p:spPr/>
        <p:txBody>
          <a:bodyPr/>
          <a:lstStyle/>
          <a:p>
            <a:r>
              <a:rPr lang="en-US" dirty="0" smtClean="0"/>
              <a:t>Depth-first search (DFS) is an algorithm for traversing or searching tree or graph data structures.</a:t>
            </a:r>
          </a:p>
          <a:p>
            <a:r>
              <a:rPr lang="en-US" dirty="0" smtClean="0"/>
              <a:t>The algorithm starts at the root node and explores as far as possible along each branch before backtracking. </a:t>
            </a:r>
          </a:p>
          <a:p>
            <a:r>
              <a:rPr lang="en-US" dirty="0" smtClean="0"/>
              <a:t>“deepest node first” strategy</a:t>
            </a:r>
          </a:p>
          <a:p>
            <a:r>
              <a:rPr lang="en-US" dirty="0" smtClean="0"/>
              <a:t>It is implemented using a stack.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 the DFS traversal?</a:t>
            </a:r>
            <a:endParaRPr lang="en-US" dirty="0"/>
          </a:p>
        </p:txBody>
      </p:sp>
      <p:pic>
        <p:nvPicPr>
          <p:cNvPr id="4" name="Content Placeholder 3" descr="Graph.png"/>
          <p:cNvPicPr>
            <a:picLocks noGrp="1" noChangeAspect="1"/>
          </p:cNvPicPr>
          <p:nvPr>
            <p:ph idx="1"/>
          </p:nvPr>
        </p:nvPicPr>
        <p:blipFill>
          <a:blip r:embed="rId2"/>
          <a:stretch>
            <a:fillRect/>
          </a:stretch>
        </p:blipFill>
        <p:spPr>
          <a:xfrm>
            <a:off x="997910" y="2293325"/>
            <a:ext cx="7148180" cy="313971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DFS </a:t>
            </a:r>
            <a:endParaRPr lang="en-US" dirty="0"/>
          </a:p>
        </p:txBody>
      </p:sp>
      <p:pic>
        <p:nvPicPr>
          <p:cNvPr id="4" name="Content Placeholder 3" descr="DFS .png"/>
          <p:cNvPicPr>
            <a:picLocks noGrp="1" noChangeAspect="1"/>
          </p:cNvPicPr>
          <p:nvPr>
            <p:ph idx="1"/>
          </p:nvPr>
        </p:nvPicPr>
        <p:blipFill>
          <a:blip r:embed="rId2"/>
          <a:stretch>
            <a:fillRect/>
          </a:stretch>
        </p:blipFill>
        <p:spPr>
          <a:xfrm>
            <a:off x="1428728" y="2071678"/>
            <a:ext cx="7201525" cy="3643338"/>
          </a:xfrm>
        </p:spPr>
      </p:pic>
      <p:pic>
        <p:nvPicPr>
          <p:cNvPr id="5" name="Content Placeholder 3" descr="Graph.png"/>
          <p:cNvPicPr>
            <a:picLocks noChangeAspect="1"/>
          </p:cNvPicPr>
          <p:nvPr/>
        </p:nvPicPr>
        <p:blipFill>
          <a:blip r:embed="rId3"/>
          <a:stretch>
            <a:fillRect/>
          </a:stretch>
        </p:blipFill>
        <p:spPr>
          <a:xfrm>
            <a:off x="642910" y="1214422"/>
            <a:ext cx="3359776" cy="147572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Solve using DFS </a:t>
            </a:r>
            <a:endParaRPr lang="en-US" dirty="0"/>
          </a:p>
        </p:txBody>
      </p:sp>
      <p:pic>
        <p:nvPicPr>
          <p:cNvPr id="4" name="Content Placeholder 3" descr="Screenshot 2023-07-31 115724.png"/>
          <p:cNvPicPr>
            <a:picLocks noGrp="1" noChangeAspect="1"/>
          </p:cNvPicPr>
          <p:nvPr>
            <p:ph idx="1"/>
          </p:nvPr>
        </p:nvPicPr>
        <p:blipFill>
          <a:blip r:embed="rId2"/>
          <a:stretch>
            <a:fillRect/>
          </a:stretch>
        </p:blipFill>
        <p:spPr>
          <a:xfrm>
            <a:off x="1857356" y="1785926"/>
            <a:ext cx="4780801" cy="407348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5852</TotalTime>
  <Words>761</Words>
  <Application>Microsoft Office PowerPoint</Application>
  <PresentationFormat>On-screen Show (4:3)</PresentationFormat>
  <Paragraphs>166</Paragraphs>
  <Slides>47</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Office Theme</vt:lpstr>
      <vt:lpstr>Equation</vt:lpstr>
      <vt:lpstr>SEARCH  ALGORITHMS</vt:lpstr>
      <vt:lpstr>Searching</vt:lpstr>
      <vt:lpstr>Searching</vt:lpstr>
      <vt:lpstr>Types of search</vt:lpstr>
      <vt:lpstr>Uninformed search vs Informed search</vt:lpstr>
      <vt:lpstr>Depth First Search</vt:lpstr>
      <vt:lpstr>Find the DFS traversal?</vt:lpstr>
      <vt:lpstr>DFS </vt:lpstr>
      <vt:lpstr>Solve using DFS </vt:lpstr>
      <vt:lpstr>Solution</vt:lpstr>
      <vt:lpstr>BFS</vt:lpstr>
      <vt:lpstr>BFS</vt:lpstr>
      <vt:lpstr>Find the BFS traversal?</vt:lpstr>
      <vt:lpstr>BFS</vt:lpstr>
      <vt:lpstr>Solve using BFS </vt:lpstr>
      <vt:lpstr>Solution</vt:lpstr>
      <vt:lpstr>BFS Architecture</vt:lpstr>
      <vt:lpstr>Why do we need BFS Algorithm?</vt:lpstr>
      <vt:lpstr>Uniform Cost Search</vt:lpstr>
      <vt:lpstr>Find the UCS traversal?</vt:lpstr>
      <vt:lpstr>UCS</vt:lpstr>
      <vt:lpstr>Solve using UCS</vt:lpstr>
      <vt:lpstr>Solution</vt:lpstr>
      <vt:lpstr>Example BFS Algorithm </vt:lpstr>
      <vt:lpstr>STEP 2</vt:lpstr>
      <vt:lpstr>STEP 3</vt:lpstr>
      <vt:lpstr>STEP 4</vt:lpstr>
      <vt:lpstr>STEP 5</vt:lpstr>
      <vt:lpstr>Rules of BFS Algorithm</vt:lpstr>
      <vt:lpstr>(Contd..)</vt:lpstr>
      <vt:lpstr>Applications of BFS Algorithm </vt:lpstr>
      <vt:lpstr>(Contd..)</vt:lpstr>
      <vt:lpstr>Iterative deepening search</vt:lpstr>
      <vt:lpstr>Iterative deepening search</vt:lpstr>
      <vt:lpstr>Iterative deepening search L=0</vt:lpstr>
      <vt:lpstr>Iterative deepening search L=1</vt:lpstr>
      <vt:lpstr>Iterative deepening search L=2</vt:lpstr>
      <vt:lpstr>Iterative Deepening Search L=3</vt:lpstr>
      <vt:lpstr>Solve using IDS</vt:lpstr>
      <vt:lpstr>Properties of iterative deepening search</vt:lpstr>
      <vt:lpstr>Depth Limited Search</vt:lpstr>
      <vt:lpstr>Solve using DLS</vt:lpstr>
      <vt:lpstr>Slide 43</vt:lpstr>
      <vt:lpstr>Solve using DLS</vt:lpstr>
      <vt:lpstr>Slide 45</vt:lpstr>
      <vt:lpstr>Iterative deepening search</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SOCS</dc:creator>
  <cp:lastModifiedBy>Ajees A P</cp:lastModifiedBy>
  <cp:revision>41</cp:revision>
  <dcterms:created xsi:type="dcterms:W3CDTF">2021-03-16T07:16:42Z</dcterms:created>
  <dcterms:modified xsi:type="dcterms:W3CDTF">2023-09-14T04:49:00Z</dcterms:modified>
</cp:coreProperties>
</file>