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81" r:id="rId2"/>
    <p:sldId id="261" r:id="rId3"/>
    <p:sldId id="259" r:id="rId4"/>
    <p:sldId id="263" r:id="rId5"/>
    <p:sldId id="264" r:id="rId6"/>
    <p:sldId id="265" r:id="rId7"/>
    <p:sldId id="266" r:id="rId8"/>
    <p:sldId id="267" r:id="rId9"/>
    <p:sldId id="280"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6858000" type="screen4x3"/>
  <p:notesSz cx="6858000" cy="9144000"/>
  <p:embeddedFontLst>
    <p:embeddedFont>
      <p:font typeface="Calibri" pitchFamily="34" charset="0"/>
      <p:regular r:id="rId24"/>
      <p:bold r:id="rId25"/>
      <p:italic r:id="rId26"/>
      <p:boldItalic r:id="rId27"/>
    </p:embeddedFont>
    <p:embeddedFont>
      <p:font typeface="Poppins"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nbhYpjLXRz2PisUN6nojjTZ8UL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D05AB86-7B95-4B95-89EC-188BE73005FE}">
  <a:tblStyle styleId="{1D05AB86-7B95-4B95-89EC-188BE73005F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1792288" y="612775"/>
            <a:ext cx="5486400" cy="4114800"/>
          </a:xfrm>
          <a:prstGeom prst="rect">
            <a:avLst/>
          </a:prstGeom>
          <a:noFill/>
          <a:ln>
            <a:noFill/>
          </a:ln>
        </p:spPr>
      </p:sp>
      <p:sp>
        <p:nvSpPr>
          <p:cNvPr id="64" name="Google Shape;64;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30425"/>
            <a:ext cx="8572560" cy="1470025"/>
          </a:xfrm>
        </p:spPr>
        <p:txBody>
          <a:bodyPr/>
          <a:lstStyle/>
          <a:p>
            <a:r>
              <a:rPr lang="en-US" dirty="0" smtClean="0"/>
              <a:t>Introduction to AI Continued</a:t>
            </a:r>
            <a:endParaRPr lang="en-US" dirty="0"/>
          </a:p>
        </p:txBody>
      </p:sp>
      <p:sp>
        <p:nvSpPr>
          <p:cNvPr id="3" name="Subtitle 2"/>
          <p:cNvSpPr>
            <a:spLocks noGrp="1"/>
          </p:cNvSpPr>
          <p:nvPr>
            <p:ph type="subTitle" idx="1"/>
          </p:nvPr>
        </p:nvSpPr>
        <p:spPr>
          <a:xfrm>
            <a:off x="3428992" y="3929066"/>
            <a:ext cx="5429288" cy="1752600"/>
          </a:xfrm>
        </p:spPr>
        <p:txBody>
          <a:bodyPr>
            <a:normAutofit lnSpcReduction="10000"/>
          </a:bodyPr>
          <a:lstStyle/>
          <a:p>
            <a:pPr algn="l"/>
            <a:r>
              <a:rPr lang="en-US" dirty="0" smtClean="0"/>
              <a:t>Dr. Ajees A P</a:t>
            </a:r>
          </a:p>
          <a:p>
            <a:pPr algn="l"/>
            <a:r>
              <a:rPr lang="en-US" dirty="0" smtClean="0"/>
              <a:t>School of Computer Sciences</a:t>
            </a:r>
          </a:p>
          <a:p>
            <a:pPr algn="l"/>
            <a:r>
              <a:rPr lang="en-US" dirty="0" smtClean="0"/>
              <a:t>MG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457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sz="3200">
                <a:solidFill>
                  <a:srgbClr val="00B050"/>
                </a:solidFill>
                <a:latin typeface="Arial"/>
                <a:ea typeface="Arial"/>
                <a:cs typeface="Arial"/>
                <a:sym typeface="Arial"/>
              </a:rPr>
              <a:t>The Rational Agent Approach </a:t>
            </a:r>
            <a:br>
              <a:rPr lang="en-GB" sz="3200">
                <a:solidFill>
                  <a:srgbClr val="00B050"/>
                </a:solidFill>
                <a:latin typeface="Arial"/>
                <a:ea typeface="Arial"/>
                <a:cs typeface="Arial"/>
                <a:sym typeface="Arial"/>
              </a:rPr>
            </a:br>
            <a:endParaRPr sz="3200">
              <a:solidFill>
                <a:srgbClr val="00B050"/>
              </a:solidFill>
              <a:latin typeface="Arial"/>
              <a:ea typeface="Arial"/>
              <a:cs typeface="Arial"/>
              <a:sym typeface="Arial"/>
            </a:endParaRPr>
          </a:p>
        </p:txBody>
      </p:sp>
      <p:sp>
        <p:nvSpPr>
          <p:cNvPr id="160" name="Google Shape;160;p13"/>
          <p:cNvSpPr txBox="1">
            <a:spLocks noGrp="1"/>
          </p:cNvSpPr>
          <p:nvPr>
            <p:ph type="body" idx="1"/>
          </p:nvPr>
        </p:nvSpPr>
        <p:spPr>
          <a:xfrm>
            <a:off x="0" y="785794"/>
            <a:ext cx="9144000" cy="6072206"/>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ts val="1800"/>
              <a:buChar char="•"/>
            </a:pPr>
            <a:r>
              <a:rPr lang="en-GB" sz="1800" dirty="0">
                <a:latin typeface="Arial"/>
                <a:ea typeface="Arial"/>
                <a:cs typeface="Arial"/>
                <a:sym typeface="Arial"/>
              </a:rPr>
              <a:t>A rational agent acts to achieve the best possible outcome in its present circumstances.</a:t>
            </a:r>
            <a:endParaRPr/>
          </a:p>
          <a:p>
            <a:pPr marL="342900" lvl="0" indent="-342900" algn="just" rtl="0">
              <a:lnSpc>
                <a:spcPct val="170000"/>
              </a:lnSpc>
              <a:spcBef>
                <a:spcPts val="360"/>
              </a:spcBef>
              <a:spcAft>
                <a:spcPts val="0"/>
              </a:spcAft>
              <a:buClr>
                <a:schemeClr val="dk1"/>
              </a:buClr>
              <a:buSzPts val="1800"/>
              <a:buChar char="•"/>
            </a:pPr>
            <a:r>
              <a:rPr lang="en-GB" sz="1800" dirty="0">
                <a:latin typeface="Arial"/>
                <a:ea typeface="Arial"/>
                <a:cs typeface="Arial"/>
                <a:sym typeface="Arial"/>
              </a:rPr>
              <a:t>According to the Laws of Thought approach, an entity must behave according to the logical statements</a:t>
            </a:r>
            <a:endParaRPr/>
          </a:p>
          <a:p>
            <a:pPr marL="342900" lvl="0" indent="-342900" algn="just" rtl="0">
              <a:lnSpc>
                <a:spcPct val="170000"/>
              </a:lnSpc>
              <a:spcBef>
                <a:spcPts val="360"/>
              </a:spcBef>
              <a:spcAft>
                <a:spcPts val="0"/>
              </a:spcAft>
              <a:buClr>
                <a:schemeClr val="dk1"/>
              </a:buClr>
              <a:buSzPts val="1800"/>
              <a:buChar char="•"/>
            </a:pPr>
            <a:r>
              <a:rPr lang="en-GB" sz="1800" dirty="0">
                <a:latin typeface="Arial"/>
                <a:ea typeface="Arial"/>
                <a:cs typeface="Arial"/>
                <a:sym typeface="Arial"/>
              </a:rPr>
              <a:t>But there are some instances, where there is no logical right thing to do, with multiple outcomes involving different outcomes and corresponding compromises </a:t>
            </a:r>
            <a:endParaRPr sz="1800">
              <a:latin typeface="Arial"/>
              <a:ea typeface="Arial"/>
              <a:cs typeface="Arial"/>
              <a:sym typeface="Arial"/>
            </a:endParaRPr>
          </a:p>
          <a:p>
            <a:pPr marL="342900" lvl="0" indent="-342900" algn="just" rtl="0">
              <a:lnSpc>
                <a:spcPct val="170000"/>
              </a:lnSpc>
              <a:spcBef>
                <a:spcPts val="360"/>
              </a:spcBef>
              <a:spcAft>
                <a:spcPts val="0"/>
              </a:spcAft>
              <a:buClr>
                <a:schemeClr val="dk1"/>
              </a:buClr>
              <a:buSzPts val="1800"/>
              <a:buChar char="•"/>
            </a:pPr>
            <a:r>
              <a:rPr lang="en-GB" sz="1800" dirty="0">
                <a:latin typeface="Arial"/>
                <a:ea typeface="Arial"/>
                <a:cs typeface="Arial"/>
                <a:sym typeface="Arial"/>
              </a:rPr>
              <a:t>The rational agent approach tries to make the best possible choice in the current circumstances. </a:t>
            </a:r>
            <a:endParaRPr lang="en-GB" sz="1800" dirty="0" smtClean="0">
              <a:latin typeface="Arial"/>
              <a:ea typeface="Arial"/>
              <a:cs typeface="Arial"/>
              <a:sym typeface="Arial"/>
            </a:endParaRPr>
          </a:p>
          <a:p>
            <a:pPr marL="342900" lvl="0" indent="-342900" algn="just" rtl="0">
              <a:lnSpc>
                <a:spcPct val="170000"/>
              </a:lnSpc>
              <a:spcBef>
                <a:spcPts val="360"/>
              </a:spcBef>
              <a:spcAft>
                <a:spcPts val="0"/>
              </a:spcAft>
              <a:buClr>
                <a:schemeClr val="dk1"/>
              </a:buClr>
              <a:buSzPts val="1800"/>
              <a:buChar char="•"/>
            </a:pPr>
            <a:r>
              <a:rPr lang="en-GB" sz="1800" dirty="0" smtClean="0">
                <a:latin typeface="Arial"/>
                <a:ea typeface="Arial"/>
                <a:cs typeface="Arial"/>
                <a:sym typeface="Arial"/>
              </a:rPr>
              <a:t>It </a:t>
            </a:r>
            <a:r>
              <a:rPr lang="en-GB" sz="1800" dirty="0">
                <a:latin typeface="Arial"/>
                <a:ea typeface="Arial"/>
                <a:cs typeface="Arial"/>
                <a:sym typeface="Arial"/>
              </a:rPr>
              <a:t>means that it’s a much more dynamic and adaptable agent.</a:t>
            </a:r>
            <a:br>
              <a:rPr lang="en-GB" sz="1800" dirty="0">
                <a:latin typeface="Arial"/>
                <a:ea typeface="Arial"/>
                <a:cs typeface="Arial"/>
                <a:sym typeface="Arial"/>
              </a:rPr>
            </a:b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What are the Types of Artificial Intelligence?</a:t>
            </a:r>
            <a:br>
              <a:rPr lang="en-GB">
                <a:solidFill>
                  <a:srgbClr val="FF33CC"/>
                </a:solidFill>
                <a:latin typeface="Arial"/>
                <a:ea typeface="Arial"/>
                <a:cs typeface="Arial"/>
                <a:sym typeface="Arial"/>
              </a:rPr>
            </a:br>
            <a:endParaRPr>
              <a:solidFill>
                <a:srgbClr val="FF33CC"/>
              </a:solidFill>
              <a:latin typeface="Arial"/>
              <a:ea typeface="Arial"/>
              <a:cs typeface="Arial"/>
              <a:sym typeface="Arial"/>
            </a:endParaRPr>
          </a:p>
        </p:txBody>
      </p:sp>
      <p:sp>
        <p:nvSpPr>
          <p:cNvPr id="166" name="Google Shape;16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Narrow Intelligence (ANI)</a:t>
            </a: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General Intelligence (AGI)</a:t>
            </a:r>
            <a:endParaRPr/>
          </a:p>
          <a:p>
            <a:pPr marL="342900" lvl="0" indent="-342900" algn="just" rtl="0">
              <a:lnSpc>
                <a:spcPct val="150000"/>
              </a:lnSpc>
              <a:spcBef>
                <a:spcPts val="640"/>
              </a:spcBef>
              <a:spcAft>
                <a:spcPts val="0"/>
              </a:spcAft>
              <a:buClr>
                <a:schemeClr val="dk1"/>
              </a:buClr>
              <a:buSzPts val="3200"/>
              <a:buChar char="•"/>
            </a:pPr>
            <a:r>
              <a:rPr lang="en-GB">
                <a:latin typeface="Arial"/>
                <a:ea typeface="Arial"/>
                <a:cs typeface="Arial"/>
                <a:sym typeface="Arial"/>
              </a:rPr>
              <a:t>Artificial Super Intelligence (ASI)</a:t>
            </a:r>
            <a:endParaRPr/>
          </a:p>
          <a:p>
            <a:pPr marL="342900" lvl="0" indent="-139700" algn="just" rtl="0">
              <a:lnSpc>
                <a:spcPct val="150000"/>
              </a:lnSpc>
              <a:spcBef>
                <a:spcPts val="640"/>
              </a:spcBef>
              <a:spcAft>
                <a:spcPts val="0"/>
              </a:spcAft>
              <a:buClr>
                <a:schemeClr val="dk1"/>
              </a:buClr>
              <a:buSzPts val="3200"/>
              <a:buNone/>
            </a:pP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What is Artificial Narrow Intelligence (ANI)?</a:t>
            </a:r>
            <a:br>
              <a:rPr lang="en-GB">
                <a:solidFill>
                  <a:srgbClr val="FF33CC"/>
                </a:solidFill>
                <a:latin typeface="Arial"/>
                <a:ea typeface="Arial"/>
                <a:cs typeface="Arial"/>
                <a:sym typeface="Arial"/>
              </a:rPr>
            </a:br>
            <a:endParaRPr>
              <a:solidFill>
                <a:srgbClr val="FF33CC"/>
              </a:solidFill>
              <a:latin typeface="Arial"/>
              <a:ea typeface="Arial"/>
              <a:cs typeface="Arial"/>
              <a:sym typeface="Arial"/>
            </a:endParaRPr>
          </a:p>
        </p:txBody>
      </p:sp>
      <p:sp>
        <p:nvSpPr>
          <p:cNvPr id="172" name="Google Shape;172;p15"/>
          <p:cNvSpPr txBox="1">
            <a:spLocks noGrp="1"/>
          </p:cNvSpPr>
          <p:nvPr>
            <p:ph type="body" idx="1"/>
          </p:nvPr>
        </p:nvSpPr>
        <p:spPr>
          <a:xfrm>
            <a:off x="457200" y="1600200"/>
            <a:ext cx="8229600" cy="4972072"/>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lnSpc>
                <a:spcPct val="170000"/>
              </a:lnSpc>
              <a:spcBef>
                <a:spcPts val="0"/>
              </a:spcBef>
              <a:spcAft>
                <a:spcPts val="0"/>
              </a:spcAft>
              <a:buClr>
                <a:schemeClr val="dk1"/>
              </a:buClr>
              <a:buSzPct val="100000"/>
              <a:buChar char="•"/>
            </a:pPr>
            <a:r>
              <a:rPr lang="en-GB">
                <a:latin typeface="Arial"/>
                <a:ea typeface="Arial"/>
                <a:cs typeface="Arial"/>
                <a:sym typeface="Arial"/>
              </a:rPr>
              <a:t> </a:t>
            </a:r>
            <a:r>
              <a:rPr lang="en-GB" sz="4200">
                <a:latin typeface="Arial"/>
                <a:ea typeface="Arial"/>
                <a:cs typeface="Arial"/>
                <a:sym typeface="Arial"/>
              </a:rPr>
              <a:t>This is the most common form of AI that you’d find in the market now – </a:t>
            </a:r>
            <a:r>
              <a:rPr lang="en-GB" sz="4200">
                <a:solidFill>
                  <a:srgbClr val="0066FF"/>
                </a:solidFill>
                <a:latin typeface="Arial"/>
                <a:ea typeface="Arial"/>
                <a:cs typeface="Arial"/>
                <a:sym typeface="Arial"/>
              </a:rPr>
              <a:t>Weak AI</a:t>
            </a:r>
            <a:endParaRPr/>
          </a:p>
          <a:p>
            <a:pPr marL="342900" lvl="0" indent="-342900" algn="just" rtl="0">
              <a:lnSpc>
                <a:spcPct val="170000"/>
              </a:lnSpc>
              <a:spcBef>
                <a:spcPts val="399"/>
              </a:spcBef>
              <a:spcAft>
                <a:spcPts val="0"/>
              </a:spcAft>
              <a:buClr>
                <a:schemeClr val="dk1"/>
              </a:buClr>
              <a:buSzPct val="100000"/>
              <a:buChar char="•"/>
            </a:pPr>
            <a:r>
              <a:rPr lang="en-GB" sz="4200">
                <a:latin typeface="Arial"/>
                <a:ea typeface="Arial"/>
                <a:cs typeface="Arial"/>
                <a:sym typeface="Arial"/>
              </a:rPr>
              <a:t> These Artificial Intelligence systems are designed to solve one single problem and would be able to execute a single task really well. By definition, they have narrow capabilities, like recommending a product for an e-commerce user or predicting the weather</a:t>
            </a:r>
            <a:endParaRPr/>
          </a:p>
          <a:p>
            <a:pPr marL="342900" lvl="0" indent="-342900" algn="just" rtl="0">
              <a:lnSpc>
                <a:spcPct val="170000"/>
              </a:lnSpc>
              <a:spcBef>
                <a:spcPts val="399"/>
              </a:spcBef>
              <a:spcAft>
                <a:spcPts val="0"/>
              </a:spcAft>
              <a:buClr>
                <a:schemeClr val="dk1"/>
              </a:buClr>
              <a:buSzPct val="100000"/>
              <a:buChar char="•"/>
            </a:pPr>
            <a:r>
              <a:rPr lang="en-GB" sz="4200">
                <a:latin typeface="Arial"/>
                <a:ea typeface="Arial"/>
                <a:cs typeface="Arial"/>
                <a:sym typeface="Arial"/>
              </a:rPr>
              <a:t>  They’re able to come close to human functioning in very specific contexts, and even surpass them in many instances, but only excelling in very controlled environments with a limited set of parameters.</a:t>
            </a:r>
            <a:endParaRPr sz="42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a:solidFill>
                  <a:srgbClr val="00B050"/>
                </a:solidFill>
                <a:latin typeface="Arial"/>
                <a:ea typeface="Arial"/>
                <a:cs typeface="Arial"/>
                <a:sym typeface="Arial"/>
              </a:rPr>
              <a:t>What is Artificial General Intelligence (AGI)?</a:t>
            </a:r>
            <a:br>
              <a:rPr lang="en-GB">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78" name="Google Shape;178;p16"/>
          <p:cNvSpPr txBox="1">
            <a:spLocks noGrp="1"/>
          </p:cNvSpPr>
          <p:nvPr>
            <p:ph type="body" idx="1"/>
          </p:nvPr>
        </p:nvSpPr>
        <p:spPr>
          <a:xfrm>
            <a:off x="457200" y="1357298"/>
            <a:ext cx="8686800" cy="5286412"/>
          </a:xfrm>
          <a:prstGeom prst="rect">
            <a:avLst/>
          </a:prstGeom>
          <a:noFill/>
          <a:ln>
            <a:noFill/>
          </a:ln>
        </p:spPr>
        <p:txBody>
          <a:bodyPr spcFirstLastPara="1" wrap="square" lIns="91425" tIns="45700" rIns="91425" bIns="45700" anchor="t" anchorCtr="0">
            <a:noAutofit/>
          </a:bodyPr>
          <a:lstStyle/>
          <a:p>
            <a:pPr marL="342900" lvl="0" indent="-342900" algn="l" rtl="0">
              <a:lnSpc>
                <a:spcPct val="170000"/>
              </a:lnSpc>
              <a:spcBef>
                <a:spcPts val="0"/>
              </a:spcBef>
              <a:spcAft>
                <a:spcPts val="0"/>
              </a:spcAft>
              <a:buClr>
                <a:schemeClr val="dk1"/>
              </a:buClr>
              <a:buSzPts val="1600"/>
              <a:buChar char="•"/>
            </a:pPr>
            <a:r>
              <a:rPr lang="en-GB" sz="1600">
                <a:latin typeface="Arial"/>
                <a:ea typeface="Arial"/>
                <a:cs typeface="Arial"/>
                <a:sym typeface="Arial"/>
              </a:rPr>
              <a:t>AGI is still a theoretical concept – </a:t>
            </a:r>
            <a:r>
              <a:rPr lang="en-GB" sz="1600">
                <a:solidFill>
                  <a:srgbClr val="FF33CC"/>
                </a:solidFill>
                <a:latin typeface="Arial"/>
                <a:ea typeface="Arial"/>
                <a:cs typeface="Arial"/>
                <a:sym typeface="Arial"/>
              </a:rPr>
              <a:t>Strong AI</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 It’s defined as AI which has a human-level of cognitive function, across a wide variety of domains such as language processing, image processing, computational functioning and reasoning and so on. We’re still a long way away from building an AGI system </a:t>
            </a:r>
            <a:endParaRPr sz="1600">
              <a:latin typeface="Arial"/>
              <a:ea typeface="Arial"/>
              <a:cs typeface="Arial"/>
              <a:sym typeface="Arial"/>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 An AGI system would need to comprise of thousands of Artificial Narrow Intelligence systems working in tandem, communicating with each other to mimic human reasoning</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Even with the most advanced computing systems and infrastructures, such as Fujitsu’s K or IBM’s Watson, it has taken them 40 minutes to simulate a single second of neuronal activity</a:t>
            </a:r>
            <a:endParaRPr/>
          </a:p>
          <a:p>
            <a:pPr marL="342900" lvl="0" indent="-342900" algn="l" rtl="0">
              <a:lnSpc>
                <a:spcPct val="170000"/>
              </a:lnSpc>
              <a:spcBef>
                <a:spcPts val="320"/>
              </a:spcBef>
              <a:spcAft>
                <a:spcPts val="0"/>
              </a:spcAft>
              <a:buClr>
                <a:schemeClr val="dk1"/>
              </a:buClr>
              <a:buSzPts val="1600"/>
              <a:buChar char="•"/>
            </a:pPr>
            <a:r>
              <a:rPr lang="en-GB" sz="1600">
                <a:latin typeface="Arial"/>
                <a:ea typeface="Arial"/>
                <a:cs typeface="Arial"/>
                <a:sym typeface="Arial"/>
              </a:rPr>
              <a:t>This speaks to both the immense complexity and interconnectedness of the human brain, and to the magnitude of the challenge of building an AGI with our current resources.</a:t>
            </a:r>
            <a:endParaRPr/>
          </a:p>
          <a:p>
            <a:pPr marL="342900" lvl="0" indent="-241300" algn="l" rtl="0">
              <a:lnSpc>
                <a:spcPct val="170000"/>
              </a:lnSpc>
              <a:spcBef>
                <a:spcPts val="320"/>
              </a:spcBef>
              <a:spcAft>
                <a:spcPts val="0"/>
              </a:spcAft>
              <a:buClr>
                <a:schemeClr val="dk1"/>
              </a:buClr>
              <a:buSzPts val="1600"/>
              <a:buNone/>
            </a:pPr>
            <a:endParaRPr sz="1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GB" b="1">
                <a:solidFill>
                  <a:srgbClr val="FF0000"/>
                </a:solidFill>
                <a:latin typeface="Arial"/>
                <a:ea typeface="Arial"/>
                <a:cs typeface="Arial"/>
                <a:sym typeface="Arial"/>
              </a:rPr>
              <a:t>What is Artificial Super Intelligence (ASI)?</a:t>
            </a:r>
            <a:r>
              <a:rPr lang="en-GB">
                <a:solidFill>
                  <a:srgbClr val="FF0000"/>
                </a:solidFill>
                <a:latin typeface="Arial"/>
                <a:ea typeface="Arial"/>
                <a:cs typeface="Arial"/>
                <a:sym typeface="Arial"/>
              </a:rPr>
              <a:t/>
            </a:r>
            <a:br>
              <a:rPr lang="en-GB">
                <a:solidFill>
                  <a:srgbClr val="FF0000"/>
                </a:solidFill>
                <a:latin typeface="Arial"/>
                <a:ea typeface="Arial"/>
                <a:cs typeface="Arial"/>
                <a:sym typeface="Arial"/>
              </a:rPr>
            </a:br>
            <a:endParaRPr>
              <a:solidFill>
                <a:srgbClr val="FF0000"/>
              </a:solidFill>
              <a:latin typeface="Arial"/>
              <a:ea typeface="Arial"/>
              <a:cs typeface="Arial"/>
              <a:sym typeface="Arial"/>
            </a:endParaRPr>
          </a:p>
        </p:txBody>
      </p:sp>
      <p:sp>
        <p:nvSpPr>
          <p:cNvPr id="184" name="Google Shape;184;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lnSpc>
                <a:spcPct val="160000"/>
              </a:lnSpc>
              <a:spcBef>
                <a:spcPts val="0"/>
              </a:spcBef>
              <a:spcAft>
                <a:spcPts val="0"/>
              </a:spcAft>
              <a:buClr>
                <a:schemeClr val="dk1"/>
              </a:buClr>
              <a:buSzPct val="100000"/>
              <a:buChar char="•"/>
            </a:pPr>
            <a:r>
              <a:rPr lang="en-GB">
                <a:latin typeface="Arial"/>
                <a:ea typeface="Arial"/>
                <a:cs typeface="Arial"/>
                <a:sym typeface="Arial"/>
              </a:rPr>
              <a:t>We’re almost entering into science-fiction territory here, but ASI is seen as the logical progression from AGI – </a:t>
            </a:r>
            <a:r>
              <a:rPr lang="en-GB">
                <a:solidFill>
                  <a:srgbClr val="0066FF"/>
                </a:solidFill>
                <a:latin typeface="Arial"/>
                <a:ea typeface="Arial"/>
                <a:cs typeface="Arial"/>
                <a:sym typeface="Arial"/>
              </a:rPr>
              <a:t>Strong AI</a:t>
            </a:r>
            <a:endParaRPr/>
          </a:p>
          <a:p>
            <a:pPr marL="342900" lvl="0" indent="-342900" algn="just" rtl="0">
              <a:lnSpc>
                <a:spcPct val="160000"/>
              </a:lnSpc>
              <a:spcBef>
                <a:spcPts val="496"/>
              </a:spcBef>
              <a:spcAft>
                <a:spcPts val="0"/>
              </a:spcAft>
              <a:buClr>
                <a:schemeClr val="dk1"/>
              </a:buClr>
              <a:buSzPct val="100000"/>
              <a:buChar char="•"/>
            </a:pPr>
            <a:r>
              <a:rPr lang="en-GB">
                <a:latin typeface="Arial"/>
                <a:ea typeface="Arial"/>
                <a:cs typeface="Arial"/>
                <a:sym typeface="Arial"/>
              </a:rPr>
              <a:t> An Artificial Super Intelligence (ASI) system would be able to surpass all human capabilities</a:t>
            </a:r>
            <a:endParaRPr/>
          </a:p>
          <a:p>
            <a:pPr marL="342900" lvl="0" indent="-342900" algn="just" rtl="0">
              <a:lnSpc>
                <a:spcPct val="160000"/>
              </a:lnSpc>
              <a:spcBef>
                <a:spcPts val="496"/>
              </a:spcBef>
              <a:spcAft>
                <a:spcPts val="0"/>
              </a:spcAft>
              <a:buClr>
                <a:schemeClr val="dk1"/>
              </a:buClr>
              <a:buSzPct val="100000"/>
              <a:buChar char="•"/>
            </a:pPr>
            <a:r>
              <a:rPr lang="en-GB">
                <a:latin typeface="Arial"/>
                <a:ea typeface="Arial"/>
                <a:cs typeface="Arial"/>
                <a:sym typeface="Arial"/>
              </a:rPr>
              <a:t> This would include decision making, taking rational decisions, and even includes things like making better art and building emotional relationships</a:t>
            </a:r>
            <a:endParaRPr/>
          </a:p>
          <a:p>
            <a:pPr marL="342900" lvl="0" indent="-185420" algn="just" rtl="0">
              <a:spcBef>
                <a:spcPts val="496"/>
              </a:spcBef>
              <a:spcAft>
                <a:spcPts val="0"/>
              </a:spcAft>
              <a:buClr>
                <a:schemeClr val="dk1"/>
              </a:buClr>
              <a:buSzPct val="100000"/>
              <a:buNone/>
            </a:pPr>
            <a:endParaRPr>
              <a:latin typeface="Arial"/>
              <a:ea typeface="Arial"/>
              <a:cs typeface="Arial"/>
              <a:sym typeface="Arial"/>
            </a:endParaRPr>
          </a:p>
          <a:p>
            <a:pPr marL="342900" lvl="0" indent="-185420" algn="l" rtl="0">
              <a:spcBef>
                <a:spcPts val="496"/>
              </a:spcBef>
              <a:spcAft>
                <a:spcPts val="0"/>
              </a:spcAft>
              <a:buClr>
                <a:schemeClr val="dk1"/>
              </a:buClr>
              <a:buSzPct val="100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rial"/>
              <a:buNone/>
            </a:pPr>
            <a:r>
              <a:rPr lang="en-GB" sz="4000">
                <a:latin typeface="Arial"/>
                <a:ea typeface="Arial"/>
                <a:cs typeface="Arial"/>
                <a:sym typeface="Arial"/>
              </a:rPr>
              <a:t>(Contd..)</a:t>
            </a:r>
            <a:endParaRPr sz="4000">
              <a:latin typeface="Arial"/>
              <a:ea typeface="Arial"/>
              <a:cs typeface="Arial"/>
              <a:sym typeface="Arial"/>
            </a:endParaRPr>
          </a:p>
        </p:txBody>
      </p:sp>
      <p:sp>
        <p:nvSpPr>
          <p:cNvPr id="190" name="Google Shape;19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70000"/>
              </a:lnSpc>
              <a:spcBef>
                <a:spcPts val="0"/>
              </a:spcBef>
              <a:spcAft>
                <a:spcPts val="0"/>
              </a:spcAft>
              <a:buClr>
                <a:schemeClr val="dk1"/>
              </a:buClr>
              <a:buSzPct val="100000"/>
              <a:buChar char="•"/>
            </a:pPr>
            <a:r>
              <a:rPr lang="en-GB">
                <a:latin typeface="Arial"/>
                <a:ea typeface="Arial"/>
                <a:cs typeface="Arial"/>
                <a:sym typeface="Arial"/>
              </a:rPr>
              <a:t>Once we achieve Artificial General Intelligence, AI systems would rapidly be able to improve their capabilities and advance into realms that we might not even have dreamed of</a:t>
            </a:r>
            <a:endParaRPr/>
          </a:p>
          <a:p>
            <a:pPr marL="342900" lvl="0" indent="-342900" algn="just" rtl="0">
              <a:lnSpc>
                <a:spcPct val="170000"/>
              </a:lnSpc>
              <a:spcBef>
                <a:spcPts val="448"/>
              </a:spcBef>
              <a:spcAft>
                <a:spcPts val="0"/>
              </a:spcAft>
              <a:buClr>
                <a:schemeClr val="dk1"/>
              </a:buClr>
              <a:buSzPct val="100000"/>
              <a:buChar char="•"/>
            </a:pPr>
            <a:r>
              <a:rPr lang="en-GB">
                <a:latin typeface="Arial"/>
                <a:ea typeface="Arial"/>
                <a:cs typeface="Arial"/>
                <a:sym typeface="Arial"/>
              </a:rPr>
              <a:t> While the gap between AGI and ASI would be relatively narrow (some say as little as a nanosecond, because that’s how fast Artificial Intelligence would learn) the long journey ahead of us towards AGI itself makes this seem like a concept that lays far into the future.</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9"/>
          <p:cNvPicPr preferRelativeResize="0">
            <a:picLocks noGrp="1"/>
          </p:cNvPicPr>
          <p:nvPr>
            <p:ph type="body" idx="4294967295"/>
          </p:nvPr>
        </p:nvPicPr>
        <p:blipFill rotWithShape="1">
          <a:blip r:embed="rId3">
            <a:alphaModFix/>
          </a:blip>
          <a:srcRect/>
          <a:stretch/>
        </p:blipFill>
        <p:spPr>
          <a:xfrm>
            <a:off x="1857356" y="1214422"/>
            <a:ext cx="4841875"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66FF"/>
              </a:buClr>
              <a:buSzPct val="100000"/>
              <a:buFont typeface="Arial"/>
              <a:buNone/>
            </a:pPr>
            <a:r>
              <a:rPr lang="en-GB">
                <a:solidFill>
                  <a:srgbClr val="0066FF"/>
                </a:solidFill>
                <a:latin typeface="Arial"/>
                <a:ea typeface="Arial"/>
                <a:cs typeface="Arial"/>
                <a:sym typeface="Arial"/>
              </a:rPr>
              <a:t>Difference between Augmentation and AI</a:t>
            </a:r>
            <a:r>
              <a:rPr lang="en-GB"/>
              <a:t/>
            </a:r>
            <a:br>
              <a:rPr lang="en-GB"/>
            </a:br>
            <a:endParaRPr/>
          </a:p>
        </p:txBody>
      </p:sp>
      <p:graphicFrame>
        <p:nvGraphicFramePr>
          <p:cNvPr id="201" name="Google Shape;201;p20"/>
          <p:cNvGraphicFramePr/>
          <p:nvPr/>
        </p:nvGraphicFramePr>
        <p:xfrm>
          <a:off x="457200" y="1600200"/>
          <a:ext cx="8229600" cy="4638050"/>
        </p:xfrm>
        <a:graphic>
          <a:graphicData uri="http://schemas.openxmlformats.org/drawingml/2006/table">
            <a:tbl>
              <a:tblPr firstRow="1" bandRow="1">
                <a:noFill/>
                <a:tableStyleId>{1D05AB86-7B95-4B95-89EC-188BE73005FE}</a:tableStyleId>
              </a:tblPr>
              <a:tblGrid>
                <a:gridCol w="4114800"/>
                <a:gridCol w="4114800"/>
              </a:tblGrid>
              <a:tr h="370850">
                <a:tc>
                  <a:txBody>
                    <a:bodyPr/>
                    <a:lstStyle/>
                    <a:p>
                      <a:pPr marL="0" marR="0" lvl="0" indent="0" algn="ctr" rtl="0">
                        <a:spcBef>
                          <a:spcPts val="0"/>
                        </a:spcBef>
                        <a:spcAft>
                          <a:spcPts val="0"/>
                        </a:spcAft>
                        <a:buNone/>
                      </a:pPr>
                      <a:r>
                        <a:rPr lang="en-GB" sz="1800" b="1" u="none" strike="noStrike" cap="none">
                          <a:latin typeface="Poppins"/>
                          <a:ea typeface="Poppins"/>
                          <a:cs typeface="Poppins"/>
                          <a:sym typeface="Poppins"/>
                        </a:rPr>
                        <a:t>Artificial Intelligence</a:t>
                      </a:r>
                      <a:endParaRPr sz="1800" u="none" strike="noStrike" cap="none">
                        <a:latin typeface="Poppins"/>
                        <a:ea typeface="Poppins"/>
                        <a:cs typeface="Poppins"/>
                        <a:sym typeface="Poppins"/>
                      </a:endParaRPr>
                    </a:p>
                  </a:txBody>
                  <a:tcPr marL="76200" marR="76200" marT="19050" marB="19050" anchor="ctr"/>
                </a:tc>
                <a:tc>
                  <a:txBody>
                    <a:bodyPr/>
                    <a:lstStyle/>
                    <a:p>
                      <a:pPr marL="0" marR="0" lvl="0" indent="0" algn="ctr" rtl="0">
                        <a:spcBef>
                          <a:spcPts val="0"/>
                        </a:spcBef>
                        <a:spcAft>
                          <a:spcPts val="0"/>
                        </a:spcAft>
                        <a:buNone/>
                      </a:pPr>
                      <a:r>
                        <a:rPr lang="en-GB" sz="1800" b="1" u="none" strike="noStrike" cap="none">
                          <a:latin typeface="Poppins"/>
                          <a:ea typeface="Poppins"/>
                          <a:cs typeface="Poppins"/>
                          <a:sym typeface="Poppins"/>
                        </a:rPr>
                        <a:t>Augmented Intelligence</a:t>
                      </a:r>
                      <a:endParaRPr sz="1800" u="none" strike="noStrike" cap="none">
                        <a:latin typeface="Poppins"/>
                        <a:ea typeface="Poppins"/>
                        <a:cs typeface="Poppins"/>
                        <a:sym typeface="Poppins"/>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AI replaces humans and operates with high accuracy.  </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Augmentation does not replace people but creates systems that help in manufacturing.</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Replaces human decision making</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Augments human decision making</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Robots/Industrial IoT: Robots will replace all humans on the factory floor.</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Robots/Industrial IoT: Collaborative robots work along with humans to handle tasks that are hard and repetitive.</a:t>
                      </a:r>
                      <a:endParaRPr/>
                    </a:p>
                  </a:txBody>
                  <a:tcPr marL="76200" marR="76200" marT="19050" marB="19050" anchor="ctr"/>
                </a:tc>
              </a:tr>
              <a:tr h="370850">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Real-Time Applications of AI in Customer Success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1. Automated Customer Support and Chatbots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2. Virtual Assistants Automated Workflows</a:t>
                      </a:r>
                      <a:endParaRPr/>
                    </a:p>
                  </a:txBody>
                  <a:tcPr marL="76200" marR="76200" marT="19050" marB="19050" anchor="ctr"/>
                </a:tc>
                <a:tc>
                  <a:txBody>
                    <a:bodyPr/>
                    <a:lstStyle/>
                    <a:p>
                      <a:pPr marL="0" marR="0" lvl="0" indent="0" algn="ctr" rtl="0">
                        <a:spcBef>
                          <a:spcPts val="0"/>
                        </a:spcBef>
                        <a:spcAft>
                          <a:spcPts val="0"/>
                        </a:spcAft>
                        <a:buNone/>
                      </a:pPr>
                      <a:r>
                        <a:rPr lang="en-GB" sz="1800" u="none" strike="noStrike" cap="none">
                          <a:latin typeface="Poppins"/>
                          <a:ea typeface="Poppins"/>
                          <a:cs typeface="Poppins"/>
                          <a:sym typeface="Poppins"/>
                        </a:rPr>
                        <a:t>Real-Time Applications of IA in Customer Success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1. IA-enabled customer analytics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2. Discover high risk/high potential customers</a:t>
                      </a:r>
                      <a:br>
                        <a:rPr lang="en-GB" sz="1800" u="none" strike="noStrike" cap="none">
                          <a:latin typeface="Poppins"/>
                          <a:ea typeface="Poppins"/>
                          <a:cs typeface="Poppins"/>
                          <a:sym typeface="Poppins"/>
                        </a:rPr>
                      </a:br>
                      <a:r>
                        <a:rPr lang="en-GB" sz="1800" u="none" strike="noStrike" cap="none">
                          <a:latin typeface="Poppins"/>
                          <a:ea typeface="Poppins"/>
                          <a:cs typeface="Poppins"/>
                          <a:sym typeface="Poppins"/>
                        </a:rPr>
                        <a:t>3. Forecasts Sales</a:t>
                      </a:r>
                      <a:endParaRPr/>
                    </a:p>
                  </a:txBody>
                  <a:tcPr marL="76200" marR="76200" marT="19050" marB="190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GB">
                <a:latin typeface="Arial"/>
                <a:ea typeface="Arial"/>
                <a:cs typeface="Arial"/>
                <a:sym typeface="Arial"/>
              </a:rPr>
              <a:t>What are the four types of AI?</a:t>
            </a:r>
            <a:br>
              <a:rPr lang="en-GB">
                <a:latin typeface="Arial"/>
                <a:ea typeface="Arial"/>
                <a:cs typeface="Arial"/>
                <a:sym typeface="Arial"/>
              </a:rPr>
            </a:br>
            <a:endParaRPr>
              <a:latin typeface="Arial"/>
              <a:ea typeface="Arial"/>
              <a:cs typeface="Arial"/>
              <a:sym typeface="Arial"/>
            </a:endParaRPr>
          </a:p>
        </p:txBody>
      </p:sp>
      <p:sp>
        <p:nvSpPr>
          <p:cNvPr id="207" name="Google Shape;20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50000"/>
              </a:lnSpc>
              <a:spcBef>
                <a:spcPts val="0"/>
              </a:spcBef>
              <a:spcAft>
                <a:spcPts val="0"/>
              </a:spcAft>
              <a:buClr>
                <a:schemeClr val="dk1"/>
              </a:buClr>
              <a:buSzPts val="2400"/>
              <a:buChar char="•"/>
            </a:pPr>
            <a:r>
              <a:rPr lang="en-GB" sz="2400">
                <a:latin typeface="Arial"/>
                <a:ea typeface="Arial"/>
                <a:cs typeface="Arial"/>
                <a:sym typeface="Arial"/>
              </a:rPr>
              <a:t>Reactive AI relies on real-time data to make decisions.</a:t>
            </a:r>
            <a:endParaRPr/>
          </a:p>
          <a:p>
            <a:pPr marL="342900" lvl="0" indent="-342900" algn="just" rtl="0">
              <a:lnSpc>
                <a:spcPct val="150000"/>
              </a:lnSpc>
              <a:spcBef>
                <a:spcPts val="480"/>
              </a:spcBef>
              <a:spcAft>
                <a:spcPts val="0"/>
              </a:spcAft>
              <a:buClr>
                <a:schemeClr val="dk1"/>
              </a:buClr>
              <a:buSzPts val="2400"/>
              <a:buChar char="•"/>
            </a:pPr>
            <a:r>
              <a:rPr lang="en-GB" sz="2400">
                <a:latin typeface="Arial"/>
                <a:ea typeface="Arial"/>
                <a:cs typeface="Arial"/>
                <a:sym typeface="Arial"/>
              </a:rPr>
              <a:t>Limited Memory AI relies on stored data to make decisions.</a:t>
            </a:r>
            <a:endParaRPr/>
          </a:p>
          <a:p>
            <a:pPr marL="342900" lvl="0" indent="-342900" algn="just" rtl="0">
              <a:lnSpc>
                <a:spcPct val="150000"/>
              </a:lnSpc>
              <a:spcBef>
                <a:spcPts val="480"/>
              </a:spcBef>
              <a:spcAft>
                <a:spcPts val="0"/>
              </a:spcAft>
              <a:buClr>
                <a:schemeClr val="dk1"/>
              </a:buClr>
              <a:buSzPts val="2400"/>
              <a:buChar char="•"/>
            </a:pPr>
            <a:r>
              <a:rPr lang="en-GB" sz="2400">
                <a:latin typeface="Arial"/>
                <a:ea typeface="Arial"/>
                <a:cs typeface="Arial"/>
                <a:sym typeface="Arial"/>
              </a:rPr>
              <a:t>Theory of Mind AI can consider subjective elements such as user intent when making decisions.</a:t>
            </a:r>
            <a:endParaRPr/>
          </a:p>
          <a:p>
            <a:pPr marL="342900" lvl="0" indent="-342900" algn="just" rtl="0">
              <a:lnSpc>
                <a:spcPct val="150000"/>
              </a:lnSpc>
              <a:spcBef>
                <a:spcPts val="480"/>
              </a:spcBef>
              <a:spcAft>
                <a:spcPts val="0"/>
              </a:spcAft>
              <a:buClr>
                <a:schemeClr val="dk1"/>
              </a:buClr>
              <a:buSzPts val="2400"/>
              <a:buChar char="•"/>
            </a:pPr>
            <a:r>
              <a:rPr lang="en-GB" sz="2400">
                <a:latin typeface="Arial"/>
                <a:ea typeface="Arial"/>
                <a:cs typeface="Arial"/>
                <a:sym typeface="Arial"/>
              </a:rPr>
              <a:t>Self-Aware AI possesses a human-like consciousness that is capable of independently setting goals and using data to decide the best way to achieve an objective.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571472" y="21429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GB" cap="none">
                <a:latin typeface="Arial"/>
                <a:ea typeface="Arial"/>
                <a:cs typeface="Arial"/>
                <a:sym typeface="Arial"/>
              </a:rPr>
              <a:t>WHAT ARE EXAMPLES OF ARTIFICIAL INTELLIGENCE</a:t>
            </a:r>
            <a:r>
              <a:rPr lang="en-GB" b="1" cap="none"/>
              <a:t>?</a:t>
            </a:r>
            <a:br>
              <a:rPr lang="en-GB" b="1" cap="none"/>
            </a:br>
            <a:endParaRPr/>
          </a:p>
        </p:txBody>
      </p:sp>
      <p:sp>
        <p:nvSpPr>
          <p:cNvPr id="213" name="Google Shape;21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GB" sz="2800">
                <a:latin typeface="Arial"/>
                <a:ea typeface="Arial"/>
                <a:cs typeface="Arial"/>
                <a:sym typeface="Arial"/>
              </a:rPr>
              <a:t>Siri, Alexa and other smart assistants</a:t>
            </a:r>
            <a:endParaRPr/>
          </a:p>
          <a:p>
            <a:pPr marL="342900" lvl="0" indent="-342900" algn="l" rtl="0">
              <a:spcBef>
                <a:spcPts val="560"/>
              </a:spcBef>
              <a:spcAft>
                <a:spcPts val="0"/>
              </a:spcAft>
              <a:buClr>
                <a:schemeClr val="dk1"/>
              </a:buClr>
              <a:buSzPts val="2800"/>
              <a:buChar char="•"/>
            </a:pPr>
            <a:r>
              <a:rPr lang="en-GB" sz="2800">
                <a:latin typeface="Arial"/>
                <a:ea typeface="Arial"/>
                <a:cs typeface="Arial"/>
                <a:sym typeface="Arial"/>
              </a:rPr>
              <a:t>Self-driving cars</a:t>
            </a:r>
            <a:endParaRPr/>
          </a:p>
          <a:p>
            <a:pPr marL="342900" lvl="0" indent="-342900" algn="l" rtl="0">
              <a:spcBef>
                <a:spcPts val="560"/>
              </a:spcBef>
              <a:spcAft>
                <a:spcPts val="0"/>
              </a:spcAft>
              <a:buClr>
                <a:schemeClr val="dk1"/>
              </a:buClr>
              <a:buSzPts val="2800"/>
              <a:buChar char="•"/>
            </a:pPr>
            <a:r>
              <a:rPr lang="en-GB" sz="2800">
                <a:latin typeface="Arial"/>
                <a:ea typeface="Arial"/>
                <a:cs typeface="Arial"/>
                <a:sym typeface="Arial"/>
              </a:rPr>
              <a:t>Robo-advisors</a:t>
            </a:r>
            <a:endParaRPr/>
          </a:p>
          <a:p>
            <a:pPr marL="342900" lvl="0" indent="-342900" algn="l" rtl="0">
              <a:spcBef>
                <a:spcPts val="560"/>
              </a:spcBef>
              <a:spcAft>
                <a:spcPts val="0"/>
              </a:spcAft>
              <a:buClr>
                <a:schemeClr val="dk1"/>
              </a:buClr>
              <a:buSzPts val="2800"/>
              <a:buChar char="•"/>
            </a:pPr>
            <a:r>
              <a:rPr lang="en-GB" sz="2800">
                <a:latin typeface="Arial"/>
                <a:ea typeface="Arial"/>
                <a:cs typeface="Arial"/>
                <a:sym typeface="Arial"/>
              </a:rPr>
              <a:t>Conversational bots</a:t>
            </a:r>
            <a:endParaRPr/>
          </a:p>
          <a:p>
            <a:pPr marL="342900" lvl="0" indent="-342900" algn="l" rtl="0">
              <a:spcBef>
                <a:spcPts val="560"/>
              </a:spcBef>
              <a:spcAft>
                <a:spcPts val="0"/>
              </a:spcAft>
              <a:buClr>
                <a:schemeClr val="dk1"/>
              </a:buClr>
              <a:buSzPts val="2800"/>
              <a:buChar char="•"/>
            </a:pPr>
            <a:r>
              <a:rPr lang="en-GB" sz="2800">
                <a:latin typeface="Arial"/>
                <a:ea typeface="Arial"/>
                <a:cs typeface="Arial"/>
                <a:sym typeface="Arial"/>
              </a:rPr>
              <a:t>Email spam filters</a:t>
            </a:r>
            <a:endParaRPr/>
          </a:p>
          <a:p>
            <a:pPr marL="342900" lvl="0" indent="-342900" algn="l" rtl="0">
              <a:spcBef>
                <a:spcPts val="560"/>
              </a:spcBef>
              <a:spcAft>
                <a:spcPts val="0"/>
              </a:spcAft>
              <a:buClr>
                <a:schemeClr val="dk1"/>
              </a:buClr>
              <a:buSzPts val="2800"/>
              <a:buChar char="•"/>
            </a:pPr>
            <a:r>
              <a:rPr lang="en-GB" sz="2800">
                <a:latin typeface="Arial"/>
                <a:ea typeface="Arial"/>
                <a:cs typeface="Arial"/>
                <a:sym typeface="Arial"/>
              </a:rPr>
              <a:t>Netflix's recommendations</a:t>
            </a:r>
            <a:endParaRPr/>
          </a:p>
          <a:p>
            <a:pPr marL="342900" lvl="0" indent="-165100" algn="l" rtl="0">
              <a:spcBef>
                <a:spcPts val="560"/>
              </a:spcBef>
              <a:spcAft>
                <a:spcPts val="0"/>
              </a:spcAft>
              <a:buClr>
                <a:schemeClr val="dk1"/>
              </a:buClr>
              <a:buSzPts val="2800"/>
              <a:buNone/>
            </a:pPr>
            <a:endParaRPr sz="2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0000"/>
              <a:buFont typeface="Arial"/>
              <a:buNone/>
            </a:pPr>
            <a:r>
              <a:rPr lang="en-GB">
                <a:solidFill>
                  <a:srgbClr val="0070C0"/>
                </a:solidFill>
                <a:latin typeface="Arial"/>
                <a:ea typeface="Arial"/>
                <a:cs typeface="Arial"/>
                <a:sym typeface="Arial"/>
              </a:rPr>
              <a:t>Human Intelligence</a:t>
            </a:r>
            <a:br>
              <a:rPr lang="en-GB">
                <a:solidFill>
                  <a:srgbClr val="0070C0"/>
                </a:solidFill>
                <a:latin typeface="Arial"/>
                <a:ea typeface="Arial"/>
                <a:cs typeface="Arial"/>
                <a:sym typeface="Arial"/>
              </a:rPr>
            </a:br>
            <a:endParaRPr>
              <a:solidFill>
                <a:srgbClr val="0070C0"/>
              </a:solidFill>
              <a:latin typeface="Arial"/>
              <a:ea typeface="Arial"/>
              <a:cs typeface="Arial"/>
              <a:sym typeface="Arial"/>
            </a:endParaRPr>
          </a:p>
        </p:txBody>
      </p:sp>
      <p:sp>
        <p:nvSpPr>
          <p:cNvPr id="116" name="Google Shape;116;p6"/>
          <p:cNvSpPr txBox="1">
            <a:spLocks noGrp="1"/>
          </p:cNvSpPr>
          <p:nvPr>
            <p:ph type="body" idx="1"/>
          </p:nvPr>
        </p:nvSpPr>
        <p:spPr>
          <a:xfrm>
            <a:off x="457200" y="1000108"/>
            <a:ext cx="8229600" cy="5643602"/>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ts val="2400"/>
              <a:buChar char="•"/>
            </a:pPr>
            <a:r>
              <a:rPr lang="en-GB" sz="2400" dirty="0">
                <a:latin typeface="Arial"/>
                <a:ea typeface="Arial"/>
                <a:cs typeface="Arial"/>
                <a:sym typeface="Arial"/>
              </a:rPr>
              <a:t>The quality of the mind </a:t>
            </a:r>
            <a:r>
              <a:rPr lang="en-GB" sz="2400" dirty="0" smtClean="0">
                <a:latin typeface="Arial"/>
                <a:ea typeface="Arial"/>
                <a:cs typeface="Arial"/>
                <a:sym typeface="Arial"/>
              </a:rPr>
              <a:t>to </a:t>
            </a:r>
            <a:r>
              <a:rPr lang="en-GB" sz="2400" dirty="0">
                <a:latin typeface="Arial"/>
                <a:ea typeface="Arial"/>
                <a:cs typeface="Arial"/>
                <a:sym typeface="Arial"/>
              </a:rPr>
              <a:t>learn from past experience, adaptation to new situations, handling of abstract ideas and the ability to change his/her own environment using the gained </a:t>
            </a:r>
            <a:r>
              <a:rPr lang="en-GB" sz="2400" dirty="0" smtClean="0">
                <a:latin typeface="Arial"/>
                <a:ea typeface="Arial"/>
                <a:cs typeface="Arial"/>
                <a:sym typeface="Arial"/>
              </a:rPr>
              <a:t>knowledge.</a:t>
            </a:r>
            <a:endParaRPr/>
          </a:p>
          <a:p>
            <a:pPr marL="342900" lvl="0" indent="-342900" algn="just" rtl="0">
              <a:lnSpc>
                <a:spcPct val="170000"/>
              </a:lnSpc>
              <a:spcBef>
                <a:spcPts val="480"/>
              </a:spcBef>
              <a:spcAft>
                <a:spcPts val="0"/>
              </a:spcAft>
              <a:buClr>
                <a:schemeClr val="dk1"/>
              </a:buClr>
              <a:buSzPts val="2400"/>
              <a:buChar char="•"/>
            </a:pPr>
            <a:r>
              <a:rPr lang="en-GB" sz="2400" dirty="0" smtClean="0">
                <a:latin typeface="Arial"/>
                <a:ea typeface="Arial"/>
                <a:cs typeface="Arial"/>
                <a:sym typeface="Arial"/>
              </a:rPr>
              <a:t>Can </a:t>
            </a:r>
            <a:r>
              <a:rPr lang="en-GB" sz="2400" dirty="0">
                <a:latin typeface="Arial"/>
                <a:ea typeface="Arial"/>
                <a:cs typeface="Arial"/>
                <a:sym typeface="Arial"/>
              </a:rPr>
              <a:t>provide observations during travel or other </a:t>
            </a:r>
            <a:r>
              <a:rPr lang="en-GB" sz="2400" dirty="0" smtClean="0">
                <a:latin typeface="Arial"/>
                <a:ea typeface="Arial"/>
                <a:cs typeface="Arial"/>
                <a:sym typeface="Arial"/>
              </a:rPr>
              <a:t>events.</a:t>
            </a:r>
          </a:p>
          <a:p>
            <a:pPr marL="342900" lvl="0" indent="-342900" algn="just" rtl="0">
              <a:lnSpc>
                <a:spcPct val="170000"/>
              </a:lnSpc>
              <a:spcBef>
                <a:spcPts val="480"/>
              </a:spcBef>
              <a:spcAft>
                <a:spcPts val="0"/>
              </a:spcAft>
              <a:buClr>
                <a:schemeClr val="dk1"/>
              </a:buClr>
              <a:buSzPts val="2400"/>
              <a:buChar char="•"/>
            </a:pPr>
            <a:r>
              <a:rPr lang="en-GB" sz="2400" dirty="0" smtClean="0">
                <a:latin typeface="Arial"/>
                <a:ea typeface="Arial"/>
                <a:cs typeface="Arial"/>
                <a:sym typeface="Arial"/>
              </a:rPr>
              <a:t>Can </a:t>
            </a:r>
            <a:r>
              <a:rPr lang="en-GB" sz="2400" dirty="0">
                <a:latin typeface="Arial"/>
                <a:ea typeface="Arial"/>
                <a:cs typeface="Arial"/>
                <a:sym typeface="Arial"/>
              </a:rPr>
              <a:t>provide data on things about which the </a:t>
            </a:r>
            <a:r>
              <a:rPr lang="en-GB" sz="2400" dirty="0" smtClean="0">
                <a:latin typeface="Arial"/>
                <a:ea typeface="Arial"/>
                <a:cs typeface="Arial"/>
                <a:sym typeface="Arial"/>
              </a:rPr>
              <a:t>person </a:t>
            </a:r>
            <a:r>
              <a:rPr lang="en-GB" sz="2400" dirty="0">
                <a:latin typeface="Arial"/>
                <a:ea typeface="Arial"/>
                <a:cs typeface="Arial"/>
                <a:sym typeface="Arial"/>
              </a:rPr>
              <a:t>has specific knowledge, which can be another human subject, sensitive information, etc.</a:t>
            </a:r>
            <a:endParaRPr sz="2400">
              <a:latin typeface="Arial"/>
              <a:ea typeface="Arial"/>
              <a:cs typeface="Arial"/>
              <a:sym typeface="Arial"/>
            </a:endParaRPr>
          </a:p>
          <a:p>
            <a:pPr marL="342900" lvl="0" indent="-215900" algn="l" rtl="0">
              <a:spcBef>
                <a:spcPts val="400"/>
              </a:spcBef>
              <a:spcAft>
                <a:spcPts val="0"/>
              </a:spcAft>
              <a:buClr>
                <a:schemeClr val="dk1"/>
              </a:buClr>
              <a:buSzPts val="2000"/>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GB">
                <a:latin typeface="Arial"/>
                <a:ea typeface="Arial"/>
                <a:cs typeface="Arial"/>
                <a:sym typeface="Arial"/>
              </a:rPr>
              <a:t>Types of artificial intelligence—weak AI vs. strong AI</a:t>
            </a:r>
            <a:br>
              <a:rPr lang="en-GB">
                <a:latin typeface="Arial"/>
                <a:ea typeface="Arial"/>
                <a:cs typeface="Arial"/>
                <a:sym typeface="Arial"/>
              </a:rPr>
            </a:br>
            <a:endParaRPr>
              <a:latin typeface="Arial"/>
              <a:ea typeface="Arial"/>
              <a:cs typeface="Arial"/>
              <a:sym typeface="Arial"/>
            </a:endParaRPr>
          </a:p>
        </p:txBody>
      </p:sp>
      <p:sp>
        <p:nvSpPr>
          <p:cNvPr id="219" name="Google Shape;21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60000"/>
              </a:lnSpc>
              <a:spcBef>
                <a:spcPts val="0"/>
              </a:spcBef>
              <a:spcAft>
                <a:spcPts val="0"/>
              </a:spcAft>
              <a:buClr>
                <a:schemeClr val="dk1"/>
              </a:buClr>
              <a:buSzPct val="100000"/>
              <a:buChar char="•"/>
            </a:pPr>
            <a:r>
              <a:rPr lang="en-GB">
                <a:latin typeface="Arial"/>
                <a:ea typeface="Arial"/>
                <a:cs typeface="Arial"/>
                <a:sym typeface="Arial"/>
              </a:rPr>
              <a:t>Weak AI—also called Narrow AI or Artificial Narrow Intelligence (ANI)—is AI trained and focused to perform specific tasks</a:t>
            </a:r>
            <a:endParaRPr/>
          </a:p>
          <a:p>
            <a:pPr marL="342900" lvl="0" indent="-342900" algn="just" rtl="0">
              <a:lnSpc>
                <a:spcPct val="160000"/>
              </a:lnSpc>
              <a:spcBef>
                <a:spcPts val="448"/>
              </a:spcBef>
              <a:spcAft>
                <a:spcPts val="0"/>
              </a:spcAft>
              <a:buClr>
                <a:schemeClr val="dk1"/>
              </a:buClr>
              <a:buSzPct val="100000"/>
              <a:buChar char="•"/>
            </a:pPr>
            <a:r>
              <a:rPr lang="en-GB">
                <a:latin typeface="Arial"/>
                <a:ea typeface="Arial"/>
                <a:cs typeface="Arial"/>
                <a:sym typeface="Arial"/>
              </a:rPr>
              <a:t> Weak AI drives most of the AI that surrounds us today. ‘Narrow’ might be a more accurate descriptor for this type of AI as it is anything but weak; it enables some very robust applications, such as Apple's Siri, Amazon's Alexa, IBM Watson, and autonomous vehicles.</a:t>
            </a:r>
            <a:endParaRPr/>
          </a:p>
          <a:p>
            <a:pPr marL="342900" lvl="0" indent="-200660" algn="just" rtl="0">
              <a:lnSpc>
                <a:spcPct val="160000"/>
              </a:lnSpc>
              <a:spcBef>
                <a:spcPts val="448"/>
              </a:spcBef>
              <a:spcAft>
                <a:spcPts val="0"/>
              </a:spcAft>
              <a:buClr>
                <a:schemeClr val="dk1"/>
              </a:buClr>
              <a:buSzPct val="100000"/>
              <a:buNone/>
            </a:pP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33CC"/>
              </a:buClr>
              <a:buSzPct val="100000"/>
              <a:buFont typeface="Arial"/>
              <a:buNone/>
            </a:pPr>
            <a:r>
              <a:rPr lang="en-GB">
                <a:solidFill>
                  <a:srgbClr val="FF33CC"/>
                </a:solidFill>
                <a:latin typeface="Arial"/>
                <a:ea typeface="Arial"/>
                <a:cs typeface="Arial"/>
                <a:sym typeface="Arial"/>
              </a:rPr>
              <a:t>Strong AI</a:t>
            </a:r>
            <a:endParaRPr>
              <a:solidFill>
                <a:srgbClr val="FF33CC"/>
              </a:solidFill>
            </a:endParaRPr>
          </a:p>
        </p:txBody>
      </p:sp>
      <p:sp>
        <p:nvSpPr>
          <p:cNvPr id="225" name="Google Shape;225;p24"/>
          <p:cNvSpPr txBox="1">
            <a:spLocks noGrp="1"/>
          </p:cNvSpPr>
          <p:nvPr>
            <p:ph type="body" idx="1"/>
          </p:nvPr>
        </p:nvSpPr>
        <p:spPr>
          <a:xfrm>
            <a:off x="285720" y="928670"/>
            <a:ext cx="8658228" cy="592933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just" rtl="0">
              <a:lnSpc>
                <a:spcPct val="170000"/>
              </a:lnSpc>
              <a:spcBef>
                <a:spcPts val="0"/>
              </a:spcBef>
              <a:spcAft>
                <a:spcPts val="0"/>
              </a:spcAft>
              <a:buClr>
                <a:schemeClr val="dk1"/>
              </a:buClr>
              <a:buSzPct val="100000"/>
              <a:buChar char="•"/>
            </a:pPr>
            <a:r>
              <a:rPr lang="en-GB" sz="3600">
                <a:latin typeface="Arial"/>
                <a:ea typeface="Arial"/>
                <a:cs typeface="Arial"/>
                <a:sym typeface="Arial"/>
              </a:rPr>
              <a:t>Made up of Artificial General Intelligence (AGI) and Artificial Super Intelligence (ASI). Artificial general intelligence (AGI), or general AI, is a theoretical form of AI where a machine would have an intelligence equaled to humans; it would have a self-aware consciousness that has the ability to solve problems, learn, and plan for the future</a:t>
            </a:r>
            <a:endParaRPr/>
          </a:p>
          <a:p>
            <a:pPr marL="342900" lvl="0" indent="-342900" algn="just" rtl="0">
              <a:lnSpc>
                <a:spcPct val="170000"/>
              </a:lnSpc>
              <a:spcBef>
                <a:spcPts val="396"/>
              </a:spcBef>
              <a:spcAft>
                <a:spcPts val="0"/>
              </a:spcAft>
              <a:buClr>
                <a:schemeClr val="dk1"/>
              </a:buClr>
              <a:buSzPct val="100000"/>
              <a:buChar char="•"/>
            </a:pPr>
            <a:r>
              <a:rPr lang="en-GB" sz="3600">
                <a:latin typeface="Arial"/>
                <a:ea typeface="Arial"/>
                <a:cs typeface="Arial"/>
                <a:sym typeface="Arial"/>
              </a:rPr>
              <a:t>Artificial Super Intelligence (ASI)—also known as superintelligence—would surpass the intelligence and ability of the human brain</a:t>
            </a:r>
            <a:endParaRPr/>
          </a:p>
          <a:p>
            <a:pPr marL="342900" lvl="0" indent="-342900" algn="just" rtl="0">
              <a:lnSpc>
                <a:spcPct val="170000"/>
              </a:lnSpc>
              <a:spcBef>
                <a:spcPts val="396"/>
              </a:spcBef>
              <a:spcAft>
                <a:spcPts val="0"/>
              </a:spcAft>
              <a:buClr>
                <a:schemeClr val="dk1"/>
              </a:buClr>
              <a:buSzPct val="100000"/>
              <a:buChar char="•"/>
            </a:pPr>
            <a:r>
              <a:rPr lang="en-GB" sz="3600">
                <a:latin typeface="Arial"/>
                <a:ea typeface="Arial"/>
                <a:cs typeface="Arial"/>
                <a:sym typeface="Arial"/>
              </a:rPr>
              <a:t> While strong AI is still entirely theoretical with no practical examples in use today, that doesn't mean AI researchers aren't also exploring its development. In the meantime, the best examples of ASI might be from science fiction, such as HAL, the superhuman,etc.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274638"/>
            <a:ext cx="8229600" cy="5825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50"/>
              </a:buClr>
              <a:buSzPct val="100000"/>
              <a:buFont typeface="Arial"/>
              <a:buNone/>
            </a:pPr>
            <a:r>
              <a:rPr lang="en-GB" sz="4000" dirty="0" smtClean="0">
                <a:solidFill>
                  <a:srgbClr val="00B050"/>
                </a:solidFill>
                <a:latin typeface="Arial"/>
                <a:ea typeface="Arial"/>
                <a:cs typeface="Arial"/>
                <a:sym typeface="Arial"/>
              </a:rPr>
              <a:t>Agents</a:t>
            </a:r>
            <a:endParaRPr sz="4000">
              <a:solidFill>
                <a:srgbClr val="00B050"/>
              </a:solidFill>
              <a:latin typeface="Arial"/>
              <a:ea typeface="Arial"/>
              <a:cs typeface="Arial"/>
              <a:sym typeface="Arial"/>
            </a:endParaRPr>
          </a:p>
        </p:txBody>
      </p:sp>
      <p:sp>
        <p:nvSpPr>
          <p:cNvPr id="104" name="Google Shape;104;p4"/>
          <p:cNvSpPr txBox="1">
            <a:spLocks noGrp="1"/>
          </p:cNvSpPr>
          <p:nvPr>
            <p:ph type="body" idx="1"/>
          </p:nvPr>
        </p:nvSpPr>
        <p:spPr>
          <a:xfrm>
            <a:off x="502171" y="1039528"/>
            <a:ext cx="8229600" cy="5416419"/>
          </a:xfrm>
          <a:prstGeom prst="rect">
            <a:avLst/>
          </a:prstGeom>
          <a:noFill/>
          <a:ln>
            <a:noFill/>
          </a:ln>
        </p:spPr>
        <p:txBody>
          <a:bodyPr spcFirstLastPara="1" wrap="square" lIns="91425" tIns="45700" rIns="91425" bIns="45700" anchor="t" anchorCtr="0">
            <a:noAutofit/>
          </a:bodyPr>
          <a:lstStyle/>
          <a:p>
            <a:pPr marL="342900" lvl="0" indent="-361950" algn="just">
              <a:lnSpc>
                <a:spcPct val="150000"/>
              </a:lnSpc>
              <a:spcBef>
                <a:spcPts val="0"/>
              </a:spcBef>
              <a:buSzPts val="2700"/>
            </a:pPr>
            <a:r>
              <a:rPr lang="en-US" sz="2800" dirty="0" smtClean="0">
                <a:latin typeface="+mn-lt"/>
                <a:ea typeface="Arial"/>
                <a:cs typeface="Arial"/>
                <a:sym typeface="Arial"/>
              </a:rPr>
              <a:t>An agent is anything that can perceive its environment through sensors and acts upon that environment through effectors.</a:t>
            </a:r>
            <a:endParaRPr lang="en-GB" sz="2800" dirty="0" smtClean="0">
              <a:latin typeface="+mn-lt"/>
              <a:ea typeface="Arial"/>
              <a:cs typeface="Arial"/>
              <a:sym typeface="Arial"/>
            </a:endParaRPr>
          </a:p>
          <a:p>
            <a:pPr marL="342900" lvl="0" indent="-361950" algn="just" rtl="0">
              <a:lnSpc>
                <a:spcPct val="150000"/>
              </a:lnSpc>
              <a:spcBef>
                <a:spcPts val="0"/>
              </a:spcBef>
              <a:spcAft>
                <a:spcPts val="0"/>
              </a:spcAft>
              <a:buClr>
                <a:schemeClr val="dk1"/>
              </a:buClr>
              <a:buSzPts val="2700"/>
              <a:buChar char="•"/>
            </a:pPr>
            <a:r>
              <a:rPr lang="en-GB" sz="2800" dirty="0" smtClean="0">
                <a:latin typeface="+mn-lt"/>
                <a:ea typeface="Arial"/>
                <a:cs typeface="Arial"/>
                <a:sym typeface="Arial"/>
              </a:rPr>
              <a:t>Artificial </a:t>
            </a:r>
            <a:r>
              <a:rPr lang="en-GB" sz="2800" dirty="0">
                <a:latin typeface="+mn-lt"/>
                <a:ea typeface="Arial"/>
                <a:cs typeface="Arial"/>
                <a:sym typeface="Arial"/>
              </a:rPr>
              <a:t>Intelligence is the </a:t>
            </a:r>
            <a:r>
              <a:rPr lang="en-GB" sz="2800" dirty="0" smtClean="0">
                <a:latin typeface="+mn-lt"/>
                <a:ea typeface="Arial"/>
                <a:cs typeface="Arial"/>
                <a:sym typeface="Arial"/>
              </a:rPr>
              <a:t>study and </a:t>
            </a:r>
            <a:r>
              <a:rPr lang="en-GB" sz="2800" dirty="0">
                <a:latin typeface="+mn-lt"/>
                <a:ea typeface="Arial"/>
                <a:cs typeface="Arial"/>
                <a:sym typeface="Arial"/>
              </a:rPr>
              <a:t>design of Intelligent agents</a:t>
            </a:r>
            <a:endParaRPr sz="2800">
              <a:latin typeface="+mn-lt"/>
            </a:endParaRPr>
          </a:p>
          <a:p>
            <a:pPr marL="342900" lvl="0" indent="-331470" algn="just">
              <a:lnSpc>
                <a:spcPct val="150000"/>
              </a:lnSpc>
              <a:spcBef>
                <a:spcPts val="0"/>
              </a:spcBef>
              <a:buSzPct val="100000"/>
            </a:pPr>
            <a:r>
              <a:rPr lang="en-GB" sz="2800" dirty="0" smtClean="0">
                <a:latin typeface="+mn-lt"/>
                <a:ea typeface="Arial"/>
                <a:cs typeface="Arial"/>
                <a:sym typeface="Arial"/>
              </a:rPr>
              <a:t>An </a:t>
            </a:r>
            <a:r>
              <a:rPr lang="en-GB" sz="2800" dirty="0" smtClean="0">
                <a:solidFill>
                  <a:srgbClr val="FF33CC"/>
                </a:solidFill>
                <a:latin typeface="+mn-lt"/>
                <a:ea typeface="Arial"/>
                <a:cs typeface="Arial"/>
                <a:sym typeface="Arial"/>
              </a:rPr>
              <a:t>intelligent agent </a:t>
            </a:r>
            <a:r>
              <a:rPr lang="en-GB" sz="2800" dirty="0" smtClean="0">
                <a:latin typeface="+mn-lt"/>
                <a:ea typeface="Arial"/>
                <a:cs typeface="Arial"/>
                <a:sym typeface="Arial"/>
              </a:rPr>
              <a:t>is a program that can make decisions or perform a service based on its environment, user input and experiences</a:t>
            </a:r>
          </a:p>
          <a:p>
            <a:pPr marL="342900" lvl="0" indent="-331470" algn="just">
              <a:lnSpc>
                <a:spcPct val="150000"/>
              </a:lnSpc>
              <a:spcBef>
                <a:spcPts val="0"/>
              </a:spcBef>
              <a:buSzPct val="100000"/>
            </a:pPr>
            <a:r>
              <a:rPr lang="en-GB" sz="2800" dirty="0" smtClean="0">
                <a:latin typeface="+mn-lt"/>
                <a:cs typeface="Arial"/>
                <a:sym typeface="Arial"/>
              </a:rPr>
              <a:t>Also called </a:t>
            </a:r>
            <a:r>
              <a:rPr lang="en-GB" sz="2800" dirty="0" smtClean="0">
                <a:solidFill>
                  <a:srgbClr val="FF0000"/>
                </a:solidFill>
                <a:latin typeface="+mn-lt"/>
                <a:cs typeface="Arial"/>
                <a:sym typeface="Arial"/>
              </a:rPr>
              <a:t>bots/robots</a:t>
            </a:r>
            <a:endParaRPr lang="en-GB" sz="2800" dirty="0">
              <a:solidFill>
                <a:srgbClr val="FF0000"/>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50"/>
              </a:buClr>
              <a:buSzPts val="3600"/>
              <a:buFont typeface="Arial"/>
              <a:buNone/>
            </a:pPr>
            <a:r>
              <a:rPr lang="en-GB" sz="3600" dirty="0">
                <a:solidFill>
                  <a:srgbClr val="00B050"/>
                </a:solidFill>
                <a:latin typeface="Arial"/>
                <a:ea typeface="Arial"/>
                <a:cs typeface="Arial"/>
                <a:sym typeface="Arial"/>
              </a:rPr>
              <a:t>Advantages of Artificial Intelligence </a:t>
            </a:r>
            <a:r>
              <a:rPr lang="en-GB" sz="3600" dirty="0" err="1">
                <a:solidFill>
                  <a:srgbClr val="00B050"/>
                </a:solidFill>
                <a:latin typeface="Arial"/>
                <a:ea typeface="Arial"/>
                <a:cs typeface="Arial"/>
                <a:sym typeface="Arial"/>
              </a:rPr>
              <a:t>vs</a:t>
            </a:r>
            <a:r>
              <a:rPr lang="en-GB" sz="3600" dirty="0">
                <a:solidFill>
                  <a:srgbClr val="00B050"/>
                </a:solidFill>
                <a:latin typeface="Arial"/>
                <a:ea typeface="Arial"/>
                <a:cs typeface="Arial"/>
                <a:sym typeface="Arial"/>
              </a:rPr>
              <a:t> Human Intelligence</a:t>
            </a:r>
            <a:br>
              <a:rPr lang="en-GB" sz="3600" dirty="0">
                <a:solidFill>
                  <a:srgbClr val="00B050"/>
                </a:solidFill>
                <a:latin typeface="Arial"/>
                <a:ea typeface="Arial"/>
                <a:cs typeface="Arial"/>
                <a:sym typeface="Arial"/>
              </a:rPr>
            </a:br>
            <a:endParaRPr sz="3600">
              <a:solidFill>
                <a:srgbClr val="00B050"/>
              </a:solidFill>
              <a:latin typeface="Arial"/>
              <a:ea typeface="Arial"/>
              <a:cs typeface="Arial"/>
              <a:sym typeface="Arial"/>
            </a:endParaRPr>
          </a:p>
        </p:txBody>
      </p:sp>
      <p:sp>
        <p:nvSpPr>
          <p:cNvPr id="128" name="Google Shape;128;p8"/>
          <p:cNvSpPr txBox="1">
            <a:spLocks noGrp="1"/>
          </p:cNvSpPr>
          <p:nvPr>
            <p:ph type="body" idx="1"/>
          </p:nvPr>
        </p:nvSpPr>
        <p:spPr>
          <a:xfrm>
            <a:off x="0" y="1379095"/>
            <a:ext cx="9143999" cy="5291528"/>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ct val="100000"/>
              <a:buChar char="•"/>
            </a:pPr>
            <a:r>
              <a:rPr lang="en-GB" sz="2200" b="1" dirty="0">
                <a:latin typeface="+mn-lt"/>
                <a:ea typeface="Arial"/>
                <a:cs typeface="Arial"/>
                <a:sym typeface="Arial"/>
              </a:rPr>
              <a:t>Speed of execution –</a:t>
            </a:r>
            <a:r>
              <a:rPr lang="en-GB" sz="2200" dirty="0">
                <a:latin typeface="+mn-lt"/>
                <a:ea typeface="Arial"/>
                <a:cs typeface="Arial"/>
                <a:sym typeface="Arial"/>
              </a:rPr>
              <a:t> While one doctor can make a diagnosis in ~10 minutes, AI system can make a million for the same time.</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Less Biased –</a:t>
            </a:r>
            <a:r>
              <a:rPr lang="en-GB" sz="2200" dirty="0">
                <a:latin typeface="+mn-lt"/>
                <a:ea typeface="Arial"/>
                <a:cs typeface="Arial"/>
                <a:sym typeface="Arial"/>
              </a:rPr>
              <a:t> They do not involve Biased opinions on decision making process</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Operational Ability –</a:t>
            </a:r>
            <a:r>
              <a:rPr lang="en-GB" sz="2200" dirty="0">
                <a:latin typeface="+mn-lt"/>
                <a:ea typeface="Arial"/>
                <a:cs typeface="Arial"/>
                <a:sym typeface="Arial"/>
              </a:rPr>
              <a:t> They do not expect halt in their work due to saturation</a:t>
            </a:r>
            <a:endParaRPr sz="2200">
              <a:latin typeface="+mn-lt"/>
            </a:endParaRPr>
          </a:p>
          <a:p>
            <a:pPr marL="342900" lvl="0" indent="-342900" algn="just" rtl="0">
              <a:lnSpc>
                <a:spcPct val="170000"/>
              </a:lnSpc>
              <a:spcBef>
                <a:spcPts val="400"/>
              </a:spcBef>
              <a:spcAft>
                <a:spcPts val="0"/>
              </a:spcAft>
              <a:buClr>
                <a:schemeClr val="dk1"/>
              </a:buClr>
              <a:buSzPct val="100000"/>
              <a:buChar char="•"/>
            </a:pPr>
            <a:r>
              <a:rPr lang="en-GB" sz="2200" b="1" dirty="0">
                <a:latin typeface="+mn-lt"/>
                <a:ea typeface="Arial"/>
                <a:cs typeface="Arial"/>
                <a:sym typeface="Arial"/>
              </a:rPr>
              <a:t>Accuracy –</a:t>
            </a:r>
            <a:r>
              <a:rPr lang="en-GB" sz="2200" dirty="0">
                <a:latin typeface="+mn-lt"/>
                <a:ea typeface="Arial"/>
                <a:cs typeface="Arial"/>
                <a:sym typeface="Arial"/>
              </a:rPr>
              <a:t> Preciseness of the output obviously </a:t>
            </a:r>
            <a:r>
              <a:rPr lang="en-GB" sz="2200" dirty="0" smtClean="0">
                <a:latin typeface="+mn-lt"/>
                <a:ea typeface="Arial"/>
                <a:cs typeface="Arial"/>
                <a:sym typeface="Arial"/>
              </a:rPr>
              <a:t>increases</a:t>
            </a:r>
            <a:endParaRPr sz="220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a:solidFill>
                  <a:srgbClr val="00B050"/>
                </a:solidFill>
                <a:latin typeface="Arial"/>
                <a:ea typeface="Arial"/>
                <a:cs typeface="Arial"/>
                <a:sym typeface="Arial"/>
              </a:rPr>
              <a:t>How do we measure if Artificial Intelligence is acting like a human?</a:t>
            </a:r>
            <a:br>
              <a:rPr lang="en-GB">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Char char="•"/>
            </a:pPr>
            <a:r>
              <a:rPr lang="en-GB" sz="2800" dirty="0">
                <a:latin typeface="Arial"/>
                <a:ea typeface="Arial"/>
                <a:cs typeface="Arial"/>
                <a:sym typeface="Arial"/>
              </a:rPr>
              <a:t>Turing Test</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Cognitive Modelling Approach</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Law of Thought Approach</a:t>
            </a:r>
            <a:endParaRPr/>
          </a:p>
          <a:p>
            <a:pPr marL="342900" lvl="0" indent="-342900" algn="l" rtl="0">
              <a:lnSpc>
                <a:spcPct val="150000"/>
              </a:lnSpc>
              <a:spcBef>
                <a:spcPts val="560"/>
              </a:spcBef>
              <a:spcAft>
                <a:spcPts val="0"/>
              </a:spcAft>
              <a:buClr>
                <a:schemeClr val="dk1"/>
              </a:buClr>
              <a:buSzPts val="2800"/>
              <a:buChar char="•"/>
            </a:pPr>
            <a:r>
              <a:rPr lang="en-GB" sz="2800" dirty="0">
                <a:latin typeface="Arial"/>
                <a:ea typeface="Arial"/>
                <a:cs typeface="Arial"/>
                <a:sym typeface="Arial"/>
              </a:rPr>
              <a:t>The Rational Agent Approach</a:t>
            </a:r>
            <a:br>
              <a:rPr lang="en-GB" sz="2800" dirty="0">
                <a:latin typeface="Arial"/>
                <a:ea typeface="Arial"/>
                <a:cs typeface="Arial"/>
                <a:sym typeface="Arial"/>
              </a:rPr>
            </a:br>
            <a:endParaRPr sz="2800">
              <a:latin typeface="Arial"/>
              <a:ea typeface="Arial"/>
              <a:cs typeface="Arial"/>
              <a:sym typeface="Arial"/>
            </a:endParaRPr>
          </a:p>
        </p:txBody>
      </p:sp>
      <p:sp>
        <p:nvSpPr>
          <p:cNvPr id="135" name="Google Shape;135;p9" descr="Artificial Intelligence vs Human Intelligence Infograph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9" descr="Artificial Intelligence vs Human Intelligence Infograph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397240" y="299804"/>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50"/>
              </a:buClr>
              <a:buSzPct val="100000"/>
              <a:buFont typeface="Arial"/>
              <a:buNone/>
            </a:pPr>
            <a:r>
              <a:rPr lang="en-GB" dirty="0" smtClean="0">
                <a:solidFill>
                  <a:srgbClr val="00B050"/>
                </a:solidFill>
                <a:latin typeface="Arial"/>
                <a:ea typeface="Arial"/>
                <a:cs typeface="Arial"/>
                <a:sym typeface="Arial"/>
              </a:rPr>
              <a:t>Turing </a:t>
            </a:r>
            <a:r>
              <a:rPr lang="en-GB" dirty="0">
                <a:solidFill>
                  <a:srgbClr val="00B050"/>
                </a:solidFill>
                <a:latin typeface="Arial"/>
                <a:ea typeface="Arial"/>
                <a:cs typeface="Arial"/>
                <a:sym typeface="Arial"/>
              </a:rPr>
              <a:t>Test in Artificial </a:t>
            </a:r>
            <a:r>
              <a:rPr lang="en-GB" dirty="0" smtClean="0">
                <a:solidFill>
                  <a:srgbClr val="00B050"/>
                </a:solidFill>
                <a:latin typeface="Arial"/>
                <a:ea typeface="Arial"/>
                <a:cs typeface="Arial"/>
                <a:sym typeface="Arial"/>
              </a:rPr>
              <a:t>Intelligence</a:t>
            </a:r>
            <a:r>
              <a:rPr lang="en-GB" dirty="0">
                <a:solidFill>
                  <a:srgbClr val="00B050"/>
                </a:solidFill>
                <a:latin typeface="Arial"/>
                <a:ea typeface="Arial"/>
                <a:cs typeface="Arial"/>
                <a:sym typeface="Arial"/>
              </a:rPr>
              <a:t/>
            </a:r>
            <a:br>
              <a:rPr lang="en-GB" dirty="0">
                <a:solidFill>
                  <a:srgbClr val="00B050"/>
                </a:solidFill>
                <a:latin typeface="Arial"/>
                <a:ea typeface="Arial"/>
                <a:cs typeface="Arial"/>
                <a:sym typeface="Arial"/>
              </a:rPr>
            </a:br>
            <a:endParaRPr>
              <a:solidFill>
                <a:srgbClr val="00B050"/>
              </a:solidFill>
              <a:latin typeface="Arial"/>
              <a:ea typeface="Arial"/>
              <a:cs typeface="Arial"/>
              <a:sym typeface="Arial"/>
            </a:endParaRPr>
          </a:p>
        </p:txBody>
      </p:sp>
      <p:sp>
        <p:nvSpPr>
          <p:cNvPr id="142" name="Google Shape;142;p10"/>
          <p:cNvSpPr txBox="1">
            <a:spLocks noGrp="1"/>
          </p:cNvSpPr>
          <p:nvPr>
            <p:ph type="body" idx="1"/>
          </p:nvPr>
        </p:nvSpPr>
        <p:spPr>
          <a:xfrm>
            <a:off x="0" y="1004341"/>
            <a:ext cx="9144000" cy="5853659"/>
          </a:xfrm>
          <a:prstGeom prst="rect">
            <a:avLst/>
          </a:prstGeom>
          <a:noFill/>
          <a:ln>
            <a:noFill/>
          </a:ln>
        </p:spPr>
        <p:txBody>
          <a:bodyPr spcFirstLastPara="1" wrap="square" lIns="91425" tIns="45700" rIns="91425" bIns="45700" anchor="t" anchorCtr="0">
            <a:noAutofit/>
          </a:bodyPr>
          <a:lstStyle/>
          <a:p>
            <a:pPr marL="342900" lvl="0" indent="-342900" algn="just" rtl="0">
              <a:lnSpc>
                <a:spcPct val="170000"/>
              </a:lnSpc>
              <a:spcBef>
                <a:spcPts val="0"/>
              </a:spcBef>
              <a:spcAft>
                <a:spcPts val="0"/>
              </a:spcAft>
              <a:buClr>
                <a:schemeClr val="dk1"/>
              </a:buClr>
              <a:buSzPts val="2000"/>
              <a:buChar char="•"/>
            </a:pPr>
            <a:r>
              <a:rPr lang="en-GB" sz="2200" dirty="0">
                <a:latin typeface="+mn-lt"/>
                <a:ea typeface="Arial"/>
                <a:cs typeface="Arial"/>
                <a:sym typeface="Arial"/>
              </a:rPr>
              <a:t>The basis of the Turing Test is that the Artificial Intelligence entity should be able to hold a conversation with a human </a:t>
            </a:r>
            <a:r>
              <a:rPr lang="en-GB" sz="2200" dirty="0" smtClean="0">
                <a:latin typeface="+mn-lt"/>
                <a:ea typeface="Arial"/>
                <a:cs typeface="Arial"/>
                <a:sym typeface="Arial"/>
              </a:rPr>
              <a:t>agent</a:t>
            </a:r>
          </a:p>
          <a:p>
            <a:pPr marL="342900" lvl="0" indent="-342900" algn="just" rtl="0">
              <a:lnSpc>
                <a:spcPct val="170000"/>
              </a:lnSpc>
              <a:spcBef>
                <a:spcPts val="0"/>
              </a:spcBef>
              <a:spcAft>
                <a:spcPts val="0"/>
              </a:spcAft>
              <a:buClr>
                <a:schemeClr val="dk1"/>
              </a:buClr>
              <a:buSzPts val="2000"/>
              <a:buChar char="•"/>
            </a:pPr>
            <a:r>
              <a:rPr lang="en-GB" sz="2200" dirty="0" smtClean="0">
                <a:latin typeface="+mn-lt"/>
                <a:ea typeface="Arial"/>
                <a:cs typeface="Arial"/>
                <a:sym typeface="Arial"/>
              </a:rPr>
              <a:t>To achieve this, AI </a:t>
            </a:r>
            <a:r>
              <a:rPr lang="en-GB" sz="2200" dirty="0">
                <a:latin typeface="+mn-lt"/>
                <a:ea typeface="Arial"/>
                <a:cs typeface="Arial"/>
                <a:sym typeface="Arial"/>
              </a:rPr>
              <a:t>needs to </a:t>
            </a:r>
            <a:r>
              <a:rPr lang="en-GB" sz="2200" dirty="0" smtClean="0">
                <a:latin typeface="+mn-lt"/>
                <a:ea typeface="Arial"/>
                <a:cs typeface="Arial"/>
                <a:sym typeface="Arial"/>
              </a:rPr>
              <a:t>possess:</a:t>
            </a:r>
            <a:endParaRPr sz="2200">
              <a:latin typeface="+mn-lt"/>
            </a:endParaRPr>
          </a:p>
          <a:p>
            <a:pPr marL="342900" lvl="0" indent="-342900" algn="just" rtl="0">
              <a:lnSpc>
                <a:spcPct val="170000"/>
              </a:lnSpc>
              <a:spcBef>
                <a:spcPts val="400"/>
              </a:spcBef>
              <a:spcAft>
                <a:spcPts val="0"/>
              </a:spcAft>
              <a:buClr>
                <a:srgbClr val="FF0000"/>
              </a:buClr>
              <a:buSzPts val="2000"/>
              <a:buChar char="•"/>
            </a:pPr>
            <a:r>
              <a:rPr lang="en-GB" sz="2200" b="1" dirty="0">
                <a:solidFill>
                  <a:srgbClr val="FF0000"/>
                </a:solidFill>
                <a:latin typeface="+mn-lt"/>
                <a:ea typeface="Arial"/>
                <a:cs typeface="Arial"/>
                <a:sym typeface="Arial"/>
              </a:rPr>
              <a:t>Natural </a:t>
            </a:r>
            <a:r>
              <a:rPr lang="en-GB" sz="2200" b="1" dirty="0" smtClean="0">
                <a:solidFill>
                  <a:srgbClr val="FF0000"/>
                </a:solidFill>
                <a:latin typeface="+mn-lt"/>
                <a:ea typeface="Arial"/>
                <a:cs typeface="Arial"/>
                <a:sym typeface="Arial"/>
              </a:rPr>
              <a:t>Language </a:t>
            </a:r>
            <a:r>
              <a:rPr lang="en-GB" sz="2200" b="1" dirty="0">
                <a:solidFill>
                  <a:srgbClr val="FF0000"/>
                </a:solidFill>
                <a:latin typeface="+mn-lt"/>
                <a:ea typeface="Arial"/>
                <a:cs typeface="Arial"/>
                <a:sym typeface="Arial"/>
              </a:rPr>
              <a:t>Processing </a:t>
            </a:r>
            <a:r>
              <a:rPr lang="en-GB" sz="2200" dirty="0">
                <a:latin typeface="+mn-lt"/>
                <a:ea typeface="Arial"/>
                <a:cs typeface="Arial"/>
                <a:sym typeface="Arial"/>
              </a:rPr>
              <a:t> to communicate successfully.</a:t>
            </a:r>
            <a:endParaRPr sz="2200">
              <a:latin typeface="+mn-lt"/>
            </a:endParaRPr>
          </a:p>
          <a:p>
            <a:pPr marL="342900" lvl="0" indent="-342900" algn="just" rtl="0">
              <a:lnSpc>
                <a:spcPct val="170000"/>
              </a:lnSpc>
              <a:spcBef>
                <a:spcPts val="400"/>
              </a:spcBef>
              <a:spcAft>
                <a:spcPts val="0"/>
              </a:spcAft>
              <a:buClr>
                <a:srgbClr val="FF33CC"/>
              </a:buClr>
              <a:buSzPts val="2000"/>
              <a:buChar char="•"/>
            </a:pPr>
            <a:r>
              <a:rPr lang="en-GB" sz="2200" b="1" dirty="0">
                <a:solidFill>
                  <a:srgbClr val="FF33CC"/>
                </a:solidFill>
                <a:latin typeface="+mn-lt"/>
                <a:ea typeface="Arial"/>
                <a:cs typeface="Arial"/>
                <a:sym typeface="Arial"/>
              </a:rPr>
              <a:t>Knowledge Representation </a:t>
            </a:r>
            <a:r>
              <a:rPr lang="en-GB" sz="2200" b="1" dirty="0" smtClean="0">
                <a:solidFill>
                  <a:srgbClr val="FF33CC"/>
                </a:solidFill>
                <a:latin typeface="+mn-lt"/>
                <a:ea typeface="Arial"/>
                <a:cs typeface="Arial"/>
                <a:sym typeface="Arial"/>
              </a:rPr>
              <a:t> </a:t>
            </a:r>
            <a:r>
              <a:rPr lang="en-GB" sz="2200" dirty="0" smtClean="0">
                <a:latin typeface="+mn-lt"/>
                <a:ea typeface="Arial"/>
                <a:cs typeface="Arial"/>
                <a:sym typeface="Arial"/>
              </a:rPr>
              <a:t>to </a:t>
            </a:r>
            <a:r>
              <a:rPr lang="en-GB" sz="2200" dirty="0">
                <a:latin typeface="+mn-lt"/>
                <a:ea typeface="Arial"/>
                <a:cs typeface="Arial"/>
                <a:sym typeface="Arial"/>
              </a:rPr>
              <a:t>act as its memory.</a:t>
            </a:r>
            <a:endParaRPr sz="2200">
              <a:latin typeface="+mn-lt"/>
            </a:endParaRPr>
          </a:p>
          <a:p>
            <a:pPr marL="342900" lvl="0" indent="-342900" algn="just" rtl="0">
              <a:lnSpc>
                <a:spcPct val="170000"/>
              </a:lnSpc>
              <a:spcBef>
                <a:spcPts val="400"/>
              </a:spcBef>
              <a:spcAft>
                <a:spcPts val="0"/>
              </a:spcAft>
              <a:buClr>
                <a:srgbClr val="0070C0"/>
              </a:buClr>
              <a:buSzPts val="2000"/>
              <a:buChar char="•"/>
            </a:pPr>
            <a:r>
              <a:rPr lang="en-GB" sz="2200" b="1" dirty="0">
                <a:solidFill>
                  <a:srgbClr val="0070C0"/>
                </a:solidFill>
                <a:latin typeface="+mn-lt"/>
                <a:ea typeface="Arial"/>
                <a:cs typeface="Arial"/>
                <a:sym typeface="Arial"/>
              </a:rPr>
              <a:t>Automated Reasoning </a:t>
            </a:r>
            <a:r>
              <a:rPr lang="en-GB" sz="2200" dirty="0">
                <a:latin typeface="+mn-lt"/>
                <a:ea typeface="Arial"/>
                <a:cs typeface="Arial"/>
                <a:sym typeface="Arial"/>
              </a:rPr>
              <a:t>to use the stored information to answer questions and draw new conclusions.</a:t>
            </a:r>
            <a:endParaRPr sz="2200">
              <a:latin typeface="+mn-lt"/>
            </a:endParaRPr>
          </a:p>
          <a:p>
            <a:pPr marL="342900" lvl="0" indent="-342900" algn="just" rtl="0">
              <a:lnSpc>
                <a:spcPct val="170000"/>
              </a:lnSpc>
              <a:spcBef>
                <a:spcPts val="400"/>
              </a:spcBef>
              <a:spcAft>
                <a:spcPts val="0"/>
              </a:spcAft>
              <a:buClr>
                <a:schemeClr val="accent2"/>
              </a:buClr>
              <a:buSzPts val="2000"/>
              <a:buChar char="•"/>
            </a:pPr>
            <a:r>
              <a:rPr lang="en-GB" sz="2200" b="1" dirty="0">
                <a:solidFill>
                  <a:schemeClr val="accent2"/>
                </a:solidFill>
                <a:latin typeface="+mn-lt"/>
                <a:ea typeface="Arial"/>
                <a:cs typeface="Arial"/>
                <a:sym typeface="Arial"/>
              </a:rPr>
              <a:t>Machine Learning </a:t>
            </a:r>
            <a:r>
              <a:rPr lang="en-GB" sz="2200" dirty="0">
                <a:latin typeface="+mn-lt"/>
                <a:ea typeface="Arial"/>
                <a:cs typeface="Arial"/>
                <a:sym typeface="Arial"/>
              </a:rPr>
              <a:t>to detect patterns and adapt to new circumstances.</a:t>
            </a:r>
            <a:endParaRPr sz="2200">
              <a:latin typeface="+mn-lt"/>
            </a:endParaRPr>
          </a:p>
          <a:p>
            <a:pPr marL="342900" lvl="0" indent="-215900" algn="just" rtl="0">
              <a:lnSpc>
                <a:spcPct val="170000"/>
              </a:lnSpc>
              <a:spcBef>
                <a:spcPts val="400"/>
              </a:spcBef>
              <a:spcAft>
                <a:spcPts val="0"/>
              </a:spcAft>
              <a:buClr>
                <a:schemeClr val="dk1"/>
              </a:buClr>
              <a:buSzPts val="2000"/>
              <a:buNone/>
            </a:pPr>
            <a:endParaRPr sz="2200">
              <a:latin typeface="+mn-lt"/>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GB">
                <a:solidFill>
                  <a:srgbClr val="FF0000"/>
                </a:solidFill>
                <a:latin typeface="Arial"/>
                <a:ea typeface="Arial"/>
                <a:cs typeface="Arial"/>
                <a:sym typeface="Arial"/>
              </a:rPr>
              <a:t>Cognitive Modelling Approach</a:t>
            </a:r>
            <a:br>
              <a:rPr lang="en-GB">
                <a:solidFill>
                  <a:srgbClr val="FF0000"/>
                </a:solidFill>
                <a:latin typeface="Arial"/>
                <a:ea typeface="Arial"/>
                <a:cs typeface="Arial"/>
                <a:sym typeface="Arial"/>
              </a:rPr>
            </a:br>
            <a:endParaRPr>
              <a:solidFill>
                <a:srgbClr val="FF0000"/>
              </a:solidFill>
              <a:latin typeface="Arial"/>
              <a:ea typeface="Arial"/>
              <a:cs typeface="Arial"/>
              <a:sym typeface="Arial"/>
            </a:endParaRPr>
          </a:p>
        </p:txBody>
      </p:sp>
      <p:sp>
        <p:nvSpPr>
          <p:cNvPr id="148" name="Google Shape;148;p11"/>
          <p:cNvSpPr txBox="1">
            <a:spLocks noGrp="1"/>
          </p:cNvSpPr>
          <p:nvPr>
            <p:ph type="body" idx="1"/>
          </p:nvPr>
        </p:nvSpPr>
        <p:spPr>
          <a:xfrm>
            <a:off x="0" y="1349115"/>
            <a:ext cx="9144000" cy="5508885"/>
          </a:xfrm>
          <a:prstGeom prst="rect">
            <a:avLst/>
          </a:prstGeom>
          <a:noFill/>
          <a:ln>
            <a:noFill/>
          </a:ln>
        </p:spPr>
        <p:txBody>
          <a:bodyPr spcFirstLastPara="1" wrap="square" lIns="91425" tIns="45700" rIns="91425" bIns="45700" anchor="t" anchorCtr="0">
            <a:normAutofit fontScale="70000" lnSpcReduction="20000"/>
          </a:bodyPr>
          <a:lstStyle/>
          <a:p>
            <a:pPr marL="342900" lvl="0" algn="just">
              <a:lnSpc>
                <a:spcPct val="170000"/>
              </a:lnSpc>
              <a:spcBef>
                <a:spcPts val="0"/>
              </a:spcBef>
              <a:buSzPct val="100000"/>
            </a:pPr>
            <a:r>
              <a:rPr lang="en-GB" dirty="0" smtClean="0"/>
              <a:t>Cognition involves conscious intellectual activity such as thinking, reasoning, or remembering </a:t>
            </a:r>
          </a:p>
          <a:p>
            <a:pPr marL="342900" lvl="0" algn="just">
              <a:lnSpc>
                <a:spcPct val="170000"/>
              </a:lnSpc>
              <a:spcBef>
                <a:spcPts val="0"/>
              </a:spcBef>
              <a:buSzPct val="100000"/>
            </a:pPr>
            <a:r>
              <a:rPr lang="en-GB" dirty="0" smtClean="0">
                <a:latin typeface="Arial"/>
                <a:ea typeface="Arial"/>
                <a:cs typeface="Arial"/>
                <a:sym typeface="Arial"/>
              </a:rPr>
              <a:t> To </a:t>
            </a:r>
            <a:r>
              <a:rPr lang="en-GB" dirty="0">
                <a:latin typeface="Arial"/>
                <a:ea typeface="Arial"/>
                <a:cs typeface="Arial"/>
                <a:sym typeface="Arial"/>
              </a:rPr>
              <a:t>distil the essence of the human mind, there are 3 approaches:</a:t>
            </a:r>
            <a:endParaRPr/>
          </a:p>
          <a:p>
            <a:pPr marL="342900" lvl="0" indent="-342900" algn="just" rtl="0">
              <a:lnSpc>
                <a:spcPct val="170000"/>
              </a:lnSpc>
              <a:spcBef>
                <a:spcPts val="448"/>
              </a:spcBef>
              <a:spcAft>
                <a:spcPts val="0"/>
              </a:spcAft>
              <a:buClr>
                <a:schemeClr val="accent2"/>
              </a:buClr>
              <a:buSzPct val="100000"/>
              <a:buChar char="•"/>
            </a:pPr>
            <a:r>
              <a:rPr lang="en-GB" dirty="0">
                <a:solidFill>
                  <a:schemeClr val="accent2"/>
                </a:solidFill>
                <a:latin typeface="Arial"/>
                <a:ea typeface="Arial"/>
                <a:cs typeface="Arial"/>
                <a:sym typeface="Arial"/>
              </a:rPr>
              <a:t>Introspection</a:t>
            </a:r>
            <a:r>
              <a:rPr lang="en-GB" dirty="0">
                <a:latin typeface="Arial"/>
                <a:ea typeface="Arial"/>
                <a:cs typeface="Arial"/>
                <a:sym typeface="Arial"/>
              </a:rPr>
              <a:t>: </a:t>
            </a:r>
            <a:r>
              <a:rPr lang="en-GB" dirty="0" smtClean="0">
                <a:latin typeface="Arial"/>
                <a:ea typeface="Arial"/>
                <a:cs typeface="Arial"/>
                <a:sym typeface="Arial"/>
              </a:rPr>
              <a:t>observe thoughts </a:t>
            </a:r>
            <a:r>
              <a:rPr lang="en-GB" dirty="0">
                <a:latin typeface="Arial"/>
                <a:ea typeface="Arial"/>
                <a:cs typeface="Arial"/>
                <a:sym typeface="Arial"/>
              </a:rPr>
              <a:t>and </a:t>
            </a:r>
            <a:r>
              <a:rPr lang="en-GB" dirty="0" smtClean="0">
                <a:latin typeface="Arial"/>
                <a:ea typeface="Arial"/>
                <a:cs typeface="Arial"/>
                <a:sym typeface="Arial"/>
              </a:rPr>
              <a:t>builds </a:t>
            </a:r>
            <a:r>
              <a:rPr lang="en-GB" dirty="0">
                <a:latin typeface="Arial"/>
                <a:ea typeface="Arial"/>
                <a:cs typeface="Arial"/>
                <a:sym typeface="Arial"/>
              </a:rPr>
              <a:t>a model based on </a:t>
            </a:r>
            <a:r>
              <a:rPr lang="en-GB" dirty="0" smtClean="0">
                <a:latin typeface="Arial"/>
                <a:ea typeface="Arial"/>
                <a:cs typeface="Arial"/>
                <a:sym typeface="Arial"/>
              </a:rPr>
              <a:t>it</a:t>
            </a:r>
            <a:endParaRPr/>
          </a:p>
          <a:p>
            <a:pPr marL="342900" lvl="0" indent="-342900" algn="just" rtl="0">
              <a:lnSpc>
                <a:spcPct val="170000"/>
              </a:lnSpc>
              <a:spcBef>
                <a:spcPts val="448"/>
              </a:spcBef>
              <a:spcAft>
                <a:spcPts val="0"/>
              </a:spcAft>
              <a:buClr>
                <a:srgbClr val="00B050"/>
              </a:buClr>
              <a:buSzPct val="100000"/>
              <a:buChar char="•"/>
            </a:pPr>
            <a:r>
              <a:rPr lang="en-GB" dirty="0">
                <a:solidFill>
                  <a:srgbClr val="00B050"/>
                </a:solidFill>
                <a:latin typeface="Arial"/>
                <a:ea typeface="Arial"/>
                <a:cs typeface="Arial"/>
                <a:sym typeface="Arial"/>
              </a:rPr>
              <a:t>Psychological Experiments</a:t>
            </a:r>
            <a:r>
              <a:rPr lang="en-GB" dirty="0">
                <a:latin typeface="Arial"/>
                <a:ea typeface="Arial"/>
                <a:cs typeface="Arial"/>
                <a:sym typeface="Arial"/>
              </a:rPr>
              <a:t>: </a:t>
            </a:r>
            <a:r>
              <a:rPr lang="en-GB" dirty="0" smtClean="0">
                <a:latin typeface="Arial"/>
                <a:ea typeface="Arial"/>
                <a:cs typeface="Arial"/>
                <a:sym typeface="Arial"/>
              </a:rPr>
              <a:t>conduct </a:t>
            </a:r>
            <a:r>
              <a:rPr lang="en-GB" dirty="0">
                <a:latin typeface="Arial"/>
                <a:ea typeface="Arial"/>
                <a:cs typeface="Arial"/>
                <a:sym typeface="Arial"/>
              </a:rPr>
              <a:t>experiments on humans and  </a:t>
            </a:r>
            <a:r>
              <a:rPr lang="en-GB" dirty="0" smtClean="0">
                <a:latin typeface="Arial"/>
                <a:ea typeface="Arial"/>
                <a:cs typeface="Arial"/>
                <a:sym typeface="Arial"/>
              </a:rPr>
              <a:t>observe the </a:t>
            </a:r>
            <a:r>
              <a:rPr lang="en-GB" dirty="0">
                <a:latin typeface="Arial"/>
                <a:ea typeface="Arial"/>
                <a:cs typeface="Arial"/>
                <a:sym typeface="Arial"/>
              </a:rPr>
              <a:t>behaviour</a:t>
            </a:r>
            <a:endParaRPr/>
          </a:p>
          <a:p>
            <a:pPr marL="342900" lvl="0" indent="-342900" algn="just" rtl="0">
              <a:lnSpc>
                <a:spcPct val="170000"/>
              </a:lnSpc>
              <a:spcBef>
                <a:spcPts val="448"/>
              </a:spcBef>
              <a:spcAft>
                <a:spcPts val="0"/>
              </a:spcAft>
              <a:buClr>
                <a:srgbClr val="FF0000"/>
              </a:buClr>
              <a:buSzPct val="100000"/>
              <a:buChar char="•"/>
            </a:pPr>
            <a:r>
              <a:rPr lang="en-GB" dirty="0">
                <a:solidFill>
                  <a:srgbClr val="FF0000"/>
                </a:solidFill>
                <a:latin typeface="Arial"/>
                <a:ea typeface="Arial"/>
                <a:cs typeface="Arial"/>
                <a:sym typeface="Arial"/>
              </a:rPr>
              <a:t>Brain Imaging</a:t>
            </a:r>
            <a:r>
              <a:rPr lang="en-GB" dirty="0">
                <a:latin typeface="Arial"/>
                <a:ea typeface="Arial"/>
                <a:cs typeface="Arial"/>
                <a:sym typeface="Arial"/>
              </a:rPr>
              <a:t>: </a:t>
            </a:r>
            <a:r>
              <a:rPr lang="en-GB" dirty="0" smtClean="0">
                <a:latin typeface="Arial"/>
                <a:ea typeface="Arial"/>
                <a:cs typeface="Arial"/>
                <a:sym typeface="Arial"/>
              </a:rPr>
              <a:t>Use </a:t>
            </a:r>
            <a:r>
              <a:rPr lang="en-GB" dirty="0">
                <a:latin typeface="Arial"/>
                <a:ea typeface="Arial"/>
                <a:cs typeface="Arial"/>
                <a:sym typeface="Arial"/>
              </a:rPr>
              <a:t>MRI to observe how the brain functions in different scenarios and replicating that through code.</a:t>
            </a:r>
            <a:endParaRPr/>
          </a:p>
          <a:p>
            <a:pPr marL="342900" lvl="0" indent="-200660" algn="just" rtl="0">
              <a:lnSpc>
                <a:spcPct val="170000"/>
              </a:lnSpc>
              <a:spcBef>
                <a:spcPts val="448"/>
              </a:spcBef>
              <a:spcAft>
                <a:spcPts val="0"/>
              </a:spcAft>
              <a:buClr>
                <a:schemeClr val="dk1"/>
              </a:buClr>
              <a:buSzPct val="100000"/>
              <a:buNone/>
            </a:pP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Arial"/>
              <a:buNone/>
            </a:pPr>
            <a:r>
              <a:rPr lang="en-GB">
                <a:solidFill>
                  <a:srgbClr val="FF0000"/>
                </a:solidFill>
                <a:latin typeface="Arial"/>
                <a:ea typeface="Arial"/>
                <a:cs typeface="Arial"/>
                <a:sym typeface="Arial"/>
              </a:rPr>
              <a:t>The Laws of Thought Approach</a:t>
            </a:r>
            <a:br>
              <a:rPr lang="en-GB">
                <a:solidFill>
                  <a:srgbClr val="FF0000"/>
                </a:solidFill>
                <a:latin typeface="Arial"/>
                <a:ea typeface="Arial"/>
                <a:cs typeface="Arial"/>
                <a:sym typeface="Arial"/>
              </a:rPr>
            </a:br>
            <a:endParaRPr>
              <a:solidFill>
                <a:srgbClr val="FF0000"/>
              </a:solidFill>
              <a:latin typeface="Arial"/>
              <a:ea typeface="Arial"/>
              <a:cs typeface="Arial"/>
              <a:sym typeface="Arial"/>
            </a:endParaRPr>
          </a:p>
        </p:txBody>
      </p:sp>
      <p:sp>
        <p:nvSpPr>
          <p:cNvPr id="154" name="Google Shape;154;p12"/>
          <p:cNvSpPr txBox="1">
            <a:spLocks noGrp="1"/>
          </p:cNvSpPr>
          <p:nvPr>
            <p:ph type="body" idx="1"/>
          </p:nvPr>
        </p:nvSpPr>
        <p:spPr>
          <a:xfrm>
            <a:off x="457200" y="1214422"/>
            <a:ext cx="8229600" cy="4911741"/>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2000"/>
              <a:buChar char="•"/>
            </a:pPr>
            <a:r>
              <a:rPr lang="en-GB" sz="2400" dirty="0">
                <a:latin typeface="Arial"/>
                <a:ea typeface="Arial"/>
                <a:cs typeface="Arial"/>
                <a:sym typeface="Arial"/>
              </a:rPr>
              <a:t>The Laws of Thought are a large list of logical statements that govern the operation of our mind. </a:t>
            </a:r>
            <a:endParaRPr lang="en-GB" sz="2400" dirty="0" smtClean="0">
              <a:latin typeface="Arial"/>
              <a:ea typeface="Arial"/>
              <a:cs typeface="Arial"/>
              <a:sym typeface="Arial"/>
            </a:endParaRPr>
          </a:p>
          <a:p>
            <a:pPr marL="342900" lvl="0" indent="-342900" algn="just" rtl="0">
              <a:lnSpc>
                <a:spcPct val="150000"/>
              </a:lnSpc>
              <a:spcBef>
                <a:spcPts val="0"/>
              </a:spcBef>
              <a:spcAft>
                <a:spcPts val="0"/>
              </a:spcAft>
              <a:buClr>
                <a:schemeClr val="dk1"/>
              </a:buClr>
              <a:buSzPts val="2000"/>
              <a:buChar char="•"/>
            </a:pPr>
            <a:r>
              <a:rPr lang="en-GB" sz="2400" dirty="0" smtClean="0">
                <a:latin typeface="Arial"/>
                <a:ea typeface="Arial"/>
                <a:cs typeface="Arial"/>
                <a:sym typeface="Arial"/>
              </a:rPr>
              <a:t>The </a:t>
            </a:r>
            <a:r>
              <a:rPr lang="en-GB" sz="2400" dirty="0">
                <a:latin typeface="Arial"/>
                <a:ea typeface="Arial"/>
                <a:cs typeface="Arial"/>
                <a:sym typeface="Arial"/>
              </a:rPr>
              <a:t>same laws can be codified and applied to artificial intelligence algorithms</a:t>
            </a:r>
            <a:endParaRPr sz="2400"/>
          </a:p>
          <a:p>
            <a:pPr marL="342900" lvl="0" indent="-342900" algn="just" rtl="0">
              <a:lnSpc>
                <a:spcPct val="150000"/>
              </a:lnSpc>
              <a:spcBef>
                <a:spcPts val="400"/>
              </a:spcBef>
              <a:spcAft>
                <a:spcPts val="0"/>
              </a:spcAft>
              <a:buClr>
                <a:schemeClr val="dk1"/>
              </a:buClr>
              <a:buSzPts val="2000"/>
              <a:buChar char="•"/>
            </a:pPr>
            <a:r>
              <a:rPr lang="en-GB" sz="2400" dirty="0">
                <a:latin typeface="Arial"/>
                <a:ea typeface="Arial"/>
                <a:cs typeface="Arial"/>
                <a:sym typeface="Arial"/>
              </a:rPr>
              <a:t> The issues with this approach, because solving a problem in principle (strictly according to the laws of thought) and solving them in practice can be quite different, requiring contextual nuances to </a:t>
            </a:r>
            <a:r>
              <a:rPr lang="en-GB" sz="2400" dirty="0" smtClean="0">
                <a:latin typeface="Arial"/>
                <a:ea typeface="Arial"/>
                <a:cs typeface="Arial"/>
                <a:sym typeface="Arial"/>
              </a:rPr>
              <a:t>apply.</a:t>
            </a:r>
            <a:endParaRPr sz="2400"/>
          </a:p>
          <a:p>
            <a:pPr marL="342900" lvl="0" indent="-215900" algn="just" rtl="0">
              <a:lnSpc>
                <a:spcPct val="150000"/>
              </a:lnSpc>
              <a:spcBef>
                <a:spcPts val="400"/>
              </a:spcBef>
              <a:spcAft>
                <a:spcPts val="0"/>
              </a:spcAft>
              <a:buClr>
                <a:schemeClr val="dk1"/>
              </a:buClr>
              <a:buSzPts val="2000"/>
              <a:buNone/>
            </a:pP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50"/>
                </a:solidFill>
                <a:latin typeface="+mj-lt"/>
              </a:rPr>
              <a:t>Rational agent</a:t>
            </a:r>
            <a:endParaRPr lang="en-US" dirty="0">
              <a:solidFill>
                <a:srgbClr val="00B050"/>
              </a:solidFill>
              <a:latin typeface="+mj-lt"/>
            </a:endParaRPr>
          </a:p>
        </p:txBody>
      </p:sp>
      <p:sp>
        <p:nvSpPr>
          <p:cNvPr id="3" name="Text Placeholder 2"/>
          <p:cNvSpPr>
            <a:spLocks noGrp="1"/>
          </p:cNvSpPr>
          <p:nvPr>
            <p:ph type="body" idx="1"/>
          </p:nvPr>
        </p:nvSpPr>
        <p:spPr/>
        <p:txBody>
          <a:bodyPr>
            <a:normAutofit/>
          </a:bodyPr>
          <a:lstStyle/>
          <a:p>
            <a:pPr algn="just">
              <a:lnSpc>
                <a:spcPct val="150000"/>
              </a:lnSpc>
            </a:pPr>
            <a:r>
              <a:rPr lang="en-GB" sz="2400" dirty="0" smtClean="0">
                <a:latin typeface="+mn-lt"/>
              </a:rPr>
              <a:t>Any piece of software, hardware or a combination of the two which can interact with the environment with actuators after perceiving the environment with sensors.</a:t>
            </a:r>
          </a:p>
          <a:p>
            <a:pPr algn="just">
              <a:lnSpc>
                <a:spcPct val="150000"/>
              </a:lnSpc>
            </a:pPr>
            <a:endParaRPr lang="en-US" sz="2400"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655945" y="3412292"/>
            <a:ext cx="5772150" cy="3181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990</Words>
  <PresentationFormat>On-screen Show (4:3)</PresentationFormat>
  <Paragraphs>100</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Poppins</vt:lpstr>
      <vt:lpstr>Office Theme</vt:lpstr>
      <vt:lpstr>Introduction to AI Continued</vt:lpstr>
      <vt:lpstr>Human Intelligence </vt:lpstr>
      <vt:lpstr>Agents</vt:lpstr>
      <vt:lpstr>Advantages of Artificial Intelligence vs Human Intelligence </vt:lpstr>
      <vt:lpstr>How do we measure if Artificial Intelligence is acting like a human? </vt:lpstr>
      <vt:lpstr>Turing Test in Artificial Intelligence </vt:lpstr>
      <vt:lpstr>Cognitive Modelling Approach </vt:lpstr>
      <vt:lpstr>The Laws of Thought Approach </vt:lpstr>
      <vt:lpstr>Rational agent</vt:lpstr>
      <vt:lpstr>The Rational Agent Approach  </vt:lpstr>
      <vt:lpstr>What are the Types of Artificial Intelligence? </vt:lpstr>
      <vt:lpstr>What is Artificial Narrow Intelligence (ANI)? </vt:lpstr>
      <vt:lpstr>What is Artificial General Intelligence (AGI)? </vt:lpstr>
      <vt:lpstr>What is Artificial Super Intelligence (ASI)? </vt:lpstr>
      <vt:lpstr>(Contd..)</vt:lpstr>
      <vt:lpstr>Slide 16</vt:lpstr>
      <vt:lpstr>Difference between Augmentation and AI </vt:lpstr>
      <vt:lpstr>What are the four types of AI? </vt:lpstr>
      <vt:lpstr>WHAT ARE EXAMPLES OF ARTIFICIAL INTELLIGENCE? </vt:lpstr>
      <vt:lpstr>Types of artificial intelligence—weak AI vs. strong AI </vt:lpstr>
      <vt:lpstr>Strong AI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SOCS</dc:creator>
  <cp:lastModifiedBy>Ajees A P</cp:lastModifiedBy>
  <cp:revision>12</cp:revision>
  <dcterms:created xsi:type="dcterms:W3CDTF">2021-11-10T10:15:39Z</dcterms:created>
  <dcterms:modified xsi:type="dcterms:W3CDTF">2022-07-26T04:05:52Z</dcterms:modified>
</cp:coreProperties>
</file>