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7" r:id="rId5"/>
    <p:sldId id="260" r:id="rId6"/>
    <p:sldId id="261" r:id="rId7"/>
    <p:sldId id="262" r:id="rId8"/>
    <p:sldId id="263" r:id="rId9"/>
    <p:sldId id="264" r:id="rId10"/>
    <p:sldId id="29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8" r:id="rId19"/>
    <p:sldId id="272" r:id="rId20"/>
    <p:sldId id="273" r:id="rId21"/>
    <p:sldId id="280" r:id="rId22"/>
    <p:sldId id="281" r:id="rId23"/>
    <p:sldId id="276" r:id="rId24"/>
    <p:sldId id="292" r:id="rId25"/>
    <p:sldId id="277" r:id="rId26"/>
    <p:sldId id="278" r:id="rId27"/>
    <p:sldId id="279" r:id="rId28"/>
    <p:sldId id="285" r:id="rId29"/>
    <p:sldId id="286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1253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813" y="192150"/>
            <a:ext cx="627837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2525090"/>
            <a:ext cx="74371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REPRESENTATION</a:t>
            </a:r>
            <a:endParaRPr sz="5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461899"/>
            <a:ext cx="5120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sz="4400" spc="-7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44484" cy="4663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Rules of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thumb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07695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Knowledge 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called  shallow</a:t>
            </a:r>
            <a:r>
              <a:rPr lang="en-US" sz="32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355600" marR="607695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empirical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opposed  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3558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285" y="461899"/>
            <a:ext cx="53441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spc="-8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53705" cy="4260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6863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Describes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exists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concepts/ objects.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and their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relationship.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various part of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car fit together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make 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car,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or knowledge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structures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of  concepts, sub concepts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objects.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018" y="2306192"/>
            <a:ext cx="697420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8360">
              <a:lnSpc>
                <a:spcPct val="100000"/>
              </a:lnSpc>
              <a:spcBef>
                <a:spcPts val="100"/>
              </a:spcBef>
            </a:pPr>
            <a:r>
              <a:rPr sz="6600" b="1" spc="-2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KNOWLEDGE  </a:t>
            </a:r>
            <a:r>
              <a:rPr sz="6600" b="1" spc="-4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REPRESENTATION</a:t>
            </a:r>
            <a:endParaRPr sz="66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06551"/>
            <a:ext cx="7559675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There are </a:t>
            </a:r>
            <a:r>
              <a:rPr sz="3200" spc="-5" dirty="0">
                <a:latin typeface="Carlito"/>
                <a:cs typeface="Carlito"/>
              </a:rPr>
              <a:t>multiple </a:t>
            </a:r>
            <a:r>
              <a:rPr sz="3200" spc="-10" dirty="0">
                <a:latin typeface="Carlito"/>
                <a:cs typeface="Carlito"/>
              </a:rPr>
              <a:t>approaches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scheme  </a:t>
            </a:r>
            <a:r>
              <a:rPr sz="3200" spc="-10" dirty="0">
                <a:latin typeface="Carlito"/>
                <a:cs typeface="Carlito"/>
              </a:rPr>
              <a:t>that comes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mind when </a:t>
            </a: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begin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think  about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representation.</a:t>
            </a:r>
            <a:endParaRPr sz="3200" dirty="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1)Pictures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symbols</a:t>
            </a:r>
            <a:endParaRPr sz="3200" dirty="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2)Graphs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</a:t>
            </a:r>
            <a:endParaRPr sz="3200" dirty="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3)Numbers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61899"/>
            <a:ext cx="61328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>
                <a:solidFill>
                  <a:srgbClr val="00B050"/>
                </a:solidFill>
              </a:rPr>
              <a:t>Pictures </a:t>
            </a:r>
            <a:r>
              <a:rPr sz="4400" dirty="0">
                <a:solidFill>
                  <a:srgbClr val="00B050"/>
                </a:solidFill>
              </a:rPr>
              <a:t>and</a:t>
            </a:r>
            <a:r>
              <a:rPr sz="4400" spc="-30" dirty="0">
                <a:solidFill>
                  <a:srgbClr val="00B050"/>
                </a:solidFill>
              </a:rPr>
              <a:t> </a:t>
            </a:r>
            <a:r>
              <a:rPr sz="4400" spc="-10" dirty="0">
                <a:solidFill>
                  <a:srgbClr val="00B050"/>
                </a:solidFill>
              </a:rPr>
              <a:t>symbols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297686"/>
            <a:ext cx="8763000" cy="2332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Pictorial representation are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easily  </a:t>
            </a:r>
            <a:r>
              <a:rPr sz="2400" spc="-15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en-IN"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5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sz="2400" spc="-15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24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IN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spc="-1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spc="-5" smtClean="0">
                <a:latin typeface="Arial" panose="020B0604020202020204" pitchFamily="34" charset="0"/>
                <a:cs typeface="Arial" panose="020B0604020202020204" pitchFamily="34" charset="0"/>
              </a:rPr>
              <a:t>ecause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can’t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interpret pictures  directly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reasoning.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755015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Through pictures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human  </a:t>
            </a:r>
            <a:r>
              <a:rPr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0736" y="3657600"/>
            <a:ext cx="5554980" cy="2868295"/>
            <a:chOff x="3581400" y="3989832"/>
            <a:chExt cx="5554980" cy="2868295"/>
          </a:xfrm>
        </p:grpSpPr>
        <p:sp>
          <p:nvSpPr>
            <p:cNvPr id="5" name="object 5"/>
            <p:cNvSpPr/>
            <p:nvPr/>
          </p:nvSpPr>
          <p:spPr>
            <a:xfrm>
              <a:off x="3766390" y="6850378"/>
              <a:ext cx="5196449" cy="7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3989832"/>
              <a:ext cx="5554980" cy="2863850"/>
            </a:xfrm>
            <a:custGeom>
              <a:avLst/>
              <a:gdLst/>
              <a:ahLst/>
              <a:cxnLst/>
              <a:rect l="l" t="t" r="r" b="b"/>
              <a:pathLst>
                <a:path w="5554980" h="2863850">
                  <a:moveTo>
                    <a:pt x="5308854" y="0"/>
                  </a:moveTo>
                  <a:lnTo>
                    <a:pt x="246125" y="0"/>
                  </a:lnTo>
                  <a:lnTo>
                    <a:pt x="196534" y="5002"/>
                  </a:lnTo>
                  <a:lnTo>
                    <a:pt x="150340" y="19347"/>
                  </a:lnTo>
                  <a:lnTo>
                    <a:pt x="108532" y="42045"/>
                  </a:lnTo>
                  <a:lnTo>
                    <a:pt x="72104" y="72104"/>
                  </a:lnTo>
                  <a:lnTo>
                    <a:pt x="42045" y="108532"/>
                  </a:lnTo>
                  <a:lnTo>
                    <a:pt x="19347" y="150340"/>
                  </a:lnTo>
                  <a:lnTo>
                    <a:pt x="5002" y="196534"/>
                  </a:lnTo>
                  <a:lnTo>
                    <a:pt x="0" y="246126"/>
                  </a:lnTo>
                  <a:lnTo>
                    <a:pt x="0" y="2617495"/>
                  </a:lnTo>
                  <a:lnTo>
                    <a:pt x="5002" y="2667093"/>
                  </a:lnTo>
                  <a:lnTo>
                    <a:pt x="19347" y="2713288"/>
                  </a:lnTo>
                  <a:lnTo>
                    <a:pt x="42045" y="2755092"/>
                  </a:lnTo>
                  <a:lnTo>
                    <a:pt x="72104" y="2791514"/>
                  </a:lnTo>
                  <a:lnTo>
                    <a:pt x="108532" y="2821565"/>
                  </a:lnTo>
                  <a:lnTo>
                    <a:pt x="150340" y="2844255"/>
                  </a:lnTo>
                  <a:lnTo>
                    <a:pt x="196534" y="2858595"/>
                  </a:lnTo>
                  <a:lnTo>
                    <a:pt x="246125" y="2863595"/>
                  </a:lnTo>
                  <a:lnTo>
                    <a:pt x="5308854" y="2863595"/>
                  </a:lnTo>
                  <a:lnTo>
                    <a:pt x="5358445" y="2858595"/>
                  </a:lnTo>
                  <a:lnTo>
                    <a:pt x="5404639" y="2844255"/>
                  </a:lnTo>
                  <a:lnTo>
                    <a:pt x="5446447" y="2821565"/>
                  </a:lnTo>
                  <a:lnTo>
                    <a:pt x="5482875" y="2791514"/>
                  </a:lnTo>
                  <a:lnTo>
                    <a:pt x="5512934" y="2755092"/>
                  </a:lnTo>
                  <a:lnTo>
                    <a:pt x="5535632" y="2713288"/>
                  </a:lnTo>
                  <a:lnTo>
                    <a:pt x="5549977" y="2667093"/>
                  </a:lnTo>
                  <a:lnTo>
                    <a:pt x="5554980" y="2617495"/>
                  </a:lnTo>
                  <a:lnTo>
                    <a:pt x="5554980" y="246126"/>
                  </a:lnTo>
                  <a:lnTo>
                    <a:pt x="5549977" y="196534"/>
                  </a:lnTo>
                  <a:lnTo>
                    <a:pt x="5535632" y="150340"/>
                  </a:lnTo>
                  <a:lnTo>
                    <a:pt x="5512934" y="108532"/>
                  </a:lnTo>
                  <a:lnTo>
                    <a:pt x="5482875" y="72104"/>
                  </a:lnTo>
                  <a:lnTo>
                    <a:pt x="5446447" y="42045"/>
                  </a:lnTo>
                  <a:lnTo>
                    <a:pt x="5404639" y="19347"/>
                  </a:lnTo>
                  <a:lnTo>
                    <a:pt x="5358445" y="5002"/>
                  </a:lnTo>
                  <a:lnTo>
                    <a:pt x="530885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3989832"/>
              <a:ext cx="5554980" cy="2863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04800"/>
            <a:ext cx="487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sz="4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400" spc="-4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sz="4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53440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325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Allows </a:t>
            </a:r>
            <a:r>
              <a:rPr sz="2800" spc="-10" dirty="0">
                <a:latin typeface="Carlito"/>
                <a:cs typeface="Carlito"/>
              </a:rPr>
              <a:t>relationship between </a:t>
            </a:r>
            <a:r>
              <a:rPr sz="2800" spc="-5" dirty="0">
                <a:latin typeface="Carlito"/>
                <a:cs typeface="Carlito"/>
              </a:rPr>
              <a:t>objects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be  </a:t>
            </a:r>
            <a:r>
              <a:rPr sz="2800" spc="-15" dirty="0" smtClean="0">
                <a:latin typeface="Carlito"/>
                <a:cs typeface="Carlito"/>
              </a:rPr>
              <a:t>incorporated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represent procedural </a:t>
            </a:r>
            <a:r>
              <a:rPr sz="2800" spc="-5" dirty="0">
                <a:latin typeface="Carlito"/>
                <a:cs typeface="Carlito"/>
              </a:rPr>
              <a:t>knowledge </a:t>
            </a:r>
            <a:r>
              <a:rPr sz="2800" spc="-10" dirty="0">
                <a:latin typeface="Carlito"/>
                <a:cs typeface="Carlito"/>
              </a:rPr>
              <a:t>using  </a:t>
            </a:r>
            <a:r>
              <a:rPr sz="2800" spc="-15" dirty="0" smtClean="0">
                <a:latin typeface="Carlito"/>
                <a:cs typeface="Carlito"/>
              </a:rPr>
              <a:t>graphs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554" y="3124200"/>
            <a:ext cx="8382000" cy="333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602" y="461899"/>
            <a:ext cx="2558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8686800" cy="20858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integral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knowledge 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used by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humans.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8705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translate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easily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computer  representation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3276600"/>
            <a:ext cx="5714999" cy="365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301" y="1802714"/>
            <a:ext cx="58515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6600" b="1" spc="-225" dirty="0">
                <a:solidFill>
                  <a:srgbClr val="0070C0"/>
                </a:solidFill>
                <a:latin typeface="Arial"/>
                <a:cs typeface="Arial"/>
              </a:rPr>
              <a:t>Types </a:t>
            </a:r>
            <a:r>
              <a:rPr sz="6600" b="1" spc="65" dirty="0">
                <a:solidFill>
                  <a:srgbClr val="0070C0"/>
                </a:solidFill>
                <a:latin typeface="Arial"/>
                <a:cs typeface="Arial"/>
              </a:rPr>
              <a:t>of  </a:t>
            </a:r>
            <a:r>
              <a:rPr sz="6600" b="1" spc="150" dirty="0">
                <a:solidFill>
                  <a:srgbClr val="0070C0"/>
                </a:solidFill>
                <a:latin typeface="Arial"/>
                <a:cs typeface="Arial"/>
              </a:rPr>
              <a:t>knowledge  </a:t>
            </a:r>
            <a:r>
              <a:rPr sz="6600" b="1" spc="-30" dirty="0">
                <a:solidFill>
                  <a:srgbClr val="0070C0"/>
                </a:solidFill>
                <a:latin typeface="Arial"/>
                <a:cs typeface="Arial"/>
              </a:rPr>
              <a:t>represe</a:t>
            </a:r>
            <a:r>
              <a:rPr sz="6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6600" b="1" spc="65" dirty="0">
                <a:solidFill>
                  <a:srgbClr val="0070C0"/>
                </a:solidFill>
                <a:latin typeface="Arial"/>
                <a:cs typeface="Arial"/>
              </a:rPr>
              <a:t>tati</a:t>
            </a:r>
            <a:r>
              <a:rPr sz="6600" b="1" spc="8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6600" b="1" spc="-15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endParaRPr sz="66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C5E3BF-3F8C-4E8D-8C8D-B6B7039C4ED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7704" y="1227137"/>
            <a:ext cx="5038725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79984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7280" marR="5080" indent="-1085215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>
                <a:solidFill>
                  <a:srgbClr val="FF0000"/>
                </a:solidFill>
              </a:rPr>
              <a:t>Types of </a:t>
            </a:r>
            <a:r>
              <a:rPr spc="-10" dirty="0" smtClean="0">
                <a:solidFill>
                  <a:srgbClr val="FF0000"/>
                </a:solidFill>
              </a:rPr>
              <a:t>knowledge  </a:t>
            </a:r>
            <a:r>
              <a:rPr spc="-15" dirty="0" smtClean="0">
                <a:solidFill>
                  <a:srgbClr val="FF0000"/>
                </a:solidFill>
              </a:rPr>
              <a:t>representation</a:t>
            </a:r>
            <a:endParaRPr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794" y="2571744"/>
            <a:ext cx="4462780" cy="263533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69"/>
              </a:spcBef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66FF"/>
                </a:solidFill>
                <a:latin typeface="Carlito"/>
                <a:cs typeface="Carlito"/>
              </a:rPr>
              <a:t>1) </a:t>
            </a:r>
            <a:r>
              <a:rPr sz="2400" spc="-5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Logical</a:t>
            </a:r>
            <a:r>
              <a:rPr sz="2400" spc="-55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representation</a:t>
            </a:r>
            <a:endParaRPr sz="24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5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sz="2400" spc="-1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Production</a:t>
            </a:r>
            <a:r>
              <a:rPr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rule</a:t>
            </a:r>
          </a:p>
          <a:p>
            <a:pPr marL="12700">
              <a:lnSpc>
                <a:spcPct val="15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3) Semantic</a:t>
            </a:r>
            <a:r>
              <a:rPr sz="2400" spc="-25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networks</a:t>
            </a:r>
            <a:endParaRPr sz="2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5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4) </a:t>
            </a:r>
            <a:r>
              <a:rPr sz="2400" spc="-1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Frame</a:t>
            </a:r>
            <a:r>
              <a:rPr sz="2400" spc="-5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representation</a:t>
            </a:r>
            <a:endParaRPr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04800"/>
            <a:ext cx="6024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What </a:t>
            </a:r>
            <a:r>
              <a:rPr sz="4400" spc="-10" dirty="0">
                <a:solidFill>
                  <a:srgbClr val="FF0000"/>
                </a:solidFill>
              </a:rPr>
              <a:t>is</a:t>
            </a:r>
            <a:r>
              <a:rPr sz="4400" spc="-5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knowledge?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24762"/>
            <a:ext cx="8227060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5" dirty="0" smtClean="0">
                <a:latin typeface="Carlito"/>
                <a:cs typeface="Carlito"/>
              </a:rPr>
              <a:t>F</a:t>
            </a:r>
            <a:r>
              <a:rPr sz="3200" spc="-15" dirty="0" smtClean="0">
                <a:latin typeface="Carlito"/>
                <a:cs typeface="Carlito"/>
              </a:rPr>
              <a:t>acts</a:t>
            </a:r>
            <a:r>
              <a:rPr sz="3200" spc="-15" dirty="0">
                <a:latin typeface="Carlito"/>
                <a:cs typeface="Carlito"/>
              </a:rPr>
              <a:t>, information,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skills acquired </a:t>
            </a:r>
            <a:r>
              <a:rPr sz="3200" spc="-10" dirty="0">
                <a:latin typeface="Carlito"/>
                <a:cs typeface="Carlito"/>
              </a:rPr>
              <a:t>through  experience </a:t>
            </a:r>
            <a:r>
              <a:rPr sz="3200" spc="-5">
                <a:latin typeface="Carlito"/>
                <a:cs typeface="Carlito"/>
              </a:rPr>
              <a:t>or </a:t>
            </a:r>
            <a:r>
              <a:rPr sz="3200" spc="-10" smtClean="0">
                <a:latin typeface="Carlito"/>
                <a:cs typeface="Carlito"/>
              </a:rPr>
              <a:t>education</a:t>
            </a:r>
            <a:endParaRPr lang="en-IN" sz="3200" spc="-10" dirty="0" smtClean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dirty="0" smtClean="0">
                <a:latin typeface="Carlito"/>
                <a:cs typeface="Carlito"/>
              </a:rPr>
              <a:t>T</a:t>
            </a:r>
            <a:r>
              <a:rPr sz="3200" smtClean="0">
                <a:latin typeface="Carlito"/>
                <a:cs typeface="Carlito"/>
              </a:rPr>
              <a:t>he </a:t>
            </a:r>
            <a:r>
              <a:rPr sz="3200" spc="-10" dirty="0">
                <a:latin typeface="Carlito"/>
                <a:cs typeface="Carlito"/>
              </a:rPr>
              <a:t>theoretical </a:t>
            </a:r>
            <a:r>
              <a:rPr sz="3200" spc="-5" dirty="0">
                <a:latin typeface="Carlito"/>
                <a:cs typeface="Carlito"/>
              </a:rPr>
              <a:t>or  </a:t>
            </a:r>
            <a:r>
              <a:rPr sz="3200" spc="-15" dirty="0">
                <a:latin typeface="Carlito"/>
                <a:cs typeface="Carlito"/>
              </a:rPr>
              <a:t>practical understanding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subject.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Knowledge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information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rules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endParaRPr sz="2800" dirty="0">
              <a:latin typeface="Carlito"/>
              <a:cs typeface="Carlito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Doctors,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managers.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0" y="4143380"/>
            <a:ext cx="4357718" cy="2614634"/>
            <a:chOff x="4134611" y="3886200"/>
            <a:chExt cx="5009515" cy="2971800"/>
          </a:xfrm>
        </p:grpSpPr>
        <p:sp>
          <p:nvSpPr>
            <p:cNvPr id="5" name="object 5"/>
            <p:cNvSpPr/>
            <p:nvPr/>
          </p:nvSpPr>
          <p:spPr>
            <a:xfrm>
              <a:off x="4134611" y="6847330"/>
              <a:ext cx="5009388" cy="10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6447" y="4051554"/>
              <a:ext cx="4600956" cy="276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9851" y="3886200"/>
              <a:ext cx="4994275" cy="2971800"/>
            </a:xfrm>
            <a:custGeom>
              <a:avLst/>
              <a:gdLst/>
              <a:ahLst/>
              <a:cxnLst/>
              <a:rect l="l" t="t" r="r" b="b"/>
              <a:pathLst>
                <a:path w="4994275" h="2971800">
                  <a:moveTo>
                    <a:pt x="4738751" y="0"/>
                  </a:moveTo>
                  <a:lnTo>
                    <a:pt x="255397" y="0"/>
                  </a:lnTo>
                  <a:lnTo>
                    <a:pt x="209477" y="4113"/>
                  </a:lnTo>
                  <a:lnTo>
                    <a:pt x="166262" y="15973"/>
                  </a:lnTo>
                  <a:lnTo>
                    <a:pt x="126473" y="34859"/>
                  </a:lnTo>
                  <a:lnTo>
                    <a:pt x="90829" y="60051"/>
                  </a:lnTo>
                  <a:lnTo>
                    <a:pt x="60051" y="90829"/>
                  </a:lnTo>
                  <a:lnTo>
                    <a:pt x="34859" y="126473"/>
                  </a:lnTo>
                  <a:lnTo>
                    <a:pt x="15973" y="166262"/>
                  </a:lnTo>
                  <a:lnTo>
                    <a:pt x="4113" y="209477"/>
                  </a:lnTo>
                  <a:lnTo>
                    <a:pt x="0" y="255397"/>
                  </a:lnTo>
                  <a:lnTo>
                    <a:pt x="0" y="2716403"/>
                  </a:lnTo>
                  <a:lnTo>
                    <a:pt x="4113" y="2762310"/>
                  </a:lnTo>
                  <a:lnTo>
                    <a:pt x="15973" y="2805518"/>
                  </a:lnTo>
                  <a:lnTo>
                    <a:pt x="34859" y="2845305"/>
                  </a:lnTo>
                  <a:lnTo>
                    <a:pt x="60051" y="2880950"/>
                  </a:lnTo>
                  <a:lnTo>
                    <a:pt x="90829" y="2911732"/>
                  </a:lnTo>
                  <a:lnTo>
                    <a:pt x="126473" y="2936929"/>
                  </a:lnTo>
                  <a:lnTo>
                    <a:pt x="166262" y="2955820"/>
                  </a:lnTo>
                  <a:lnTo>
                    <a:pt x="209477" y="2967684"/>
                  </a:lnTo>
                  <a:lnTo>
                    <a:pt x="255397" y="2971799"/>
                  </a:lnTo>
                  <a:lnTo>
                    <a:pt x="4738751" y="2971799"/>
                  </a:lnTo>
                  <a:lnTo>
                    <a:pt x="4784670" y="2967684"/>
                  </a:lnTo>
                  <a:lnTo>
                    <a:pt x="4827885" y="2955820"/>
                  </a:lnTo>
                  <a:lnTo>
                    <a:pt x="4867674" y="2936929"/>
                  </a:lnTo>
                  <a:lnTo>
                    <a:pt x="4903318" y="2911732"/>
                  </a:lnTo>
                  <a:lnTo>
                    <a:pt x="4934096" y="2880950"/>
                  </a:lnTo>
                  <a:lnTo>
                    <a:pt x="4959288" y="2845305"/>
                  </a:lnTo>
                  <a:lnTo>
                    <a:pt x="4978174" y="2805518"/>
                  </a:lnTo>
                  <a:lnTo>
                    <a:pt x="4990034" y="2762310"/>
                  </a:lnTo>
                  <a:lnTo>
                    <a:pt x="4994148" y="2716403"/>
                  </a:lnTo>
                  <a:lnTo>
                    <a:pt x="4994148" y="255397"/>
                  </a:lnTo>
                  <a:lnTo>
                    <a:pt x="4990034" y="209477"/>
                  </a:lnTo>
                  <a:lnTo>
                    <a:pt x="4978174" y="166262"/>
                  </a:lnTo>
                  <a:lnTo>
                    <a:pt x="4959288" y="126473"/>
                  </a:lnTo>
                  <a:lnTo>
                    <a:pt x="4934096" y="90829"/>
                  </a:lnTo>
                  <a:lnTo>
                    <a:pt x="4903318" y="60051"/>
                  </a:lnTo>
                  <a:lnTo>
                    <a:pt x="4867674" y="34859"/>
                  </a:lnTo>
                  <a:lnTo>
                    <a:pt x="4827885" y="15973"/>
                  </a:lnTo>
                  <a:lnTo>
                    <a:pt x="4784670" y="4113"/>
                  </a:lnTo>
                  <a:lnTo>
                    <a:pt x="473875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9851" y="3886200"/>
              <a:ext cx="4994148" cy="297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972" y="461899"/>
            <a:ext cx="6527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n-US" spc="-6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549" y="1616053"/>
            <a:ext cx="8303260" cy="4301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agent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get  </a:t>
            </a:r>
            <a:r>
              <a:rPr sz="28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n-US" sz="28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rmation </a:t>
            </a:r>
            <a:r>
              <a:rPr sz="28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errors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Logic is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endParaRPr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2 types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ogical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epresentation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800" spc="-5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IN" sz="2800" spc="-5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5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ropositional</a:t>
            </a:r>
            <a:r>
              <a:rPr sz="2800" spc="4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logic(PL)</a:t>
            </a:r>
          </a:p>
          <a:p>
            <a:pPr marL="12700" algn="just">
              <a:lnSpc>
                <a:spcPct val="15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sz="2800" spc="-15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IN" sz="2800" spc="-15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spc="-15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sz="2800" spc="-15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predicate</a:t>
            </a:r>
            <a:r>
              <a:rPr sz="2800" spc="35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logic(FOL)</a:t>
            </a:r>
            <a:endParaRPr sz="28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813" y="192150"/>
            <a:ext cx="6278372" cy="61555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Propositional Logic (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72119" cy="46166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 of logic where all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statements are made by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propositions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proposition is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declarative statement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is either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true 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knowledge representation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 and mathematical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37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813" y="192150"/>
            <a:ext cx="6278372" cy="61555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072119" cy="31393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 It is Sunday.  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b) The Sun rises from West (False proposition)  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c) 3+3= 7(False proposition)  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d) 5 is a prime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05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399" y="609600"/>
            <a:ext cx="6163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n-US" spc="-8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685405" cy="401007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Consist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&lt;condition, action&gt;</a:t>
            </a:r>
            <a:r>
              <a:rPr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Agent </a:t>
            </a: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conditions holds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situation(state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belong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as 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propositional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399" y="609600"/>
            <a:ext cx="6163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n-US" spc="-8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685405" cy="405110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IF (at bus stop AND bus arrives) THEN action (get into the bus)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IF (on the bus AND paid AND empty seat) THEN action (sit down).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IF (on bus AND unpaid) THEN action (pay charges).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IF (bus arrives at destination) THEN action (get down from the bus).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63038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en-US" spc="-7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298690" cy="39735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 smtClean="0">
                <a:latin typeface="Carlito"/>
                <a:cs typeface="Carlito"/>
              </a:rPr>
              <a:t>R</a:t>
            </a:r>
            <a:r>
              <a:rPr sz="3200" spc="-10" dirty="0" smtClean="0">
                <a:latin typeface="Carlito"/>
                <a:cs typeface="Carlito"/>
              </a:rPr>
              <a:t>epresent </a:t>
            </a:r>
            <a:r>
              <a:rPr sz="3200" spc="-5" dirty="0">
                <a:latin typeface="Carlito"/>
                <a:cs typeface="Carlito"/>
              </a:rPr>
              <a:t>knowledge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20" dirty="0">
                <a:latin typeface="Carlito"/>
                <a:cs typeface="Carlito"/>
              </a:rPr>
              <a:t>form </a:t>
            </a:r>
            <a:r>
              <a:rPr sz="3200" spc="5" dirty="0">
                <a:latin typeface="Carlito"/>
                <a:cs typeface="Carlito"/>
              </a:rPr>
              <a:t>of  </a:t>
            </a:r>
            <a:r>
              <a:rPr sz="3200" spc="-10" dirty="0">
                <a:latin typeface="Carlito"/>
                <a:cs typeface="Carlito"/>
              </a:rPr>
              <a:t>graphical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 smtClean="0">
                <a:latin typeface="Carlito"/>
                <a:cs typeface="Carlito"/>
              </a:rPr>
              <a:t>network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smtClean="0">
                <a:solidFill>
                  <a:srgbClr val="00B050"/>
                </a:solidFill>
                <a:latin typeface="Carlito"/>
                <a:cs typeface="Carlito"/>
              </a:rPr>
              <a:t>Example</a:t>
            </a:r>
            <a:r>
              <a:rPr lang="en-US" sz="3200" spc="-10" dirty="0" smtClean="0">
                <a:solidFill>
                  <a:srgbClr val="00B050"/>
                </a:solidFill>
                <a:latin typeface="Carlito"/>
                <a:cs typeface="Carlito"/>
              </a:rPr>
              <a:t>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solidFill>
                  <a:srgbClr val="0066FF"/>
                </a:solidFill>
                <a:latin typeface="Carlito"/>
                <a:cs typeface="Carlito"/>
              </a:rPr>
              <a:t>Tom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is a</a:t>
            </a:r>
            <a:r>
              <a:rPr sz="3200" spc="95" dirty="0">
                <a:solidFill>
                  <a:srgbClr val="0066F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0066FF"/>
                </a:solidFill>
                <a:latin typeface="Carlito"/>
                <a:cs typeface="Carlito"/>
              </a:rPr>
              <a:t>cat</a:t>
            </a:r>
            <a:endParaRPr sz="3200" dirty="0">
              <a:solidFill>
                <a:srgbClr val="0066FF"/>
              </a:solidFill>
              <a:latin typeface="Carlito"/>
              <a:cs typeface="Carlito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solidFill>
                  <a:srgbClr val="0066FF"/>
                </a:solidFill>
                <a:latin typeface="Carlito"/>
                <a:cs typeface="Carlito"/>
              </a:rPr>
              <a:t>Tom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is </a:t>
            </a:r>
            <a:r>
              <a:rPr sz="3200" spc="-15" dirty="0">
                <a:solidFill>
                  <a:srgbClr val="0066FF"/>
                </a:solidFill>
                <a:latin typeface="Carlito"/>
                <a:cs typeface="Carlito"/>
              </a:rPr>
              <a:t>grey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in</a:t>
            </a:r>
            <a:r>
              <a:rPr sz="3200" spc="114" dirty="0">
                <a:solidFill>
                  <a:srgbClr val="0066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0066FF"/>
                </a:solidFill>
                <a:latin typeface="Carlito"/>
                <a:cs typeface="Carlito"/>
              </a:rPr>
              <a:t>color</a:t>
            </a:r>
            <a:endParaRPr sz="3200" dirty="0">
              <a:solidFill>
                <a:srgbClr val="0066FF"/>
              </a:solidFill>
              <a:latin typeface="Carlito"/>
              <a:cs typeface="Carlito"/>
            </a:endParaRPr>
          </a:p>
          <a:p>
            <a:pPr marL="812800" lvl="1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solidFill>
                  <a:srgbClr val="0066FF"/>
                </a:solidFill>
                <a:latin typeface="Carlito"/>
                <a:cs typeface="Carlito"/>
              </a:rPr>
              <a:t>Tom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is</a:t>
            </a:r>
            <a:r>
              <a:rPr sz="3200" spc="100" dirty="0">
                <a:solidFill>
                  <a:srgbClr val="0066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mammal</a:t>
            </a:r>
          </a:p>
          <a:p>
            <a:pPr marL="812800" lvl="1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solidFill>
                  <a:srgbClr val="0066FF"/>
                </a:solidFill>
                <a:latin typeface="Carlito"/>
                <a:cs typeface="Carlito"/>
              </a:rPr>
              <a:t>Tom </a:t>
            </a:r>
            <a:r>
              <a:rPr sz="3200" dirty="0">
                <a:solidFill>
                  <a:srgbClr val="0066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0066FF"/>
                </a:solidFill>
                <a:latin typeface="Carlito"/>
                <a:cs typeface="Carlito"/>
              </a:rPr>
              <a:t>owned </a:t>
            </a:r>
            <a:r>
              <a:rPr sz="3200" spc="-10" dirty="0">
                <a:solidFill>
                  <a:srgbClr val="0066FF"/>
                </a:solidFill>
                <a:latin typeface="Carlito"/>
                <a:cs typeface="Carlito"/>
              </a:rPr>
              <a:t>by</a:t>
            </a:r>
            <a:r>
              <a:rPr sz="3200" spc="90" dirty="0">
                <a:solidFill>
                  <a:srgbClr val="0066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66FF"/>
                </a:solidFill>
                <a:latin typeface="Carlito"/>
                <a:cs typeface="Carlito"/>
              </a:rPr>
              <a:t>sam</a:t>
            </a:r>
            <a:endParaRPr sz="3200" dirty="0">
              <a:solidFill>
                <a:srgbClr val="0066FF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8744" y="3111944"/>
            <a:ext cx="1245235" cy="1092835"/>
            <a:chOff x="4178744" y="3111944"/>
            <a:chExt cx="1245235" cy="1092835"/>
          </a:xfrm>
        </p:grpSpPr>
        <p:sp>
          <p:nvSpPr>
            <p:cNvPr id="3" name="object 3"/>
            <p:cNvSpPr/>
            <p:nvPr/>
          </p:nvSpPr>
          <p:spPr>
            <a:xfrm>
              <a:off x="4191762" y="3124962"/>
              <a:ext cx="1219200" cy="1066800"/>
            </a:xfrm>
            <a:custGeom>
              <a:avLst/>
              <a:gdLst/>
              <a:ahLst/>
              <a:cxnLst/>
              <a:rect l="l" t="t" r="r" b="b"/>
              <a:pathLst>
                <a:path w="1219200" h="1066800">
                  <a:moveTo>
                    <a:pt x="609600" y="0"/>
                  </a:moveTo>
                  <a:lnTo>
                    <a:pt x="559602" y="1767"/>
                  </a:lnTo>
                  <a:lnTo>
                    <a:pt x="510718" y="6979"/>
                  </a:lnTo>
                  <a:lnTo>
                    <a:pt x="463104" y="15499"/>
                  </a:lnTo>
                  <a:lnTo>
                    <a:pt x="416917" y="27188"/>
                  </a:lnTo>
                  <a:lnTo>
                    <a:pt x="372314" y="41910"/>
                  </a:lnTo>
                  <a:lnTo>
                    <a:pt x="329451" y="59527"/>
                  </a:lnTo>
                  <a:lnTo>
                    <a:pt x="288486" y="79903"/>
                  </a:lnTo>
                  <a:lnTo>
                    <a:pt x="249576" y="102900"/>
                  </a:lnTo>
                  <a:lnTo>
                    <a:pt x="212877" y="128381"/>
                  </a:lnTo>
                  <a:lnTo>
                    <a:pt x="178546" y="156210"/>
                  </a:lnTo>
                  <a:lnTo>
                    <a:pt x="146740" y="186248"/>
                  </a:lnTo>
                  <a:lnTo>
                    <a:pt x="117616" y="218358"/>
                  </a:lnTo>
                  <a:lnTo>
                    <a:pt x="91331" y="252404"/>
                  </a:lnTo>
                  <a:lnTo>
                    <a:pt x="68041" y="288249"/>
                  </a:lnTo>
                  <a:lnTo>
                    <a:pt x="47904" y="325755"/>
                  </a:lnTo>
                  <a:lnTo>
                    <a:pt x="31077" y="364784"/>
                  </a:lnTo>
                  <a:lnTo>
                    <a:pt x="17716" y="405201"/>
                  </a:lnTo>
                  <a:lnTo>
                    <a:pt x="7978" y="446867"/>
                  </a:lnTo>
                  <a:lnTo>
                    <a:pt x="2020" y="489645"/>
                  </a:lnTo>
                  <a:lnTo>
                    <a:pt x="0" y="533400"/>
                  </a:lnTo>
                  <a:lnTo>
                    <a:pt x="2020" y="577154"/>
                  </a:lnTo>
                  <a:lnTo>
                    <a:pt x="7978" y="619932"/>
                  </a:lnTo>
                  <a:lnTo>
                    <a:pt x="17716" y="661598"/>
                  </a:lnTo>
                  <a:lnTo>
                    <a:pt x="31077" y="702015"/>
                  </a:lnTo>
                  <a:lnTo>
                    <a:pt x="47904" y="741044"/>
                  </a:lnTo>
                  <a:lnTo>
                    <a:pt x="68041" y="778550"/>
                  </a:lnTo>
                  <a:lnTo>
                    <a:pt x="91331" y="814395"/>
                  </a:lnTo>
                  <a:lnTo>
                    <a:pt x="117616" y="848441"/>
                  </a:lnTo>
                  <a:lnTo>
                    <a:pt x="146740" y="880551"/>
                  </a:lnTo>
                  <a:lnTo>
                    <a:pt x="178546" y="910589"/>
                  </a:lnTo>
                  <a:lnTo>
                    <a:pt x="212877" y="938418"/>
                  </a:lnTo>
                  <a:lnTo>
                    <a:pt x="249576" y="963899"/>
                  </a:lnTo>
                  <a:lnTo>
                    <a:pt x="288486" y="986896"/>
                  </a:lnTo>
                  <a:lnTo>
                    <a:pt x="329451" y="1007272"/>
                  </a:lnTo>
                  <a:lnTo>
                    <a:pt x="372314" y="1024889"/>
                  </a:lnTo>
                  <a:lnTo>
                    <a:pt x="416917" y="1039611"/>
                  </a:lnTo>
                  <a:lnTo>
                    <a:pt x="463104" y="1051300"/>
                  </a:lnTo>
                  <a:lnTo>
                    <a:pt x="510718" y="1059820"/>
                  </a:lnTo>
                  <a:lnTo>
                    <a:pt x="559602" y="1065032"/>
                  </a:lnTo>
                  <a:lnTo>
                    <a:pt x="609600" y="1066800"/>
                  </a:lnTo>
                  <a:lnTo>
                    <a:pt x="659597" y="1065032"/>
                  </a:lnTo>
                  <a:lnTo>
                    <a:pt x="708481" y="1059820"/>
                  </a:lnTo>
                  <a:lnTo>
                    <a:pt x="756095" y="1051300"/>
                  </a:lnTo>
                  <a:lnTo>
                    <a:pt x="802282" y="1039611"/>
                  </a:lnTo>
                  <a:lnTo>
                    <a:pt x="846885" y="1024890"/>
                  </a:lnTo>
                  <a:lnTo>
                    <a:pt x="889748" y="1007272"/>
                  </a:lnTo>
                  <a:lnTo>
                    <a:pt x="930713" y="986896"/>
                  </a:lnTo>
                  <a:lnTo>
                    <a:pt x="969623" y="963899"/>
                  </a:lnTo>
                  <a:lnTo>
                    <a:pt x="1006322" y="938418"/>
                  </a:lnTo>
                  <a:lnTo>
                    <a:pt x="1040653" y="910590"/>
                  </a:lnTo>
                  <a:lnTo>
                    <a:pt x="1072459" y="880551"/>
                  </a:lnTo>
                  <a:lnTo>
                    <a:pt x="1101583" y="848441"/>
                  </a:lnTo>
                  <a:lnTo>
                    <a:pt x="1127868" y="814395"/>
                  </a:lnTo>
                  <a:lnTo>
                    <a:pt x="1151158" y="778550"/>
                  </a:lnTo>
                  <a:lnTo>
                    <a:pt x="1171295" y="741045"/>
                  </a:lnTo>
                  <a:lnTo>
                    <a:pt x="1188122" y="702015"/>
                  </a:lnTo>
                  <a:lnTo>
                    <a:pt x="1201483" y="661598"/>
                  </a:lnTo>
                  <a:lnTo>
                    <a:pt x="1211221" y="619932"/>
                  </a:lnTo>
                  <a:lnTo>
                    <a:pt x="1217179" y="577154"/>
                  </a:lnTo>
                  <a:lnTo>
                    <a:pt x="1219200" y="533400"/>
                  </a:lnTo>
                  <a:lnTo>
                    <a:pt x="1217179" y="489645"/>
                  </a:lnTo>
                  <a:lnTo>
                    <a:pt x="1211221" y="446867"/>
                  </a:lnTo>
                  <a:lnTo>
                    <a:pt x="1201483" y="405201"/>
                  </a:lnTo>
                  <a:lnTo>
                    <a:pt x="1188122" y="364784"/>
                  </a:lnTo>
                  <a:lnTo>
                    <a:pt x="1171295" y="325754"/>
                  </a:lnTo>
                  <a:lnTo>
                    <a:pt x="1151158" y="288249"/>
                  </a:lnTo>
                  <a:lnTo>
                    <a:pt x="1127868" y="252404"/>
                  </a:lnTo>
                  <a:lnTo>
                    <a:pt x="1101583" y="218358"/>
                  </a:lnTo>
                  <a:lnTo>
                    <a:pt x="1072459" y="186248"/>
                  </a:lnTo>
                  <a:lnTo>
                    <a:pt x="1040653" y="156209"/>
                  </a:lnTo>
                  <a:lnTo>
                    <a:pt x="1006322" y="128381"/>
                  </a:lnTo>
                  <a:lnTo>
                    <a:pt x="969623" y="102900"/>
                  </a:lnTo>
                  <a:lnTo>
                    <a:pt x="930713" y="79903"/>
                  </a:lnTo>
                  <a:lnTo>
                    <a:pt x="889748" y="59527"/>
                  </a:lnTo>
                  <a:lnTo>
                    <a:pt x="846885" y="41909"/>
                  </a:lnTo>
                  <a:lnTo>
                    <a:pt x="802282" y="27188"/>
                  </a:lnTo>
                  <a:lnTo>
                    <a:pt x="756095" y="15499"/>
                  </a:lnTo>
                  <a:lnTo>
                    <a:pt x="708481" y="6979"/>
                  </a:lnTo>
                  <a:lnTo>
                    <a:pt x="659597" y="176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762" y="3124962"/>
              <a:ext cx="1219200" cy="1066800"/>
            </a:xfrm>
            <a:custGeom>
              <a:avLst/>
              <a:gdLst/>
              <a:ahLst/>
              <a:cxnLst/>
              <a:rect l="l" t="t" r="r" b="b"/>
              <a:pathLst>
                <a:path w="1219200" h="1066800">
                  <a:moveTo>
                    <a:pt x="0" y="533400"/>
                  </a:moveTo>
                  <a:lnTo>
                    <a:pt x="2020" y="489645"/>
                  </a:lnTo>
                  <a:lnTo>
                    <a:pt x="7978" y="446867"/>
                  </a:lnTo>
                  <a:lnTo>
                    <a:pt x="17716" y="405201"/>
                  </a:lnTo>
                  <a:lnTo>
                    <a:pt x="31077" y="364784"/>
                  </a:lnTo>
                  <a:lnTo>
                    <a:pt x="47904" y="325755"/>
                  </a:lnTo>
                  <a:lnTo>
                    <a:pt x="68041" y="288249"/>
                  </a:lnTo>
                  <a:lnTo>
                    <a:pt x="91331" y="252404"/>
                  </a:lnTo>
                  <a:lnTo>
                    <a:pt x="117616" y="218358"/>
                  </a:lnTo>
                  <a:lnTo>
                    <a:pt x="146740" y="186248"/>
                  </a:lnTo>
                  <a:lnTo>
                    <a:pt x="178546" y="156210"/>
                  </a:lnTo>
                  <a:lnTo>
                    <a:pt x="212877" y="128381"/>
                  </a:lnTo>
                  <a:lnTo>
                    <a:pt x="249576" y="102900"/>
                  </a:lnTo>
                  <a:lnTo>
                    <a:pt x="288486" y="79903"/>
                  </a:lnTo>
                  <a:lnTo>
                    <a:pt x="329451" y="59527"/>
                  </a:lnTo>
                  <a:lnTo>
                    <a:pt x="372314" y="41910"/>
                  </a:lnTo>
                  <a:lnTo>
                    <a:pt x="416917" y="27188"/>
                  </a:lnTo>
                  <a:lnTo>
                    <a:pt x="463104" y="15499"/>
                  </a:lnTo>
                  <a:lnTo>
                    <a:pt x="510718" y="6979"/>
                  </a:lnTo>
                  <a:lnTo>
                    <a:pt x="559602" y="1767"/>
                  </a:lnTo>
                  <a:lnTo>
                    <a:pt x="609600" y="0"/>
                  </a:lnTo>
                  <a:lnTo>
                    <a:pt x="659597" y="1767"/>
                  </a:lnTo>
                  <a:lnTo>
                    <a:pt x="708481" y="6979"/>
                  </a:lnTo>
                  <a:lnTo>
                    <a:pt x="756095" y="15499"/>
                  </a:lnTo>
                  <a:lnTo>
                    <a:pt x="802282" y="27188"/>
                  </a:lnTo>
                  <a:lnTo>
                    <a:pt x="846885" y="41909"/>
                  </a:lnTo>
                  <a:lnTo>
                    <a:pt x="889748" y="59527"/>
                  </a:lnTo>
                  <a:lnTo>
                    <a:pt x="930713" y="79903"/>
                  </a:lnTo>
                  <a:lnTo>
                    <a:pt x="969623" y="102900"/>
                  </a:lnTo>
                  <a:lnTo>
                    <a:pt x="1006322" y="128381"/>
                  </a:lnTo>
                  <a:lnTo>
                    <a:pt x="1040653" y="156209"/>
                  </a:lnTo>
                  <a:lnTo>
                    <a:pt x="1072459" y="186248"/>
                  </a:lnTo>
                  <a:lnTo>
                    <a:pt x="1101583" y="218358"/>
                  </a:lnTo>
                  <a:lnTo>
                    <a:pt x="1127868" y="252404"/>
                  </a:lnTo>
                  <a:lnTo>
                    <a:pt x="1151158" y="288249"/>
                  </a:lnTo>
                  <a:lnTo>
                    <a:pt x="1171295" y="325754"/>
                  </a:lnTo>
                  <a:lnTo>
                    <a:pt x="1188122" y="364784"/>
                  </a:lnTo>
                  <a:lnTo>
                    <a:pt x="1201483" y="405201"/>
                  </a:lnTo>
                  <a:lnTo>
                    <a:pt x="1211221" y="446867"/>
                  </a:lnTo>
                  <a:lnTo>
                    <a:pt x="1217179" y="489645"/>
                  </a:lnTo>
                  <a:lnTo>
                    <a:pt x="1219200" y="533400"/>
                  </a:lnTo>
                  <a:lnTo>
                    <a:pt x="1217179" y="577154"/>
                  </a:lnTo>
                  <a:lnTo>
                    <a:pt x="1211221" y="619932"/>
                  </a:lnTo>
                  <a:lnTo>
                    <a:pt x="1201483" y="661598"/>
                  </a:lnTo>
                  <a:lnTo>
                    <a:pt x="1188122" y="702015"/>
                  </a:lnTo>
                  <a:lnTo>
                    <a:pt x="1171295" y="741045"/>
                  </a:lnTo>
                  <a:lnTo>
                    <a:pt x="1151158" y="778550"/>
                  </a:lnTo>
                  <a:lnTo>
                    <a:pt x="1127868" y="814395"/>
                  </a:lnTo>
                  <a:lnTo>
                    <a:pt x="1101583" y="848441"/>
                  </a:lnTo>
                  <a:lnTo>
                    <a:pt x="1072459" y="880551"/>
                  </a:lnTo>
                  <a:lnTo>
                    <a:pt x="1040653" y="910590"/>
                  </a:lnTo>
                  <a:lnTo>
                    <a:pt x="1006322" y="938418"/>
                  </a:lnTo>
                  <a:lnTo>
                    <a:pt x="969623" y="963899"/>
                  </a:lnTo>
                  <a:lnTo>
                    <a:pt x="930713" y="986896"/>
                  </a:lnTo>
                  <a:lnTo>
                    <a:pt x="889748" y="1007272"/>
                  </a:lnTo>
                  <a:lnTo>
                    <a:pt x="846885" y="1024890"/>
                  </a:lnTo>
                  <a:lnTo>
                    <a:pt x="802282" y="1039611"/>
                  </a:lnTo>
                  <a:lnTo>
                    <a:pt x="756095" y="1051300"/>
                  </a:lnTo>
                  <a:lnTo>
                    <a:pt x="708481" y="1059820"/>
                  </a:lnTo>
                  <a:lnTo>
                    <a:pt x="659597" y="1065032"/>
                  </a:lnTo>
                  <a:lnTo>
                    <a:pt x="609600" y="1066800"/>
                  </a:lnTo>
                  <a:lnTo>
                    <a:pt x="559602" y="1065032"/>
                  </a:lnTo>
                  <a:lnTo>
                    <a:pt x="510718" y="1059820"/>
                  </a:lnTo>
                  <a:lnTo>
                    <a:pt x="463104" y="1051300"/>
                  </a:lnTo>
                  <a:lnTo>
                    <a:pt x="416917" y="1039611"/>
                  </a:lnTo>
                  <a:lnTo>
                    <a:pt x="372314" y="1024889"/>
                  </a:lnTo>
                  <a:lnTo>
                    <a:pt x="329451" y="1007272"/>
                  </a:lnTo>
                  <a:lnTo>
                    <a:pt x="288486" y="986896"/>
                  </a:lnTo>
                  <a:lnTo>
                    <a:pt x="249576" y="963899"/>
                  </a:lnTo>
                  <a:lnTo>
                    <a:pt x="212877" y="938418"/>
                  </a:lnTo>
                  <a:lnTo>
                    <a:pt x="178546" y="910589"/>
                  </a:lnTo>
                  <a:lnTo>
                    <a:pt x="146740" y="880551"/>
                  </a:lnTo>
                  <a:lnTo>
                    <a:pt x="117616" y="848441"/>
                  </a:lnTo>
                  <a:lnTo>
                    <a:pt x="91331" y="814395"/>
                  </a:lnTo>
                  <a:lnTo>
                    <a:pt x="68041" y="778550"/>
                  </a:lnTo>
                  <a:lnTo>
                    <a:pt x="47904" y="741044"/>
                  </a:lnTo>
                  <a:lnTo>
                    <a:pt x="31077" y="702015"/>
                  </a:lnTo>
                  <a:lnTo>
                    <a:pt x="17716" y="661598"/>
                  </a:lnTo>
                  <a:lnTo>
                    <a:pt x="7978" y="619932"/>
                  </a:lnTo>
                  <a:lnTo>
                    <a:pt x="2020" y="577154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91302" y="3492830"/>
            <a:ext cx="742633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07144" y="1449324"/>
            <a:ext cx="3213100" cy="1837055"/>
            <a:chOff x="2807144" y="1449324"/>
            <a:chExt cx="3213100" cy="1837055"/>
          </a:xfrm>
        </p:grpSpPr>
        <p:sp>
          <p:nvSpPr>
            <p:cNvPr id="7" name="object 7"/>
            <p:cNvSpPr/>
            <p:nvPr/>
          </p:nvSpPr>
          <p:spPr>
            <a:xfrm>
              <a:off x="3733800" y="1449323"/>
              <a:ext cx="2286635" cy="1837055"/>
            </a:xfrm>
            <a:custGeom>
              <a:avLst/>
              <a:gdLst/>
              <a:ahLst/>
              <a:cxnLst/>
              <a:rect l="l" t="t" r="r" b="b"/>
              <a:pathLst>
                <a:path w="2286635" h="1837054">
                  <a:moveTo>
                    <a:pt x="638556" y="1825371"/>
                  </a:moveTo>
                  <a:lnTo>
                    <a:pt x="35242" y="1532496"/>
                  </a:lnTo>
                  <a:lnTo>
                    <a:pt x="103251" y="1527302"/>
                  </a:lnTo>
                  <a:lnTo>
                    <a:pt x="105918" y="1524254"/>
                  </a:lnTo>
                  <a:lnTo>
                    <a:pt x="105765" y="1522222"/>
                  </a:lnTo>
                  <a:lnTo>
                    <a:pt x="105664" y="1520825"/>
                  </a:lnTo>
                  <a:lnTo>
                    <a:pt x="105283" y="1517269"/>
                  </a:lnTo>
                  <a:lnTo>
                    <a:pt x="102235" y="1514602"/>
                  </a:lnTo>
                  <a:lnTo>
                    <a:pt x="98806" y="1514983"/>
                  </a:lnTo>
                  <a:lnTo>
                    <a:pt x="0" y="1522476"/>
                  </a:lnTo>
                  <a:lnTo>
                    <a:pt x="55118" y="1604772"/>
                  </a:lnTo>
                  <a:lnTo>
                    <a:pt x="57150" y="1607693"/>
                  </a:lnTo>
                  <a:lnTo>
                    <a:pt x="61087" y="1608455"/>
                  </a:lnTo>
                  <a:lnTo>
                    <a:pt x="64008" y="1606550"/>
                  </a:lnTo>
                  <a:lnTo>
                    <a:pt x="66929" y="1604518"/>
                  </a:lnTo>
                  <a:lnTo>
                    <a:pt x="67691" y="1600581"/>
                  </a:lnTo>
                  <a:lnTo>
                    <a:pt x="65659" y="1597660"/>
                  </a:lnTo>
                  <a:lnTo>
                    <a:pt x="29730" y="1543964"/>
                  </a:lnTo>
                  <a:lnTo>
                    <a:pt x="632968" y="1836801"/>
                  </a:lnTo>
                  <a:lnTo>
                    <a:pt x="638556" y="1825371"/>
                  </a:lnTo>
                  <a:close/>
                </a:path>
                <a:path w="2286635" h="1837054">
                  <a:moveTo>
                    <a:pt x="1118489" y="88646"/>
                  </a:moveTo>
                  <a:lnTo>
                    <a:pt x="1074127" y="12573"/>
                  </a:lnTo>
                  <a:lnTo>
                    <a:pt x="1066800" y="0"/>
                  </a:lnTo>
                  <a:lnTo>
                    <a:pt x="1015111" y="88519"/>
                  </a:lnTo>
                  <a:lnTo>
                    <a:pt x="1016127" y="92456"/>
                  </a:lnTo>
                  <a:lnTo>
                    <a:pt x="1019175" y="94234"/>
                  </a:lnTo>
                  <a:lnTo>
                    <a:pt x="1022096" y="96012"/>
                  </a:lnTo>
                  <a:lnTo>
                    <a:pt x="1026033" y="94996"/>
                  </a:lnTo>
                  <a:lnTo>
                    <a:pt x="1060424" y="36195"/>
                  </a:lnTo>
                  <a:lnTo>
                    <a:pt x="1058926" y="1676400"/>
                  </a:lnTo>
                  <a:lnTo>
                    <a:pt x="1071626" y="1676400"/>
                  </a:lnTo>
                  <a:lnTo>
                    <a:pt x="1073124" y="35966"/>
                  </a:lnTo>
                  <a:lnTo>
                    <a:pt x="1107567" y="94996"/>
                  </a:lnTo>
                  <a:lnTo>
                    <a:pt x="1111377" y="96012"/>
                  </a:lnTo>
                  <a:lnTo>
                    <a:pt x="1114425" y="94361"/>
                  </a:lnTo>
                  <a:lnTo>
                    <a:pt x="1117473" y="92583"/>
                  </a:lnTo>
                  <a:lnTo>
                    <a:pt x="1118489" y="88646"/>
                  </a:lnTo>
                  <a:close/>
                </a:path>
                <a:path w="2286635" h="1837054">
                  <a:moveTo>
                    <a:pt x="2286254" y="1217676"/>
                  </a:moveTo>
                  <a:lnTo>
                    <a:pt x="2188083" y="1230884"/>
                  </a:lnTo>
                  <a:lnTo>
                    <a:pt x="2184527" y="1231265"/>
                  </a:lnTo>
                  <a:lnTo>
                    <a:pt x="2182114" y="1234440"/>
                  </a:lnTo>
                  <a:lnTo>
                    <a:pt x="2182622" y="1237996"/>
                  </a:lnTo>
                  <a:lnTo>
                    <a:pt x="2183003" y="1241425"/>
                  </a:lnTo>
                  <a:lnTo>
                    <a:pt x="2186305" y="1243838"/>
                  </a:lnTo>
                  <a:lnTo>
                    <a:pt x="2189734" y="1243457"/>
                  </a:lnTo>
                  <a:lnTo>
                    <a:pt x="2253843" y="1234795"/>
                  </a:lnTo>
                  <a:lnTo>
                    <a:pt x="1494155" y="1826133"/>
                  </a:lnTo>
                  <a:lnTo>
                    <a:pt x="1502029" y="1836166"/>
                  </a:lnTo>
                  <a:lnTo>
                    <a:pt x="2261616" y="1244904"/>
                  </a:lnTo>
                  <a:lnTo>
                    <a:pt x="2237613" y="1304925"/>
                  </a:lnTo>
                  <a:lnTo>
                    <a:pt x="2236343" y="1308227"/>
                  </a:lnTo>
                  <a:lnTo>
                    <a:pt x="2237867" y="1311910"/>
                  </a:lnTo>
                  <a:lnTo>
                    <a:pt x="2241169" y="1313180"/>
                  </a:lnTo>
                  <a:lnTo>
                    <a:pt x="2244344" y="1314450"/>
                  </a:lnTo>
                  <a:lnTo>
                    <a:pt x="2248027" y="1312926"/>
                  </a:lnTo>
                  <a:lnTo>
                    <a:pt x="2249424" y="1309624"/>
                  </a:lnTo>
                  <a:lnTo>
                    <a:pt x="2285174" y="1220343"/>
                  </a:lnTo>
                  <a:lnTo>
                    <a:pt x="2286254" y="121767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0162" y="213436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0162" y="213436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11500" y="2426334"/>
            <a:ext cx="52209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31144" y="749744"/>
            <a:ext cx="864235" cy="711835"/>
            <a:chOff x="4331144" y="749744"/>
            <a:chExt cx="864235" cy="711835"/>
          </a:xfrm>
        </p:grpSpPr>
        <p:sp>
          <p:nvSpPr>
            <p:cNvPr id="12" name="object 12"/>
            <p:cNvSpPr/>
            <p:nvPr/>
          </p:nvSpPr>
          <p:spPr>
            <a:xfrm>
              <a:off x="4344162" y="762761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7239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723900" y="685800"/>
                  </a:lnTo>
                  <a:lnTo>
                    <a:pt x="768387" y="676816"/>
                  </a:lnTo>
                  <a:lnTo>
                    <a:pt x="804719" y="652319"/>
                  </a:lnTo>
                  <a:lnTo>
                    <a:pt x="829216" y="615987"/>
                  </a:lnTo>
                  <a:lnTo>
                    <a:pt x="838200" y="571500"/>
                  </a:lnTo>
                  <a:lnTo>
                    <a:pt x="838200" y="114300"/>
                  </a:lnTo>
                  <a:lnTo>
                    <a:pt x="829216" y="69812"/>
                  </a:lnTo>
                  <a:lnTo>
                    <a:pt x="804719" y="33480"/>
                  </a:lnTo>
                  <a:lnTo>
                    <a:pt x="768387" y="8983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4162" y="762761"/>
              <a:ext cx="838200" cy="685800"/>
            </a:xfrm>
            <a:custGeom>
              <a:avLst/>
              <a:gdLst/>
              <a:ahLst/>
              <a:cxnLst/>
              <a:rect l="l" t="t" r="r" b="b"/>
              <a:pathLst>
                <a:path w="8382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68387" y="8983"/>
                  </a:lnTo>
                  <a:lnTo>
                    <a:pt x="804719" y="33480"/>
                  </a:lnTo>
                  <a:lnTo>
                    <a:pt x="829216" y="69812"/>
                  </a:lnTo>
                  <a:lnTo>
                    <a:pt x="838200" y="114300"/>
                  </a:lnTo>
                  <a:lnTo>
                    <a:pt x="838200" y="571500"/>
                  </a:lnTo>
                  <a:lnTo>
                    <a:pt x="829216" y="615987"/>
                  </a:lnTo>
                  <a:lnTo>
                    <a:pt x="804719" y="652319"/>
                  </a:lnTo>
                  <a:lnTo>
                    <a:pt x="768387" y="676816"/>
                  </a:lnTo>
                  <a:lnTo>
                    <a:pt x="723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51426" y="940053"/>
            <a:ext cx="63093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Sam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78344" y="1054544"/>
            <a:ext cx="1397635" cy="711835"/>
            <a:chOff x="978344" y="1054544"/>
            <a:chExt cx="1397635" cy="711835"/>
          </a:xfrm>
        </p:grpSpPr>
        <p:sp>
          <p:nvSpPr>
            <p:cNvPr id="16" name="object 16"/>
            <p:cNvSpPr/>
            <p:nvPr/>
          </p:nvSpPr>
          <p:spPr>
            <a:xfrm>
              <a:off x="991362" y="1067562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257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257300" y="685800"/>
                  </a:lnTo>
                  <a:lnTo>
                    <a:pt x="1301787" y="676816"/>
                  </a:lnTo>
                  <a:lnTo>
                    <a:pt x="1338119" y="652319"/>
                  </a:lnTo>
                  <a:lnTo>
                    <a:pt x="1362616" y="615987"/>
                  </a:lnTo>
                  <a:lnTo>
                    <a:pt x="1371600" y="571500"/>
                  </a:lnTo>
                  <a:lnTo>
                    <a:pt x="1371600" y="114300"/>
                  </a:lnTo>
                  <a:lnTo>
                    <a:pt x="1362616" y="69812"/>
                  </a:lnTo>
                  <a:lnTo>
                    <a:pt x="1338119" y="33480"/>
                  </a:lnTo>
                  <a:lnTo>
                    <a:pt x="1301787" y="8983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1362" y="1067562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257300" y="0"/>
                  </a:lnTo>
                  <a:lnTo>
                    <a:pt x="1301787" y="8983"/>
                  </a:lnTo>
                  <a:lnTo>
                    <a:pt x="1338119" y="33480"/>
                  </a:lnTo>
                  <a:lnTo>
                    <a:pt x="1362616" y="69812"/>
                  </a:lnTo>
                  <a:lnTo>
                    <a:pt x="1371600" y="114300"/>
                  </a:lnTo>
                  <a:lnTo>
                    <a:pt x="1371600" y="571500"/>
                  </a:lnTo>
                  <a:lnTo>
                    <a:pt x="1362616" y="615987"/>
                  </a:lnTo>
                  <a:lnTo>
                    <a:pt x="1338119" y="652319"/>
                  </a:lnTo>
                  <a:lnTo>
                    <a:pt x="1301787" y="676816"/>
                  </a:lnTo>
                  <a:lnTo>
                    <a:pt x="12573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46733" y="1244853"/>
            <a:ext cx="10392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Mammal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62200" y="1752600"/>
            <a:ext cx="4814570" cy="1004569"/>
            <a:chOff x="2362200" y="1752600"/>
            <a:chExt cx="4814570" cy="1004569"/>
          </a:xfrm>
        </p:grpSpPr>
        <p:sp>
          <p:nvSpPr>
            <p:cNvPr id="20" name="object 20"/>
            <p:cNvSpPr/>
            <p:nvPr/>
          </p:nvSpPr>
          <p:spPr>
            <a:xfrm>
              <a:off x="2362200" y="1752600"/>
              <a:ext cx="461645" cy="386080"/>
            </a:xfrm>
            <a:custGeom>
              <a:avLst/>
              <a:gdLst/>
              <a:ahLst/>
              <a:cxnLst/>
              <a:rect l="l" t="t" r="r" b="b"/>
              <a:pathLst>
                <a:path w="461644" h="386080">
                  <a:moveTo>
                    <a:pt x="19362" y="16151"/>
                  </a:moveTo>
                  <a:lnTo>
                    <a:pt x="23669" y="28018"/>
                  </a:lnTo>
                  <a:lnTo>
                    <a:pt x="453136" y="385825"/>
                  </a:lnTo>
                  <a:lnTo>
                    <a:pt x="461263" y="376174"/>
                  </a:lnTo>
                  <a:lnTo>
                    <a:pt x="31789" y="18238"/>
                  </a:lnTo>
                  <a:lnTo>
                    <a:pt x="19362" y="16151"/>
                  </a:lnTo>
                  <a:close/>
                </a:path>
                <a:path w="461644" h="386080">
                  <a:moveTo>
                    <a:pt x="0" y="0"/>
                  </a:moveTo>
                  <a:lnTo>
                    <a:pt x="33781" y="93090"/>
                  </a:lnTo>
                  <a:lnTo>
                    <a:pt x="34925" y="96392"/>
                  </a:lnTo>
                  <a:lnTo>
                    <a:pt x="38607" y="98171"/>
                  </a:lnTo>
                  <a:lnTo>
                    <a:pt x="41910" y="96900"/>
                  </a:lnTo>
                  <a:lnTo>
                    <a:pt x="45212" y="95758"/>
                  </a:lnTo>
                  <a:lnTo>
                    <a:pt x="46862" y="92075"/>
                  </a:lnTo>
                  <a:lnTo>
                    <a:pt x="45719" y="88773"/>
                  </a:lnTo>
                  <a:lnTo>
                    <a:pt x="23669" y="28018"/>
                  </a:lnTo>
                  <a:lnTo>
                    <a:pt x="5587" y="12953"/>
                  </a:lnTo>
                  <a:lnTo>
                    <a:pt x="13716" y="3175"/>
                  </a:lnTo>
                  <a:lnTo>
                    <a:pt x="18926" y="3175"/>
                  </a:lnTo>
                  <a:lnTo>
                    <a:pt x="0" y="0"/>
                  </a:lnTo>
                  <a:close/>
                </a:path>
                <a:path w="461644" h="386080">
                  <a:moveTo>
                    <a:pt x="18926" y="3175"/>
                  </a:moveTo>
                  <a:lnTo>
                    <a:pt x="13716" y="3175"/>
                  </a:lnTo>
                  <a:lnTo>
                    <a:pt x="31789" y="18238"/>
                  </a:lnTo>
                  <a:lnTo>
                    <a:pt x="95631" y="28955"/>
                  </a:lnTo>
                  <a:lnTo>
                    <a:pt x="99060" y="29590"/>
                  </a:lnTo>
                  <a:lnTo>
                    <a:pt x="102362" y="27177"/>
                  </a:lnTo>
                  <a:lnTo>
                    <a:pt x="102869" y="23749"/>
                  </a:lnTo>
                  <a:lnTo>
                    <a:pt x="103505" y="20320"/>
                  </a:lnTo>
                  <a:lnTo>
                    <a:pt x="101218" y="17017"/>
                  </a:lnTo>
                  <a:lnTo>
                    <a:pt x="97662" y="16383"/>
                  </a:lnTo>
                  <a:lnTo>
                    <a:pt x="18926" y="3175"/>
                  </a:lnTo>
                  <a:close/>
                </a:path>
                <a:path w="461644" h="386080">
                  <a:moveTo>
                    <a:pt x="13716" y="3175"/>
                  </a:moveTo>
                  <a:lnTo>
                    <a:pt x="5587" y="12953"/>
                  </a:lnTo>
                  <a:lnTo>
                    <a:pt x="23669" y="28018"/>
                  </a:lnTo>
                  <a:lnTo>
                    <a:pt x="19362" y="16151"/>
                  </a:lnTo>
                  <a:lnTo>
                    <a:pt x="8636" y="14350"/>
                  </a:lnTo>
                  <a:lnTo>
                    <a:pt x="15620" y="5841"/>
                  </a:lnTo>
                  <a:lnTo>
                    <a:pt x="16916" y="5841"/>
                  </a:lnTo>
                  <a:lnTo>
                    <a:pt x="13716" y="3175"/>
                  </a:lnTo>
                  <a:close/>
                </a:path>
                <a:path w="461644" h="386080">
                  <a:moveTo>
                    <a:pt x="16916" y="5841"/>
                  </a:moveTo>
                  <a:lnTo>
                    <a:pt x="15620" y="5841"/>
                  </a:lnTo>
                  <a:lnTo>
                    <a:pt x="19362" y="16151"/>
                  </a:lnTo>
                  <a:lnTo>
                    <a:pt x="31789" y="18238"/>
                  </a:lnTo>
                  <a:lnTo>
                    <a:pt x="16916" y="5841"/>
                  </a:lnTo>
                  <a:close/>
                </a:path>
                <a:path w="461644" h="386080">
                  <a:moveTo>
                    <a:pt x="15620" y="5841"/>
                  </a:moveTo>
                  <a:lnTo>
                    <a:pt x="8636" y="14350"/>
                  </a:lnTo>
                  <a:lnTo>
                    <a:pt x="19362" y="16151"/>
                  </a:lnTo>
                  <a:lnTo>
                    <a:pt x="15620" y="584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0561" y="2134361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10413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041399" y="609600"/>
                  </a:lnTo>
                  <a:lnTo>
                    <a:pt x="1080956" y="601618"/>
                  </a:lnTo>
                  <a:lnTo>
                    <a:pt x="1113250" y="579850"/>
                  </a:lnTo>
                  <a:lnTo>
                    <a:pt x="1135018" y="547556"/>
                  </a:lnTo>
                  <a:lnTo>
                    <a:pt x="1142999" y="508000"/>
                  </a:lnTo>
                  <a:lnTo>
                    <a:pt x="1142999" y="101600"/>
                  </a:lnTo>
                  <a:lnTo>
                    <a:pt x="1135018" y="62043"/>
                  </a:lnTo>
                  <a:lnTo>
                    <a:pt x="1113250" y="29749"/>
                  </a:lnTo>
                  <a:lnTo>
                    <a:pt x="1080956" y="7981"/>
                  </a:lnTo>
                  <a:lnTo>
                    <a:pt x="10413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0561" y="2134361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041399" y="0"/>
                  </a:lnTo>
                  <a:lnTo>
                    <a:pt x="1080956" y="7981"/>
                  </a:lnTo>
                  <a:lnTo>
                    <a:pt x="1113250" y="29749"/>
                  </a:lnTo>
                  <a:lnTo>
                    <a:pt x="1135018" y="62043"/>
                  </a:lnTo>
                  <a:lnTo>
                    <a:pt x="1142999" y="101600"/>
                  </a:lnTo>
                  <a:lnTo>
                    <a:pt x="1142999" y="508000"/>
                  </a:lnTo>
                  <a:lnTo>
                    <a:pt x="1135018" y="547556"/>
                  </a:lnTo>
                  <a:lnTo>
                    <a:pt x="1113250" y="579850"/>
                  </a:lnTo>
                  <a:lnTo>
                    <a:pt x="1080956" y="601618"/>
                  </a:lnTo>
                  <a:lnTo>
                    <a:pt x="10413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61303" y="2273934"/>
            <a:ext cx="8022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1944" y="3111944"/>
            <a:ext cx="940435" cy="1169035"/>
            <a:chOff x="3111944" y="3111944"/>
            <a:chExt cx="940435" cy="1169035"/>
          </a:xfrm>
        </p:grpSpPr>
        <p:sp>
          <p:nvSpPr>
            <p:cNvPr id="25" name="object 25"/>
            <p:cNvSpPr/>
            <p:nvPr/>
          </p:nvSpPr>
          <p:spPr>
            <a:xfrm>
              <a:off x="3124962" y="3124962"/>
              <a:ext cx="914400" cy="1143000"/>
            </a:xfrm>
            <a:custGeom>
              <a:avLst/>
              <a:gdLst/>
              <a:ahLst/>
              <a:cxnLst/>
              <a:rect l="l" t="t" r="r" b="b"/>
              <a:pathLst>
                <a:path w="914400" h="1143000">
                  <a:moveTo>
                    <a:pt x="457200" y="0"/>
                  </a:moveTo>
                  <a:lnTo>
                    <a:pt x="457200" y="285750"/>
                  </a:lnTo>
                  <a:lnTo>
                    <a:pt x="0" y="285750"/>
                  </a:lnTo>
                  <a:lnTo>
                    <a:pt x="0" y="857250"/>
                  </a:lnTo>
                  <a:lnTo>
                    <a:pt x="457200" y="857250"/>
                  </a:lnTo>
                  <a:lnTo>
                    <a:pt x="457200" y="1143000"/>
                  </a:lnTo>
                  <a:lnTo>
                    <a:pt x="914400" y="5715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962" y="3124962"/>
              <a:ext cx="914400" cy="1143000"/>
            </a:xfrm>
            <a:custGeom>
              <a:avLst/>
              <a:gdLst/>
              <a:ahLst/>
              <a:cxnLst/>
              <a:rect l="l" t="t" r="r" b="b"/>
              <a:pathLst>
                <a:path w="914400" h="1143000">
                  <a:moveTo>
                    <a:pt x="0" y="285750"/>
                  </a:moveTo>
                  <a:lnTo>
                    <a:pt x="457200" y="285750"/>
                  </a:lnTo>
                  <a:lnTo>
                    <a:pt x="457200" y="0"/>
                  </a:lnTo>
                  <a:lnTo>
                    <a:pt x="914400" y="571500"/>
                  </a:lnTo>
                  <a:lnTo>
                    <a:pt x="457200" y="1143000"/>
                  </a:lnTo>
                  <a:lnTo>
                    <a:pt x="457200" y="857250"/>
                  </a:lnTo>
                  <a:lnTo>
                    <a:pt x="0" y="857250"/>
                  </a:lnTo>
                  <a:lnTo>
                    <a:pt x="0" y="28575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00221" y="3530930"/>
            <a:ext cx="5097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11744" y="1816544"/>
            <a:ext cx="1169035" cy="940435"/>
            <a:chOff x="1511744" y="1816544"/>
            <a:chExt cx="1169035" cy="940435"/>
          </a:xfrm>
        </p:grpSpPr>
        <p:sp>
          <p:nvSpPr>
            <p:cNvPr id="29" name="object 29"/>
            <p:cNvSpPr/>
            <p:nvPr/>
          </p:nvSpPr>
          <p:spPr>
            <a:xfrm>
              <a:off x="1524762" y="1829562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685800" y="0"/>
                  </a:moveTo>
                  <a:lnTo>
                    <a:pt x="6858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1143000" y="457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4762" y="1829562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1143000" y="4572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13941" y="2121534"/>
            <a:ext cx="54902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26544" y="2959544"/>
            <a:ext cx="1245235" cy="864235"/>
            <a:chOff x="5626544" y="2959544"/>
            <a:chExt cx="1245235" cy="864235"/>
          </a:xfrm>
        </p:grpSpPr>
        <p:sp>
          <p:nvSpPr>
            <p:cNvPr id="33" name="object 33"/>
            <p:cNvSpPr/>
            <p:nvPr/>
          </p:nvSpPr>
          <p:spPr>
            <a:xfrm>
              <a:off x="5639562" y="2972562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419100" y="0"/>
                  </a:moveTo>
                  <a:lnTo>
                    <a:pt x="0" y="4191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1219199" y="628650"/>
                  </a:lnTo>
                  <a:lnTo>
                    <a:pt x="1219199" y="209550"/>
                  </a:lnTo>
                  <a:lnTo>
                    <a:pt x="419100" y="2095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9562" y="2972562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419100"/>
                  </a:moveTo>
                  <a:lnTo>
                    <a:pt x="419100" y="0"/>
                  </a:lnTo>
                  <a:lnTo>
                    <a:pt x="419100" y="209550"/>
                  </a:lnTo>
                  <a:lnTo>
                    <a:pt x="1219199" y="209550"/>
                  </a:lnTo>
                  <a:lnTo>
                    <a:pt x="1219199" y="628650"/>
                  </a:lnTo>
                  <a:lnTo>
                    <a:pt x="419100" y="628650"/>
                  </a:lnTo>
                  <a:lnTo>
                    <a:pt x="419100" y="838200"/>
                  </a:lnTo>
                  <a:lnTo>
                    <a:pt x="0" y="4191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97320" y="3226434"/>
            <a:ext cx="86144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Color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88244" y="1524762"/>
            <a:ext cx="1550035" cy="1626235"/>
            <a:chOff x="4026408" y="1511808"/>
            <a:chExt cx="1550035" cy="1626235"/>
          </a:xfrm>
        </p:grpSpPr>
        <p:sp>
          <p:nvSpPr>
            <p:cNvPr id="37" name="object 37"/>
            <p:cNvSpPr/>
            <p:nvPr/>
          </p:nvSpPr>
          <p:spPr>
            <a:xfrm>
              <a:off x="4039362" y="1524762"/>
              <a:ext cx="1524000" cy="1600200"/>
            </a:xfrm>
            <a:custGeom>
              <a:avLst/>
              <a:gdLst/>
              <a:ahLst/>
              <a:cxnLst/>
              <a:rect l="l" t="t" r="r" b="b"/>
              <a:pathLst>
                <a:path w="1524000" h="1600200">
                  <a:moveTo>
                    <a:pt x="1143000" y="0"/>
                  </a:moveTo>
                  <a:lnTo>
                    <a:pt x="381000" y="0"/>
                  </a:lnTo>
                  <a:lnTo>
                    <a:pt x="381000" y="838200"/>
                  </a:lnTo>
                  <a:lnTo>
                    <a:pt x="0" y="838200"/>
                  </a:lnTo>
                  <a:lnTo>
                    <a:pt x="762000" y="1600200"/>
                  </a:lnTo>
                  <a:lnTo>
                    <a:pt x="152400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39362" y="1524762"/>
              <a:ext cx="1524000" cy="1600200"/>
            </a:xfrm>
            <a:custGeom>
              <a:avLst/>
              <a:gdLst/>
              <a:ahLst/>
              <a:cxnLst/>
              <a:rect l="l" t="t" r="r" b="b"/>
              <a:pathLst>
                <a:path w="1524000" h="1600200">
                  <a:moveTo>
                    <a:pt x="0" y="838200"/>
                  </a:moveTo>
                  <a:lnTo>
                    <a:pt x="381000" y="838200"/>
                  </a:lnTo>
                  <a:lnTo>
                    <a:pt x="381000" y="0"/>
                  </a:lnTo>
                  <a:lnTo>
                    <a:pt x="1143000" y="0"/>
                  </a:lnTo>
                  <a:lnTo>
                    <a:pt x="1143000" y="838200"/>
                  </a:lnTo>
                  <a:lnTo>
                    <a:pt x="1524000" y="838200"/>
                  </a:lnTo>
                  <a:lnTo>
                    <a:pt x="762000" y="160020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20298" y="1834196"/>
            <a:ext cx="91363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ne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3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461899"/>
            <a:ext cx="63430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spc="-8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79384" cy="2332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 pitchFamily="34" charset="0"/>
                <a:cs typeface="Arial" pitchFamily="34" charset="0"/>
              </a:rPr>
              <a:t>Frames 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are </a:t>
            </a:r>
            <a:r>
              <a:rPr sz="2400" b="1" spc="-20" dirty="0">
                <a:latin typeface="Arial" pitchFamily="34" charset="0"/>
                <a:cs typeface="Arial" pitchFamily="34" charset="0"/>
              </a:rPr>
              <a:t>record </a:t>
            </a:r>
            <a:r>
              <a:rPr sz="2400" b="1" spc="-30" dirty="0">
                <a:latin typeface="Arial" pitchFamily="34" charset="0"/>
                <a:cs typeface="Arial" pitchFamily="34" charset="0"/>
              </a:rPr>
              <a:t>like </a:t>
            </a:r>
            <a:r>
              <a:rPr sz="2400" b="1" spc="-5" dirty="0">
                <a:latin typeface="Arial" pitchFamily="34" charset="0"/>
                <a:cs typeface="Arial" pitchFamily="34" charset="0"/>
              </a:rPr>
              <a:t>structures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that </a:t>
            </a:r>
            <a:r>
              <a:rPr sz="2400" b="1" spc="-15" dirty="0">
                <a:latin typeface="Arial" pitchFamily="34" charset="0"/>
                <a:cs typeface="Arial" pitchFamily="34" charset="0"/>
              </a:rPr>
              <a:t>consist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 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of </a:t>
            </a:r>
            <a:r>
              <a:rPr sz="2400" dirty="0">
                <a:latin typeface="Arial" pitchFamily="34" charset="0"/>
                <a:cs typeface="Arial" pitchFamily="34" charset="0"/>
              </a:rPr>
              <a:t>a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collection of </a:t>
            </a:r>
            <a:r>
              <a:rPr sz="2400" b="1" spc="-10" dirty="0">
                <a:latin typeface="Arial" pitchFamily="34" charset="0"/>
                <a:cs typeface="Arial" pitchFamily="34" charset="0"/>
              </a:rPr>
              <a:t>slots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or 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attributes </a:t>
            </a:r>
            <a:r>
              <a:rPr sz="2400" dirty="0">
                <a:latin typeface="Arial" pitchFamily="34" charset="0"/>
                <a:cs typeface="Arial" pitchFamily="34" charset="0"/>
              </a:rPr>
              <a:t>and the 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corresponding </a:t>
            </a:r>
            <a:r>
              <a:rPr sz="2400" b="1" spc="-5" dirty="0">
                <a:latin typeface="Arial" pitchFamily="34" charset="0"/>
                <a:cs typeface="Arial" pitchFamily="34" charset="0"/>
              </a:rPr>
              <a:t>slot</a:t>
            </a:r>
            <a:r>
              <a:rPr sz="2400" b="1" spc="15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 smtClean="0">
                <a:latin typeface="Arial" pitchFamily="34" charset="0"/>
                <a:cs typeface="Arial" pitchFamily="34" charset="0"/>
              </a:rPr>
              <a:t>value</a:t>
            </a:r>
            <a:endParaRPr sz="2400" b="1" dirty="0"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Slots </a:t>
            </a:r>
            <a:r>
              <a:rPr sz="2400" spc="-20" dirty="0">
                <a:latin typeface="Arial" pitchFamily="34" charset="0"/>
                <a:cs typeface="Arial" pitchFamily="34" charset="0"/>
              </a:rPr>
              <a:t>have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names </a:t>
            </a:r>
            <a:r>
              <a:rPr sz="2400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values called</a:t>
            </a:r>
            <a:r>
              <a:rPr sz="24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 smtClean="0">
                <a:latin typeface="Arial" pitchFamily="34" charset="0"/>
                <a:cs typeface="Arial" pitchFamily="34" charset="0"/>
              </a:rPr>
              <a:t>facets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812" y="192150"/>
            <a:ext cx="6996839" cy="1169551"/>
          </a:xfrm>
        </p:spPr>
        <p:txBody>
          <a:bodyPr/>
          <a:lstStyle/>
          <a:p>
            <a:r>
              <a:rPr lang="en-GB" dirty="0" smtClean="0"/>
              <a:t> </a:t>
            </a:r>
            <a:r>
              <a:rPr lang="en-GB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example of a frame for a book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Slots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Filters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Title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Artificial Intelligence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Genre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Computer Science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Author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Peter Norvig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Edition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Third Edition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Year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1996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Page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1152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813" y="192150"/>
            <a:ext cx="6278372" cy="615553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Example 2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19389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Let's suppose we are taking an entity, Peter. Peter is an engineer as a profession, and his age is 25, he lives in city London, and the country is England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3643314"/>
          <a:ext cx="609600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Slots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Filter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Name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Peter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Profession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Doctor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Age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Marital status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Single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latin typeface="inter-bold"/>
                        </a:rPr>
                        <a:t>Weight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78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96950"/>
            <a:ext cx="8839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281"/>
            <a:ext cx="8227060" cy="3764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4370" algn="just">
              <a:lnSpc>
                <a:spcPct val="15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8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(KR)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field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2800" spc="-5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800" spc="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smtClean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IN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world in a form of computer  system,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complex tasks, such as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diagnosing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 medical</a:t>
            </a:r>
            <a:r>
              <a:rPr lang="en-US" sz="28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800" spc="-5" dirty="0" smtClean="0"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67437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0796" y="4876800"/>
            <a:ext cx="7048500" cy="156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Types of knowledge</a:t>
            </a:r>
            <a:b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714380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C5E3BF-3F8C-4E8D-8C8D-B6B7039C4E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30016"/>
            <a:ext cx="5658485" cy="412337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r>
              <a:rPr sz="3200" dirty="0" smtClean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 </a:t>
            </a:r>
            <a:r>
              <a:rPr sz="3200" spc="-15" dirty="0" smtClean="0">
                <a:latin typeface="Carlito"/>
                <a:cs typeface="Carlito"/>
              </a:rPr>
              <a:t>Procedural</a:t>
            </a:r>
            <a:endParaRPr sz="3200" dirty="0">
              <a:latin typeface="Carlito"/>
              <a:cs typeface="Carlito"/>
            </a:endParaRPr>
          </a:p>
          <a:p>
            <a:pPr marL="12065">
              <a:lnSpc>
                <a:spcPct val="15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2) </a:t>
            </a:r>
            <a:r>
              <a:rPr sz="3200" spc="-15" dirty="0" smtClean="0">
                <a:latin typeface="Carlito"/>
                <a:cs typeface="Carlito"/>
              </a:rPr>
              <a:t>Declarative</a:t>
            </a:r>
            <a:endParaRPr sz="3200" dirty="0">
              <a:latin typeface="Carlito"/>
              <a:cs typeface="Carlito"/>
            </a:endParaRPr>
          </a:p>
          <a:p>
            <a:pPr marL="12065">
              <a:lnSpc>
                <a:spcPct val="15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3) </a:t>
            </a:r>
            <a:r>
              <a:rPr sz="3200" spc="-15" dirty="0" smtClean="0">
                <a:latin typeface="Carlito"/>
                <a:cs typeface="Carlito"/>
              </a:rPr>
              <a:t>Meta</a:t>
            </a:r>
            <a:endParaRPr sz="3200" dirty="0">
              <a:latin typeface="Carlito"/>
              <a:cs typeface="Carlito"/>
            </a:endParaRPr>
          </a:p>
          <a:p>
            <a:pPr marL="12065">
              <a:lnSpc>
                <a:spcPct val="15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4) </a:t>
            </a:r>
            <a:r>
              <a:rPr sz="3200" spc="-10" dirty="0" smtClean="0">
                <a:latin typeface="Carlito"/>
                <a:cs typeface="Carlito"/>
              </a:rPr>
              <a:t>Heuristic</a:t>
            </a:r>
            <a:endParaRPr sz="3200" dirty="0">
              <a:latin typeface="Carlito"/>
              <a:cs typeface="Carlito"/>
            </a:endParaRPr>
          </a:p>
          <a:p>
            <a:pPr marL="12065">
              <a:lnSpc>
                <a:spcPct val="15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5) </a:t>
            </a:r>
            <a:r>
              <a:rPr sz="3200" spc="-10" dirty="0" smtClean="0">
                <a:latin typeface="Carlito"/>
                <a:cs typeface="Carlito"/>
              </a:rPr>
              <a:t>Structural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2813" y="192150"/>
            <a:ext cx="6278372" cy="61555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Knowledge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7848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 smtClean="0">
                <a:solidFill>
                  <a:srgbClr val="FF0000"/>
                </a:solidFill>
              </a:rPr>
              <a:t>Procedural</a:t>
            </a:r>
            <a:r>
              <a:rPr lang="en-US" sz="4400" spc="-15" dirty="0" smtClean="0">
                <a:solidFill>
                  <a:srgbClr val="FF0000"/>
                </a:solidFill>
              </a:rPr>
              <a:t> (</a:t>
            </a:r>
            <a:r>
              <a:rPr lang="en-US" sz="4400" spc="-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imperative)</a:t>
            </a:r>
            <a:r>
              <a:rPr sz="4400" spc="-40" dirty="0" smtClean="0">
                <a:solidFill>
                  <a:srgbClr val="FF0000"/>
                </a:solidFill>
              </a:rPr>
              <a:t> </a:t>
            </a:r>
            <a:r>
              <a:rPr sz="4400" spc="-15" dirty="0" smtClean="0">
                <a:solidFill>
                  <a:srgbClr val="FF0000"/>
                </a:solidFill>
              </a:rPr>
              <a:t>Knowledge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092" y="1828800"/>
            <a:ext cx="8839200" cy="406970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785495" indent="-342900" algn="just">
              <a:lnSpc>
                <a:spcPct val="15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information/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something.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048385" indent="-342900" algn="just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Describes how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things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set of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directions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of how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depends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targets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problems.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drive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car?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63157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Declarative</a:t>
            </a:r>
            <a:r>
              <a:rPr lang="en-US" sz="4400" spc="-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Knowledge</a:t>
            </a:r>
            <a:endParaRPr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04175" cy="4835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statements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that describe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particular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object and its </a:t>
            </a:r>
            <a:r>
              <a:rPr sz="28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en-US" sz="28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some 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behavior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040" indent="-43497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Declarative knowledge is explicit, meaning either a person knows it or they don't.</a:t>
            </a:r>
          </a:p>
          <a:p>
            <a:pPr marL="447040" indent="-43497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80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non-procedural, independent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targets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IN" sz="2800" spc="-1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 car has four tires.</a:t>
            </a:r>
            <a:endParaRPr sz="2800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Columbus discovered America in 1492.</a:t>
            </a:r>
            <a:endParaRPr lang="en-US" sz="2800"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697" y="457200"/>
            <a:ext cx="431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sz="4400" spc="-7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54975" cy="4096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and how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60985" indent="-342900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that blood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pressure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more 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diagnosing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medical condition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eyes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461899"/>
            <a:ext cx="5120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sz="4400" spc="-7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44484" cy="520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558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Representing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 a 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8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IN" sz="28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3558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Some examples of heuristic knowledge are a hypothesis, common sense, rule of thumb, and intuition. </a:t>
            </a:r>
          </a:p>
          <a:p>
            <a:pPr marL="355600" marR="23558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knowledge helps a person make judgments in a sufficient manner and amount of time.</a:t>
            </a:r>
            <a:endParaRPr sz="28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</TotalTime>
  <Words>768</Words>
  <Application>Microsoft Office PowerPoint</Application>
  <PresentationFormat>On-screen Show (4:3)</PresentationFormat>
  <Paragraphs>141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KNOWLEDGE REPRESENTATION</vt:lpstr>
      <vt:lpstr>What is knowledge?</vt:lpstr>
      <vt:lpstr>What is Knowledge representation?</vt:lpstr>
      <vt:lpstr>Types of knowledge </vt:lpstr>
      <vt:lpstr>Types of Knowledge</vt:lpstr>
      <vt:lpstr>Procedural (imperative) Knowledge</vt:lpstr>
      <vt:lpstr>Declarative Knowledge</vt:lpstr>
      <vt:lpstr>Meta Knowledge</vt:lpstr>
      <vt:lpstr>Heuristic Knowledge</vt:lpstr>
      <vt:lpstr>Heuristic Knowledge</vt:lpstr>
      <vt:lpstr>Structural Knowledge</vt:lpstr>
      <vt:lpstr>KNOWLEDGE  REPRESENTATION</vt:lpstr>
      <vt:lpstr>Slide 13</vt:lpstr>
      <vt:lpstr>Pictures and symbols</vt:lpstr>
      <vt:lpstr>Graph and network</vt:lpstr>
      <vt:lpstr>Numbers</vt:lpstr>
      <vt:lpstr>Types of  knowledge  representation</vt:lpstr>
      <vt:lpstr>Slide 18</vt:lpstr>
      <vt:lpstr>Types of knowledge  representation</vt:lpstr>
      <vt:lpstr>Logical representation</vt:lpstr>
      <vt:lpstr>Propositional Logic (PL)</vt:lpstr>
      <vt:lpstr>Example</vt:lpstr>
      <vt:lpstr>Production rule</vt:lpstr>
      <vt:lpstr>Production rule</vt:lpstr>
      <vt:lpstr>Semantic network</vt:lpstr>
      <vt:lpstr>Slide 26</vt:lpstr>
      <vt:lpstr>Frame representation</vt:lpstr>
      <vt:lpstr> An example of a frame for a book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user</dc:creator>
  <cp:lastModifiedBy>Ajees A P</cp:lastModifiedBy>
  <cp:revision>21</cp:revision>
  <dcterms:created xsi:type="dcterms:W3CDTF">2021-05-23T07:48:33Z</dcterms:created>
  <dcterms:modified xsi:type="dcterms:W3CDTF">2023-11-02T04:42:59Z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2021-05-23T00:00:00Z</vt:filetime>
  </property>
</Properties>
</file>